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1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429" r:id="rId17"/>
    <p:sldId id="268" r:id="rId18"/>
    <p:sldId id="269" r:id="rId19"/>
    <p:sldId id="270" r:id="rId20"/>
    <p:sldId id="271" r:id="rId21"/>
    <p:sldId id="272" r:id="rId22"/>
    <p:sldId id="273" r:id="rId23"/>
    <p:sldId id="274" r:id="rId24"/>
    <p:sldId id="412" r:id="rId25"/>
    <p:sldId id="427" r:id="rId26"/>
    <p:sldId id="413" r:id="rId27"/>
    <p:sldId id="276" r:id="rId28"/>
    <p:sldId id="277" r:id="rId29"/>
    <p:sldId id="417" r:id="rId30"/>
    <p:sldId id="414" r:id="rId31"/>
    <p:sldId id="415" r:id="rId32"/>
    <p:sldId id="416" r:id="rId33"/>
    <p:sldId id="428"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 id="341" r:id="rId98"/>
    <p:sldId id="342" r:id="rId99"/>
    <p:sldId id="343" r:id="rId100"/>
    <p:sldId id="344" r:id="rId101"/>
    <p:sldId id="345" r:id="rId102"/>
    <p:sldId id="346" r:id="rId103"/>
    <p:sldId id="348" r:id="rId104"/>
    <p:sldId id="347" r:id="rId105"/>
    <p:sldId id="349" r:id="rId106"/>
    <p:sldId id="350" r:id="rId107"/>
    <p:sldId id="351" r:id="rId108"/>
    <p:sldId id="352" r:id="rId109"/>
    <p:sldId id="353" r:id="rId110"/>
    <p:sldId id="354" r:id="rId111"/>
    <p:sldId id="355" r:id="rId112"/>
    <p:sldId id="356" r:id="rId113"/>
    <p:sldId id="357" r:id="rId114"/>
    <p:sldId id="358" r:id="rId115"/>
    <p:sldId id="359" r:id="rId116"/>
    <p:sldId id="360" r:id="rId117"/>
    <p:sldId id="361" r:id="rId118"/>
    <p:sldId id="362" r:id="rId119"/>
    <p:sldId id="363" r:id="rId120"/>
    <p:sldId id="364" r:id="rId121"/>
    <p:sldId id="365" r:id="rId122"/>
    <p:sldId id="366" r:id="rId123"/>
    <p:sldId id="367" r:id="rId124"/>
    <p:sldId id="368" r:id="rId125"/>
    <p:sldId id="369" r:id="rId126"/>
    <p:sldId id="370" r:id="rId127"/>
    <p:sldId id="371" r:id="rId128"/>
    <p:sldId id="372" r:id="rId129"/>
    <p:sldId id="373" r:id="rId130"/>
    <p:sldId id="374" r:id="rId131"/>
    <p:sldId id="459" r:id="rId132"/>
    <p:sldId id="375" r:id="rId133"/>
    <p:sldId id="376" r:id="rId134"/>
    <p:sldId id="377" r:id="rId135"/>
    <p:sldId id="378" r:id="rId136"/>
    <p:sldId id="379" r:id="rId137"/>
    <p:sldId id="380" r:id="rId138"/>
    <p:sldId id="381" r:id="rId139"/>
    <p:sldId id="382" r:id="rId140"/>
    <p:sldId id="383" r:id="rId141"/>
    <p:sldId id="384" r:id="rId142"/>
    <p:sldId id="385" r:id="rId143"/>
    <p:sldId id="386" r:id="rId144"/>
    <p:sldId id="387" r:id="rId145"/>
    <p:sldId id="388" r:id="rId146"/>
    <p:sldId id="389" r:id="rId147"/>
    <p:sldId id="390" r:id="rId148"/>
    <p:sldId id="391" r:id="rId149"/>
    <p:sldId id="392" r:id="rId150"/>
    <p:sldId id="462" r:id="rId151"/>
    <p:sldId id="460" r:id="rId152"/>
    <p:sldId id="465" r:id="rId153"/>
    <p:sldId id="461" r:id="rId154"/>
    <p:sldId id="463" r:id="rId155"/>
    <p:sldId id="464" r:id="rId156"/>
    <p:sldId id="466" r:id="rId157"/>
    <p:sldId id="467" r:id="rId158"/>
    <p:sldId id="468" r:id="rId159"/>
    <p:sldId id="469" r:id="rId160"/>
    <p:sldId id="470" r:id="rId161"/>
    <p:sldId id="471" r:id="rId162"/>
    <p:sldId id="472" r:id="rId163"/>
    <p:sldId id="473" r:id="rId164"/>
    <p:sldId id="474" r:id="rId165"/>
    <p:sldId id="411" r:id="rId166"/>
    <p:sldId id="393" r:id="rId167"/>
    <p:sldId id="394" r:id="rId168"/>
    <p:sldId id="395" r:id="rId169"/>
    <p:sldId id="396" r:id="rId170"/>
    <p:sldId id="397" r:id="rId171"/>
    <p:sldId id="398" r:id="rId172"/>
    <p:sldId id="399" r:id="rId173"/>
    <p:sldId id="419" r:id="rId174"/>
    <p:sldId id="421" r:id="rId175"/>
    <p:sldId id="423" r:id="rId176"/>
    <p:sldId id="424" r:id="rId177"/>
    <p:sldId id="420" r:id="rId178"/>
    <p:sldId id="430" r:id="rId179"/>
    <p:sldId id="432" r:id="rId180"/>
    <p:sldId id="431" r:id="rId181"/>
    <p:sldId id="435" r:id="rId182"/>
    <p:sldId id="449" r:id="rId183"/>
    <p:sldId id="436" r:id="rId184"/>
    <p:sldId id="437" r:id="rId185"/>
    <p:sldId id="438" r:id="rId186"/>
    <p:sldId id="439" r:id="rId187"/>
    <p:sldId id="440" r:id="rId188"/>
    <p:sldId id="441" r:id="rId189"/>
    <p:sldId id="434" r:id="rId190"/>
    <p:sldId id="443" r:id="rId191"/>
    <p:sldId id="444" r:id="rId192"/>
    <p:sldId id="446" r:id="rId193"/>
    <p:sldId id="450" r:id="rId194"/>
    <p:sldId id="451" r:id="rId195"/>
    <p:sldId id="442" r:id="rId196"/>
    <p:sldId id="447" r:id="rId197"/>
    <p:sldId id="448" r:id="rId198"/>
    <p:sldId id="455" r:id="rId199"/>
    <p:sldId id="452" r:id="rId200"/>
    <p:sldId id="453" r:id="rId201"/>
    <p:sldId id="456" r:id="rId202"/>
    <p:sldId id="425" r:id="rId203"/>
    <p:sldId id="458" r:id="rId204"/>
    <p:sldId id="457" r:id="rId205"/>
    <p:sldId id="433" r:id="rId206"/>
    <p:sldId id="400" r:id="rId207"/>
    <p:sldId id="401" r:id="rId208"/>
    <p:sldId id="404" r:id="rId209"/>
    <p:sldId id="405" r:id="rId210"/>
    <p:sldId id="406" r:id="rId211"/>
    <p:sldId id="402" r:id="rId212"/>
    <p:sldId id="403" r:id="rId213"/>
    <p:sldId id="407" r:id="rId214"/>
    <p:sldId id="408" r:id="rId215"/>
    <p:sldId id="409" r:id="rId216"/>
    <p:sldId id="410" r:id="rId217"/>
  </p:sldIdLst>
  <p:sldSz cx="12192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76"/>
    <p:restoredTop sz="94834"/>
  </p:normalViewPr>
  <p:slideViewPr>
    <p:cSldViewPr snapToGrid="0">
      <p:cViewPr varScale="1">
        <p:scale>
          <a:sx n="130" d="100"/>
          <a:sy n="130" d="100"/>
        </p:scale>
        <p:origin x="10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notesMaster" Target="notesMasters/notesMaster1.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presProps" Target="presProps.xml"/><Relationship Id="rId3" Type="http://schemas.openxmlformats.org/officeDocument/2006/relationships/slideMaster" Target="slideMasters/slideMaster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theme" Target="theme/theme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slideMaster" Target="slideMasters/slideMaster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E7B4618-C4AF-41C4-A339-69FA340A3A63}" type="doc">
      <dgm:prSet loTypeId="urn:microsoft.com/office/officeart/2005/8/layout/hierarchy5#1" loCatId="hierarchy" qsTypeId="urn:microsoft.com/office/officeart/2005/8/quickstyle/simple1#1" qsCatId="simple" csTypeId="urn:microsoft.com/office/officeart/2005/8/colors/accent1_2#1" csCatId="accent1" phldr="1"/>
      <dgm:spPr/>
      <dgm:t>
        <a:bodyPr/>
        <a:lstStyle/>
        <a:p>
          <a:endParaRPr lang="en-US"/>
        </a:p>
      </dgm:t>
    </dgm:pt>
    <dgm:pt modelId="{453DD597-497A-4165-A459-7FEA447A36F1}">
      <dgm:prSet phldrT="[Text]"/>
      <dgm:spPr/>
      <dgm:t>
        <a:bodyPr/>
        <a:lstStyle/>
        <a:p>
          <a:r>
            <a:rPr lang="en-US"/>
            <a:t>App-Module</a:t>
          </a:r>
        </a:p>
      </dgm:t>
    </dgm:pt>
    <dgm:pt modelId="{209C9ECA-1BE1-44CA-9700-09EB2D226F3D}" type="parTrans" cxnId="{FC0CC48D-B187-4204-BDF9-45482855DB88}">
      <dgm:prSet/>
      <dgm:spPr/>
      <dgm:t>
        <a:bodyPr/>
        <a:lstStyle/>
        <a:p>
          <a:endParaRPr lang="en-US"/>
        </a:p>
      </dgm:t>
    </dgm:pt>
    <dgm:pt modelId="{0B8F9211-BC0E-49B3-8156-FF84AB95CC94}" type="sibTrans" cxnId="{FC0CC48D-B187-4204-BDF9-45482855DB88}">
      <dgm:prSet/>
      <dgm:spPr/>
      <dgm:t>
        <a:bodyPr/>
        <a:lstStyle/>
        <a:p>
          <a:endParaRPr lang="en-US"/>
        </a:p>
      </dgm:t>
    </dgm:pt>
    <dgm:pt modelId="{115ACAA3-A6A5-4AA4-A456-266CD7012268}">
      <dgm:prSet phldrT="[Text]"/>
      <dgm:spPr/>
      <dgm:t>
        <a:bodyPr/>
        <a:lstStyle/>
        <a:p>
          <a:r>
            <a:rPr lang="en-US"/>
            <a:t>Main-Module</a:t>
          </a:r>
        </a:p>
      </dgm:t>
    </dgm:pt>
    <dgm:pt modelId="{07A0440D-D2F8-4815-B20E-912BE39284C1}" type="parTrans" cxnId="{0E349AF0-F95A-4CED-8C12-0283D6C162F5}">
      <dgm:prSet/>
      <dgm:spPr/>
      <dgm:t>
        <a:bodyPr/>
        <a:lstStyle/>
        <a:p>
          <a:endParaRPr lang="en-US"/>
        </a:p>
      </dgm:t>
    </dgm:pt>
    <dgm:pt modelId="{CEA0EF54-0DB5-49BA-9060-7F8873A84CB1}" type="sibTrans" cxnId="{0E349AF0-F95A-4CED-8C12-0283D6C162F5}">
      <dgm:prSet/>
      <dgm:spPr/>
      <dgm:t>
        <a:bodyPr/>
        <a:lstStyle/>
        <a:p>
          <a:endParaRPr lang="en-US"/>
        </a:p>
      </dgm:t>
    </dgm:pt>
    <dgm:pt modelId="{613F1A2E-CBB7-4774-87D3-50DCF0D59A8E}">
      <dgm:prSet phldrT="[Text]"/>
      <dgm:spPr/>
      <dgm:t>
        <a:bodyPr/>
        <a:lstStyle/>
        <a:p>
          <a:r>
            <a:rPr lang="en-US"/>
            <a:t>Featute1-Component</a:t>
          </a:r>
        </a:p>
      </dgm:t>
    </dgm:pt>
    <dgm:pt modelId="{9F2C63EE-2F9C-423B-B9A6-C69218960863}" type="parTrans" cxnId="{873AAA20-0E0A-4F53-9257-752449A98DC0}">
      <dgm:prSet/>
      <dgm:spPr/>
      <dgm:t>
        <a:bodyPr/>
        <a:lstStyle/>
        <a:p>
          <a:endParaRPr lang="en-US"/>
        </a:p>
      </dgm:t>
    </dgm:pt>
    <dgm:pt modelId="{F008D67C-3FD0-4839-898F-A49A5CB9B782}" type="sibTrans" cxnId="{873AAA20-0E0A-4F53-9257-752449A98DC0}">
      <dgm:prSet/>
      <dgm:spPr/>
      <dgm:t>
        <a:bodyPr/>
        <a:lstStyle/>
        <a:p>
          <a:endParaRPr lang="en-US"/>
        </a:p>
      </dgm:t>
    </dgm:pt>
    <dgm:pt modelId="{AD5624B4-5ABC-4636-A42B-AC592C468A59}">
      <dgm:prSet phldrT="[Text]"/>
      <dgm:spPr/>
      <dgm:t>
        <a:bodyPr/>
        <a:lstStyle/>
        <a:p>
          <a:r>
            <a:rPr lang="en-US"/>
            <a:t>List-Feature2-Componnent</a:t>
          </a:r>
        </a:p>
      </dgm:t>
    </dgm:pt>
    <dgm:pt modelId="{8375EA7E-3724-4E96-AF64-BBC6D7E3CB64}" type="parTrans" cxnId="{6B74E998-6828-42DD-B333-640109F04A3F}">
      <dgm:prSet/>
      <dgm:spPr/>
      <dgm:t>
        <a:bodyPr/>
        <a:lstStyle/>
        <a:p>
          <a:endParaRPr lang="en-US"/>
        </a:p>
      </dgm:t>
    </dgm:pt>
    <dgm:pt modelId="{5E7EF985-980E-4127-8E83-5F8995189463}" type="sibTrans" cxnId="{6B74E998-6828-42DD-B333-640109F04A3F}">
      <dgm:prSet/>
      <dgm:spPr/>
      <dgm:t>
        <a:bodyPr/>
        <a:lstStyle/>
        <a:p>
          <a:endParaRPr lang="en-US"/>
        </a:p>
      </dgm:t>
    </dgm:pt>
    <dgm:pt modelId="{98807904-40F5-4D40-A65F-19C453B9A0C4}">
      <dgm:prSet phldrT="[Text]"/>
      <dgm:spPr/>
      <dgm:t>
        <a:bodyPr/>
        <a:lstStyle/>
        <a:p>
          <a:r>
            <a:rPr lang="en-US"/>
            <a:t>Auth-Module</a:t>
          </a:r>
        </a:p>
      </dgm:t>
    </dgm:pt>
    <dgm:pt modelId="{03C111E9-5033-4973-A8FB-A6E741F902FA}" type="parTrans" cxnId="{7F3904D0-B81D-4FDC-94EB-88542DE43E6C}">
      <dgm:prSet/>
      <dgm:spPr/>
      <dgm:t>
        <a:bodyPr/>
        <a:lstStyle/>
        <a:p>
          <a:endParaRPr lang="en-US"/>
        </a:p>
      </dgm:t>
    </dgm:pt>
    <dgm:pt modelId="{34562FE0-89C2-471F-8673-225604A6279F}" type="sibTrans" cxnId="{7F3904D0-B81D-4FDC-94EB-88542DE43E6C}">
      <dgm:prSet/>
      <dgm:spPr/>
      <dgm:t>
        <a:bodyPr/>
        <a:lstStyle/>
        <a:p>
          <a:endParaRPr lang="en-US"/>
        </a:p>
      </dgm:t>
    </dgm:pt>
    <dgm:pt modelId="{44C45732-E8EA-4A0F-8BF2-4DD2AA096516}">
      <dgm:prSet phldrT="[Text]"/>
      <dgm:spPr/>
      <dgm:t>
        <a:bodyPr/>
        <a:lstStyle/>
        <a:p>
          <a:r>
            <a:rPr lang="en-US"/>
            <a:t>Login-Conponent</a:t>
          </a:r>
        </a:p>
      </dgm:t>
    </dgm:pt>
    <dgm:pt modelId="{B265DA9E-D148-4A8F-AF07-DE1905060EC5}" type="parTrans" cxnId="{D28FCF35-56DA-4BEE-8C01-E9EE5125F1A3}">
      <dgm:prSet/>
      <dgm:spPr/>
      <dgm:t>
        <a:bodyPr/>
        <a:lstStyle/>
        <a:p>
          <a:endParaRPr lang="en-US"/>
        </a:p>
      </dgm:t>
    </dgm:pt>
    <dgm:pt modelId="{FEDE3356-A4B4-4253-A901-DDF1D084E2E0}" type="sibTrans" cxnId="{D28FCF35-56DA-4BEE-8C01-E9EE5125F1A3}">
      <dgm:prSet/>
      <dgm:spPr/>
      <dgm:t>
        <a:bodyPr/>
        <a:lstStyle/>
        <a:p>
          <a:endParaRPr lang="en-US"/>
        </a:p>
      </dgm:t>
    </dgm:pt>
    <dgm:pt modelId="{C1C2AB49-BDC7-4372-B9E0-D9F7B05D8470}">
      <dgm:prSet phldrT="[Text]"/>
      <dgm:spPr/>
      <dgm:t>
        <a:bodyPr/>
        <a:lstStyle/>
        <a:p>
          <a:r>
            <a:rPr lang="en-US"/>
            <a:t>Cấp 1</a:t>
          </a:r>
        </a:p>
      </dgm:t>
    </dgm:pt>
    <dgm:pt modelId="{48E38AF2-3AF2-48BF-88AA-EEE2BC83EA8D}" type="parTrans" cxnId="{EB700365-EF0E-474B-A79A-E30EB50146C3}">
      <dgm:prSet/>
      <dgm:spPr/>
      <dgm:t>
        <a:bodyPr/>
        <a:lstStyle/>
        <a:p>
          <a:endParaRPr lang="en-US"/>
        </a:p>
      </dgm:t>
    </dgm:pt>
    <dgm:pt modelId="{CD59EDD2-7CCC-4D5C-8C5D-F4DB29697CD9}" type="sibTrans" cxnId="{EB700365-EF0E-474B-A79A-E30EB50146C3}">
      <dgm:prSet/>
      <dgm:spPr/>
      <dgm:t>
        <a:bodyPr/>
        <a:lstStyle/>
        <a:p>
          <a:endParaRPr lang="en-US"/>
        </a:p>
      </dgm:t>
    </dgm:pt>
    <dgm:pt modelId="{857D74B4-4E69-4F4E-8AFA-91FED8242CCA}">
      <dgm:prSet phldrT="[Text]"/>
      <dgm:spPr/>
      <dgm:t>
        <a:bodyPr/>
        <a:lstStyle/>
        <a:p>
          <a:r>
            <a:rPr lang="en-US"/>
            <a:t>Cấp 2</a:t>
          </a:r>
        </a:p>
      </dgm:t>
    </dgm:pt>
    <dgm:pt modelId="{9D25977B-FD50-48E2-8DD4-7596FB728A36}" type="parTrans" cxnId="{972F2D2F-6C5E-4174-911D-2404226135F7}">
      <dgm:prSet/>
      <dgm:spPr/>
      <dgm:t>
        <a:bodyPr/>
        <a:lstStyle/>
        <a:p>
          <a:endParaRPr lang="en-US"/>
        </a:p>
      </dgm:t>
    </dgm:pt>
    <dgm:pt modelId="{FF7DA250-1DE0-471D-B8FE-A5992556CA5D}" type="sibTrans" cxnId="{972F2D2F-6C5E-4174-911D-2404226135F7}">
      <dgm:prSet/>
      <dgm:spPr/>
      <dgm:t>
        <a:bodyPr/>
        <a:lstStyle/>
        <a:p>
          <a:endParaRPr lang="en-US"/>
        </a:p>
      </dgm:t>
    </dgm:pt>
    <dgm:pt modelId="{0D319161-2BE7-456A-9B0E-CC7BE3FA7250}">
      <dgm:prSet phldrT="[Text]"/>
      <dgm:spPr/>
      <dgm:t>
        <a:bodyPr/>
        <a:lstStyle/>
        <a:p>
          <a:r>
            <a:rPr lang="en-US"/>
            <a:t>Cấp 3</a:t>
          </a:r>
        </a:p>
      </dgm:t>
    </dgm:pt>
    <dgm:pt modelId="{1D198C64-7749-4116-970E-800C0153EAE1}" type="parTrans" cxnId="{32AA10F9-F558-4DA3-BB5E-DE36EFBBBFEC}">
      <dgm:prSet/>
      <dgm:spPr/>
      <dgm:t>
        <a:bodyPr/>
        <a:lstStyle/>
        <a:p>
          <a:endParaRPr lang="en-US"/>
        </a:p>
      </dgm:t>
    </dgm:pt>
    <dgm:pt modelId="{A6004EBD-EE1D-4FA1-B824-8E3907C99E4A}" type="sibTrans" cxnId="{32AA10F9-F558-4DA3-BB5E-DE36EFBBBFEC}">
      <dgm:prSet/>
      <dgm:spPr/>
      <dgm:t>
        <a:bodyPr/>
        <a:lstStyle/>
        <a:p>
          <a:endParaRPr lang="en-US"/>
        </a:p>
      </dgm:t>
    </dgm:pt>
    <dgm:pt modelId="{09B5F767-878A-4B7C-9BEB-78986C3F2A71}">
      <dgm:prSet phldrT="[Text]"/>
      <dgm:spPr/>
      <dgm:t>
        <a:bodyPr/>
        <a:lstStyle/>
        <a:p>
          <a:r>
            <a:rPr lang="en-US"/>
            <a:t>Cấp 4</a:t>
          </a:r>
        </a:p>
      </dgm:t>
    </dgm:pt>
    <dgm:pt modelId="{17D284B1-D828-4F63-BC62-6039B20E3A25}" type="parTrans" cxnId="{EBE20A9A-ACEC-4D32-BAE4-575AA9834A63}">
      <dgm:prSet/>
      <dgm:spPr/>
      <dgm:t>
        <a:bodyPr/>
        <a:lstStyle/>
        <a:p>
          <a:endParaRPr lang="en-US"/>
        </a:p>
      </dgm:t>
    </dgm:pt>
    <dgm:pt modelId="{184F393A-62FC-48CF-A3CC-3A99189B627E}" type="sibTrans" cxnId="{EBE20A9A-ACEC-4D32-BAE4-575AA9834A63}">
      <dgm:prSet/>
      <dgm:spPr/>
      <dgm:t>
        <a:bodyPr/>
        <a:lstStyle/>
        <a:p>
          <a:endParaRPr lang="en-US"/>
        </a:p>
      </dgm:t>
    </dgm:pt>
    <dgm:pt modelId="{DB20DE06-C90E-4E76-8336-88973EFF4275}">
      <dgm:prSet phldrT="[Text]"/>
      <dgm:spPr/>
      <dgm:t>
        <a:bodyPr/>
        <a:lstStyle/>
        <a:p>
          <a:r>
            <a:rPr lang="en-US"/>
            <a:t>Feature2-Module</a:t>
          </a:r>
        </a:p>
      </dgm:t>
    </dgm:pt>
    <dgm:pt modelId="{3DB4FC89-773F-4EFC-8E7B-AC9EBDFBEC0E}" type="parTrans" cxnId="{4EA3534C-882B-4F70-B97F-DC935BC9C19F}">
      <dgm:prSet/>
      <dgm:spPr/>
      <dgm:t>
        <a:bodyPr/>
        <a:lstStyle/>
        <a:p>
          <a:endParaRPr lang="en-US"/>
        </a:p>
      </dgm:t>
    </dgm:pt>
    <dgm:pt modelId="{36DF6A79-32B6-4902-B935-37FBAA623729}" type="sibTrans" cxnId="{4EA3534C-882B-4F70-B97F-DC935BC9C19F}">
      <dgm:prSet/>
      <dgm:spPr/>
      <dgm:t>
        <a:bodyPr/>
        <a:lstStyle/>
        <a:p>
          <a:endParaRPr lang="en-US"/>
        </a:p>
      </dgm:t>
    </dgm:pt>
    <dgm:pt modelId="{BCFF2693-EB7E-4131-ADB5-050C26BD08D1}">
      <dgm:prSet phldrT="[Text]"/>
      <dgm:spPr/>
      <dgm:t>
        <a:bodyPr/>
        <a:lstStyle/>
        <a:p>
          <a:r>
            <a:rPr lang="en-US"/>
            <a:t>Form-Feature2-Componnent</a:t>
          </a:r>
        </a:p>
      </dgm:t>
    </dgm:pt>
    <dgm:pt modelId="{D4F7D0BE-1A58-4ED1-B293-5748FF136A13}" type="parTrans" cxnId="{08CAD899-F7AF-458B-A17D-EFD806613DE1}">
      <dgm:prSet/>
      <dgm:spPr/>
      <dgm:t>
        <a:bodyPr/>
        <a:lstStyle/>
        <a:p>
          <a:endParaRPr lang="en-US"/>
        </a:p>
      </dgm:t>
    </dgm:pt>
    <dgm:pt modelId="{7AB44B72-B293-4F73-B54A-852B2CBE007C}" type="sibTrans" cxnId="{08CAD899-F7AF-458B-A17D-EFD806613DE1}">
      <dgm:prSet/>
      <dgm:spPr/>
      <dgm:t>
        <a:bodyPr/>
        <a:lstStyle/>
        <a:p>
          <a:endParaRPr lang="en-US"/>
        </a:p>
      </dgm:t>
    </dgm:pt>
    <dgm:pt modelId="{8EE13980-31FD-469D-A551-04281C8F3C0B}" type="pres">
      <dgm:prSet presAssocID="{EE7B4618-C4AF-41C4-A339-69FA340A3A63}" presName="mainComposite" presStyleCnt="0">
        <dgm:presLayoutVars>
          <dgm:chPref val="1"/>
          <dgm:dir/>
          <dgm:animOne val="branch"/>
          <dgm:animLvl val="lvl"/>
          <dgm:resizeHandles val="exact"/>
        </dgm:presLayoutVars>
      </dgm:prSet>
      <dgm:spPr/>
    </dgm:pt>
    <dgm:pt modelId="{148758DE-B857-4AA9-A291-7E0ECAF811BE}" type="pres">
      <dgm:prSet presAssocID="{EE7B4618-C4AF-41C4-A339-69FA340A3A63}" presName="hierFlow" presStyleCnt="0"/>
      <dgm:spPr/>
    </dgm:pt>
    <dgm:pt modelId="{198AEDFA-EF88-41B2-AFB1-8912518C62E3}" type="pres">
      <dgm:prSet presAssocID="{EE7B4618-C4AF-41C4-A339-69FA340A3A63}" presName="firstBuf" presStyleCnt="0"/>
      <dgm:spPr/>
    </dgm:pt>
    <dgm:pt modelId="{52131E6C-0633-4F96-A905-78099408A543}" type="pres">
      <dgm:prSet presAssocID="{EE7B4618-C4AF-41C4-A339-69FA340A3A63}" presName="hierChild1" presStyleCnt="0">
        <dgm:presLayoutVars>
          <dgm:chPref val="1"/>
          <dgm:animOne val="branch"/>
          <dgm:animLvl val="lvl"/>
        </dgm:presLayoutVars>
      </dgm:prSet>
      <dgm:spPr/>
    </dgm:pt>
    <dgm:pt modelId="{796E366E-D05F-4F3B-A478-6B0E2E62143C}" type="pres">
      <dgm:prSet presAssocID="{453DD597-497A-4165-A459-7FEA447A36F1}" presName="Name17" presStyleCnt="0"/>
      <dgm:spPr/>
    </dgm:pt>
    <dgm:pt modelId="{9029AAAF-7A74-4F45-9AEC-573CC2178988}" type="pres">
      <dgm:prSet presAssocID="{453DD597-497A-4165-A459-7FEA447A36F1}" presName="level1Shape" presStyleLbl="node0" presStyleIdx="0" presStyleCnt="1">
        <dgm:presLayoutVars>
          <dgm:chPref val="3"/>
        </dgm:presLayoutVars>
      </dgm:prSet>
      <dgm:spPr/>
    </dgm:pt>
    <dgm:pt modelId="{15C4A94B-B3C9-48AB-9CBB-7ADD1D2B7481}" type="pres">
      <dgm:prSet presAssocID="{453DD597-497A-4165-A459-7FEA447A36F1}" presName="hierChild2" presStyleCnt="0"/>
      <dgm:spPr/>
    </dgm:pt>
    <dgm:pt modelId="{E5A1668B-17C4-4989-98D3-A0D2F5E3274D}" type="pres">
      <dgm:prSet presAssocID="{07A0440D-D2F8-4815-B20E-912BE39284C1}" presName="Name25" presStyleLbl="parChTrans1D2" presStyleIdx="0" presStyleCnt="2"/>
      <dgm:spPr/>
    </dgm:pt>
    <dgm:pt modelId="{A841CEDB-2B55-4384-BE51-7B84CE3A32C4}" type="pres">
      <dgm:prSet presAssocID="{07A0440D-D2F8-4815-B20E-912BE39284C1}" presName="connTx" presStyleLbl="parChTrans1D2" presStyleIdx="0" presStyleCnt="2"/>
      <dgm:spPr/>
    </dgm:pt>
    <dgm:pt modelId="{F405732C-5E4C-4039-8ABD-929BFA08922F}" type="pres">
      <dgm:prSet presAssocID="{115ACAA3-A6A5-4AA4-A456-266CD7012268}" presName="Name30" presStyleCnt="0"/>
      <dgm:spPr/>
    </dgm:pt>
    <dgm:pt modelId="{1EF97C5A-FD05-4315-9389-30DA00A19DD0}" type="pres">
      <dgm:prSet presAssocID="{115ACAA3-A6A5-4AA4-A456-266CD7012268}" presName="level2Shape" presStyleLbl="node2" presStyleIdx="0" presStyleCnt="2"/>
      <dgm:spPr/>
    </dgm:pt>
    <dgm:pt modelId="{6579DF0D-BCA0-4C0F-8506-3CAF1778A208}" type="pres">
      <dgm:prSet presAssocID="{115ACAA3-A6A5-4AA4-A456-266CD7012268}" presName="hierChild3" presStyleCnt="0"/>
      <dgm:spPr/>
    </dgm:pt>
    <dgm:pt modelId="{3CD2B106-507A-4ACC-95B7-6C57531E2BA1}" type="pres">
      <dgm:prSet presAssocID="{9F2C63EE-2F9C-423B-B9A6-C69218960863}" presName="Name25" presStyleLbl="parChTrans1D3" presStyleIdx="0" presStyleCnt="3"/>
      <dgm:spPr/>
    </dgm:pt>
    <dgm:pt modelId="{4BBA9DD9-7050-40B6-9D1B-22113A9EAF1B}" type="pres">
      <dgm:prSet presAssocID="{9F2C63EE-2F9C-423B-B9A6-C69218960863}" presName="connTx" presStyleLbl="parChTrans1D3" presStyleIdx="0" presStyleCnt="3"/>
      <dgm:spPr/>
    </dgm:pt>
    <dgm:pt modelId="{91C00C63-1903-4EB8-8FC0-8296A0830FC9}" type="pres">
      <dgm:prSet presAssocID="{613F1A2E-CBB7-4774-87D3-50DCF0D59A8E}" presName="Name30" presStyleCnt="0"/>
      <dgm:spPr/>
    </dgm:pt>
    <dgm:pt modelId="{38804FAA-6AB6-489B-813E-AB7E4F7B24D2}" type="pres">
      <dgm:prSet presAssocID="{613F1A2E-CBB7-4774-87D3-50DCF0D59A8E}" presName="level2Shape" presStyleLbl="node3" presStyleIdx="0" presStyleCnt="3"/>
      <dgm:spPr/>
    </dgm:pt>
    <dgm:pt modelId="{D835871D-28C7-4DC8-8FD7-31137DFAC5FB}" type="pres">
      <dgm:prSet presAssocID="{613F1A2E-CBB7-4774-87D3-50DCF0D59A8E}" presName="hierChild3" presStyleCnt="0"/>
      <dgm:spPr/>
    </dgm:pt>
    <dgm:pt modelId="{65AF5478-B63E-4278-84F8-01719A310394}" type="pres">
      <dgm:prSet presAssocID="{3DB4FC89-773F-4EFC-8E7B-AC9EBDFBEC0E}" presName="Name25" presStyleLbl="parChTrans1D3" presStyleIdx="1" presStyleCnt="3"/>
      <dgm:spPr/>
    </dgm:pt>
    <dgm:pt modelId="{83473CEC-1212-4091-BDD3-909ECF79C59F}" type="pres">
      <dgm:prSet presAssocID="{3DB4FC89-773F-4EFC-8E7B-AC9EBDFBEC0E}" presName="connTx" presStyleLbl="parChTrans1D3" presStyleIdx="1" presStyleCnt="3"/>
      <dgm:spPr/>
    </dgm:pt>
    <dgm:pt modelId="{B4913E25-41C6-41C0-A63D-526ED4AD8878}" type="pres">
      <dgm:prSet presAssocID="{DB20DE06-C90E-4E76-8336-88973EFF4275}" presName="Name30" presStyleCnt="0"/>
      <dgm:spPr/>
    </dgm:pt>
    <dgm:pt modelId="{E5124E3B-ED2D-4396-926A-E884F3D79E85}" type="pres">
      <dgm:prSet presAssocID="{DB20DE06-C90E-4E76-8336-88973EFF4275}" presName="level2Shape" presStyleLbl="node3" presStyleIdx="1" presStyleCnt="3"/>
      <dgm:spPr/>
    </dgm:pt>
    <dgm:pt modelId="{9298966A-690B-40A1-8FAC-5B46F70006C5}" type="pres">
      <dgm:prSet presAssocID="{DB20DE06-C90E-4E76-8336-88973EFF4275}" presName="hierChild3" presStyleCnt="0"/>
      <dgm:spPr/>
    </dgm:pt>
    <dgm:pt modelId="{CF12A2C3-3321-4D53-8E8E-48C11DCB1AD1}" type="pres">
      <dgm:prSet presAssocID="{8375EA7E-3724-4E96-AF64-BBC6D7E3CB64}" presName="Name25" presStyleLbl="parChTrans1D4" presStyleIdx="0" presStyleCnt="2"/>
      <dgm:spPr/>
    </dgm:pt>
    <dgm:pt modelId="{35D866D3-46A7-4AFA-9908-7868F07D2EC0}" type="pres">
      <dgm:prSet presAssocID="{8375EA7E-3724-4E96-AF64-BBC6D7E3CB64}" presName="connTx" presStyleLbl="parChTrans1D4" presStyleIdx="0" presStyleCnt="2"/>
      <dgm:spPr/>
    </dgm:pt>
    <dgm:pt modelId="{3C4AD8E3-C9CA-44B9-AF4A-79D3B6821642}" type="pres">
      <dgm:prSet presAssocID="{AD5624B4-5ABC-4636-A42B-AC592C468A59}" presName="Name30" presStyleCnt="0"/>
      <dgm:spPr/>
    </dgm:pt>
    <dgm:pt modelId="{63FB2E30-0A94-432D-8641-E28F1E809380}" type="pres">
      <dgm:prSet presAssocID="{AD5624B4-5ABC-4636-A42B-AC592C468A59}" presName="level2Shape" presStyleLbl="node4" presStyleIdx="0" presStyleCnt="2"/>
      <dgm:spPr/>
    </dgm:pt>
    <dgm:pt modelId="{4F248865-C78B-4543-AEFC-FD96A2D42682}" type="pres">
      <dgm:prSet presAssocID="{AD5624B4-5ABC-4636-A42B-AC592C468A59}" presName="hierChild3" presStyleCnt="0"/>
      <dgm:spPr/>
    </dgm:pt>
    <dgm:pt modelId="{EA973F60-4781-49A4-B820-188902FBB63D}" type="pres">
      <dgm:prSet presAssocID="{D4F7D0BE-1A58-4ED1-B293-5748FF136A13}" presName="Name25" presStyleLbl="parChTrans1D4" presStyleIdx="1" presStyleCnt="2"/>
      <dgm:spPr/>
    </dgm:pt>
    <dgm:pt modelId="{EC75FDF8-BF81-4E56-9548-126E28DDCEC9}" type="pres">
      <dgm:prSet presAssocID="{D4F7D0BE-1A58-4ED1-B293-5748FF136A13}" presName="connTx" presStyleLbl="parChTrans1D4" presStyleIdx="1" presStyleCnt="2"/>
      <dgm:spPr/>
    </dgm:pt>
    <dgm:pt modelId="{E410790C-8B1F-49CB-A567-EDA93AA2E631}" type="pres">
      <dgm:prSet presAssocID="{BCFF2693-EB7E-4131-ADB5-050C26BD08D1}" presName="Name30" presStyleCnt="0"/>
      <dgm:spPr/>
    </dgm:pt>
    <dgm:pt modelId="{D1321A2E-55C1-48B4-B419-99F468118B22}" type="pres">
      <dgm:prSet presAssocID="{BCFF2693-EB7E-4131-ADB5-050C26BD08D1}" presName="level2Shape" presStyleLbl="node4" presStyleIdx="1" presStyleCnt="2"/>
      <dgm:spPr/>
    </dgm:pt>
    <dgm:pt modelId="{0485D8FC-9796-4E78-BE02-1C51BBCB9092}" type="pres">
      <dgm:prSet presAssocID="{BCFF2693-EB7E-4131-ADB5-050C26BD08D1}" presName="hierChild3" presStyleCnt="0"/>
      <dgm:spPr/>
    </dgm:pt>
    <dgm:pt modelId="{51CF6870-D433-43F7-9DA3-74CB618943C3}" type="pres">
      <dgm:prSet presAssocID="{03C111E9-5033-4973-A8FB-A6E741F902FA}" presName="Name25" presStyleLbl="parChTrans1D2" presStyleIdx="1" presStyleCnt="2"/>
      <dgm:spPr/>
    </dgm:pt>
    <dgm:pt modelId="{63B82C24-3481-4804-A01A-386B71DB1CE5}" type="pres">
      <dgm:prSet presAssocID="{03C111E9-5033-4973-A8FB-A6E741F902FA}" presName="connTx" presStyleLbl="parChTrans1D2" presStyleIdx="1" presStyleCnt="2"/>
      <dgm:spPr/>
    </dgm:pt>
    <dgm:pt modelId="{3586FF9E-6B3C-4F5A-81A8-AAD227534D85}" type="pres">
      <dgm:prSet presAssocID="{98807904-40F5-4D40-A65F-19C453B9A0C4}" presName="Name30" presStyleCnt="0"/>
      <dgm:spPr/>
    </dgm:pt>
    <dgm:pt modelId="{ACAE7165-12CD-4A59-A502-90BA53331DDC}" type="pres">
      <dgm:prSet presAssocID="{98807904-40F5-4D40-A65F-19C453B9A0C4}" presName="level2Shape" presStyleLbl="node2" presStyleIdx="1" presStyleCnt="2"/>
      <dgm:spPr/>
    </dgm:pt>
    <dgm:pt modelId="{EA5F93E2-0D4F-4910-AB73-392A6A146017}" type="pres">
      <dgm:prSet presAssocID="{98807904-40F5-4D40-A65F-19C453B9A0C4}" presName="hierChild3" presStyleCnt="0"/>
      <dgm:spPr/>
    </dgm:pt>
    <dgm:pt modelId="{A6391613-6C7A-469B-B46B-B1B28C360575}" type="pres">
      <dgm:prSet presAssocID="{B265DA9E-D148-4A8F-AF07-DE1905060EC5}" presName="Name25" presStyleLbl="parChTrans1D3" presStyleIdx="2" presStyleCnt="3"/>
      <dgm:spPr/>
    </dgm:pt>
    <dgm:pt modelId="{4C4622E7-E852-45DA-A533-646BD5D6A24C}" type="pres">
      <dgm:prSet presAssocID="{B265DA9E-D148-4A8F-AF07-DE1905060EC5}" presName="connTx" presStyleLbl="parChTrans1D3" presStyleIdx="2" presStyleCnt="3"/>
      <dgm:spPr/>
    </dgm:pt>
    <dgm:pt modelId="{25B36809-1CA6-424A-B7C0-3AD4EF44F83E}" type="pres">
      <dgm:prSet presAssocID="{44C45732-E8EA-4A0F-8BF2-4DD2AA096516}" presName="Name30" presStyleCnt="0"/>
      <dgm:spPr/>
    </dgm:pt>
    <dgm:pt modelId="{813EB9E0-9071-4989-BEF2-E010622E6CDD}" type="pres">
      <dgm:prSet presAssocID="{44C45732-E8EA-4A0F-8BF2-4DD2AA096516}" presName="level2Shape" presStyleLbl="node3" presStyleIdx="2" presStyleCnt="3"/>
      <dgm:spPr/>
    </dgm:pt>
    <dgm:pt modelId="{CD2B51FF-EFBA-435D-8702-4FD83FD343E7}" type="pres">
      <dgm:prSet presAssocID="{44C45732-E8EA-4A0F-8BF2-4DD2AA096516}" presName="hierChild3" presStyleCnt="0"/>
      <dgm:spPr/>
    </dgm:pt>
    <dgm:pt modelId="{36B97A3B-66CD-4DDA-9EDE-73E529075131}" type="pres">
      <dgm:prSet presAssocID="{EE7B4618-C4AF-41C4-A339-69FA340A3A63}" presName="bgShapesFlow" presStyleCnt="0"/>
      <dgm:spPr/>
    </dgm:pt>
    <dgm:pt modelId="{59A8D61C-F27F-4C88-9DC7-BBDD9D9EBA76}" type="pres">
      <dgm:prSet presAssocID="{C1C2AB49-BDC7-4372-B9E0-D9F7B05D8470}" presName="rectComp" presStyleCnt="0"/>
      <dgm:spPr/>
    </dgm:pt>
    <dgm:pt modelId="{311B6FB0-6B64-4C64-987B-7D69DEA6AAEF}" type="pres">
      <dgm:prSet presAssocID="{C1C2AB49-BDC7-4372-B9E0-D9F7B05D8470}" presName="bgRect" presStyleLbl="bgShp" presStyleIdx="0" presStyleCnt="4"/>
      <dgm:spPr/>
    </dgm:pt>
    <dgm:pt modelId="{FEC92D03-C0D1-4DF3-8C09-710A69E76CC7}" type="pres">
      <dgm:prSet presAssocID="{C1C2AB49-BDC7-4372-B9E0-D9F7B05D8470}" presName="bgRectTx" presStyleLbl="bgShp" presStyleIdx="0" presStyleCnt="4">
        <dgm:presLayoutVars>
          <dgm:bulletEnabled val="1"/>
        </dgm:presLayoutVars>
      </dgm:prSet>
      <dgm:spPr/>
    </dgm:pt>
    <dgm:pt modelId="{F58BB865-C821-4EB9-8B8F-FFB7CDD28A61}" type="pres">
      <dgm:prSet presAssocID="{C1C2AB49-BDC7-4372-B9E0-D9F7B05D8470}" presName="spComp" presStyleCnt="0"/>
      <dgm:spPr/>
    </dgm:pt>
    <dgm:pt modelId="{5C9046F7-A06E-4BF9-9B8D-0E06620145A3}" type="pres">
      <dgm:prSet presAssocID="{C1C2AB49-BDC7-4372-B9E0-D9F7B05D8470}" presName="hSp" presStyleCnt="0"/>
      <dgm:spPr/>
    </dgm:pt>
    <dgm:pt modelId="{446D62E1-EAB6-476E-8856-D99595CE4A35}" type="pres">
      <dgm:prSet presAssocID="{857D74B4-4E69-4F4E-8AFA-91FED8242CCA}" presName="rectComp" presStyleCnt="0"/>
      <dgm:spPr/>
    </dgm:pt>
    <dgm:pt modelId="{0A0904A8-C4B3-414D-81D6-63419A485628}" type="pres">
      <dgm:prSet presAssocID="{857D74B4-4E69-4F4E-8AFA-91FED8242CCA}" presName="bgRect" presStyleLbl="bgShp" presStyleIdx="1" presStyleCnt="4"/>
      <dgm:spPr/>
    </dgm:pt>
    <dgm:pt modelId="{CFF97B8E-5F03-4A02-9395-E791A0BB2130}" type="pres">
      <dgm:prSet presAssocID="{857D74B4-4E69-4F4E-8AFA-91FED8242CCA}" presName="bgRectTx" presStyleLbl="bgShp" presStyleIdx="1" presStyleCnt="4">
        <dgm:presLayoutVars>
          <dgm:bulletEnabled val="1"/>
        </dgm:presLayoutVars>
      </dgm:prSet>
      <dgm:spPr/>
    </dgm:pt>
    <dgm:pt modelId="{AC6C7701-5591-4500-86F7-22E342154F2E}" type="pres">
      <dgm:prSet presAssocID="{857D74B4-4E69-4F4E-8AFA-91FED8242CCA}" presName="spComp" presStyleCnt="0"/>
      <dgm:spPr/>
    </dgm:pt>
    <dgm:pt modelId="{5BFA059B-03C9-48A4-925F-C33A4EC50525}" type="pres">
      <dgm:prSet presAssocID="{857D74B4-4E69-4F4E-8AFA-91FED8242CCA}" presName="hSp" presStyleCnt="0"/>
      <dgm:spPr/>
    </dgm:pt>
    <dgm:pt modelId="{F99B48B8-B7B7-40E1-ABBB-EC3E7560ABBD}" type="pres">
      <dgm:prSet presAssocID="{0D319161-2BE7-456A-9B0E-CC7BE3FA7250}" presName="rectComp" presStyleCnt="0"/>
      <dgm:spPr/>
    </dgm:pt>
    <dgm:pt modelId="{D1B67FBC-321B-42BA-96C4-8487C2CF1163}" type="pres">
      <dgm:prSet presAssocID="{0D319161-2BE7-456A-9B0E-CC7BE3FA7250}" presName="bgRect" presStyleLbl="bgShp" presStyleIdx="2" presStyleCnt="4"/>
      <dgm:spPr/>
    </dgm:pt>
    <dgm:pt modelId="{F50FAA28-25F2-453B-8287-16EB594627EA}" type="pres">
      <dgm:prSet presAssocID="{0D319161-2BE7-456A-9B0E-CC7BE3FA7250}" presName="bgRectTx" presStyleLbl="bgShp" presStyleIdx="2" presStyleCnt="4">
        <dgm:presLayoutVars>
          <dgm:bulletEnabled val="1"/>
        </dgm:presLayoutVars>
      </dgm:prSet>
      <dgm:spPr/>
    </dgm:pt>
    <dgm:pt modelId="{26B1F50A-BDBF-48FC-A5A4-14557A034487}" type="pres">
      <dgm:prSet presAssocID="{0D319161-2BE7-456A-9B0E-CC7BE3FA7250}" presName="spComp" presStyleCnt="0"/>
      <dgm:spPr/>
    </dgm:pt>
    <dgm:pt modelId="{B165DFE1-EC9D-4494-A62D-82D5B6DE6511}" type="pres">
      <dgm:prSet presAssocID="{0D319161-2BE7-456A-9B0E-CC7BE3FA7250}" presName="hSp" presStyleCnt="0"/>
      <dgm:spPr/>
    </dgm:pt>
    <dgm:pt modelId="{E4C2C051-5C3A-41EA-88E0-9B1C9E45E0A9}" type="pres">
      <dgm:prSet presAssocID="{09B5F767-878A-4B7C-9BEB-78986C3F2A71}" presName="rectComp" presStyleCnt="0"/>
      <dgm:spPr/>
    </dgm:pt>
    <dgm:pt modelId="{D7759A2F-7D1E-46FC-944F-0E6D068348F4}" type="pres">
      <dgm:prSet presAssocID="{09B5F767-878A-4B7C-9BEB-78986C3F2A71}" presName="bgRect" presStyleLbl="bgShp" presStyleIdx="3" presStyleCnt="4"/>
      <dgm:spPr/>
    </dgm:pt>
    <dgm:pt modelId="{F9042205-A38F-4940-909D-388EE82FE9B0}" type="pres">
      <dgm:prSet presAssocID="{09B5F767-878A-4B7C-9BEB-78986C3F2A71}" presName="bgRectTx" presStyleLbl="bgShp" presStyleIdx="3" presStyleCnt="4">
        <dgm:presLayoutVars>
          <dgm:bulletEnabled val="1"/>
        </dgm:presLayoutVars>
      </dgm:prSet>
      <dgm:spPr/>
    </dgm:pt>
  </dgm:ptLst>
  <dgm:cxnLst>
    <dgm:cxn modelId="{6CD37104-B76A-49F5-8214-22CA60F32D8C}" type="presOf" srcId="{8375EA7E-3724-4E96-AF64-BBC6D7E3CB64}" destId="{CF12A2C3-3321-4D53-8E8E-48C11DCB1AD1}" srcOrd="0" destOrd="0" presId="urn:microsoft.com/office/officeart/2005/8/layout/hierarchy5#1"/>
    <dgm:cxn modelId="{703D280E-420C-42FB-856D-9162FDD2CE9E}" type="presOf" srcId="{115ACAA3-A6A5-4AA4-A456-266CD7012268}" destId="{1EF97C5A-FD05-4315-9389-30DA00A19DD0}" srcOrd="0" destOrd="0" presId="urn:microsoft.com/office/officeart/2005/8/layout/hierarchy5#1"/>
    <dgm:cxn modelId="{F1AB6910-D792-4899-BA43-EAD86B77F380}" type="presOf" srcId="{EE7B4618-C4AF-41C4-A339-69FA340A3A63}" destId="{8EE13980-31FD-469D-A551-04281C8F3C0B}" srcOrd="0" destOrd="0" presId="urn:microsoft.com/office/officeart/2005/8/layout/hierarchy5#1"/>
    <dgm:cxn modelId="{27F2AC11-6778-416B-9BC5-D99DAF9AD36D}" type="presOf" srcId="{8375EA7E-3724-4E96-AF64-BBC6D7E3CB64}" destId="{35D866D3-46A7-4AFA-9908-7868F07D2EC0}" srcOrd="1" destOrd="0" presId="urn:microsoft.com/office/officeart/2005/8/layout/hierarchy5#1"/>
    <dgm:cxn modelId="{1E385912-9884-43A0-A59E-F5FA274E6318}" type="presOf" srcId="{B265DA9E-D148-4A8F-AF07-DE1905060EC5}" destId="{4C4622E7-E852-45DA-A533-646BD5D6A24C}" srcOrd="1" destOrd="0" presId="urn:microsoft.com/office/officeart/2005/8/layout/hierarchy5#1"/>
    <dgm:cxn modelId="{873AAA20-0E0A-4F53-9257-752449A98DC0}" srcId="{115ACAA3-A6A5-4AA4-A456-266CD7012268}" destId="{613F1A2E-CBB7-4774-87D3-50DCF0D59A8E}" srcOrd="0" destOrd="0" parTransId="{9F2C63EE-2F9C-423B-B9A6-C69218960863}" sibTransId="{F008D67C-3FD0-4839-898F-A49A5CB9B782}"/>
    <dgm:cxn modelId="{B1DC472C-0C26-4265-888F-C4F9D10517A3}" type="presOf" srcId="{B265DA9E-D148-4A8F-AF07-DE1905060EC5}" destId="{A6391613-6C7A-469B-B46B-B1B28C360575}" srcOrd="0" destOrd="0" presId="urn:microsoft.com/office/officeart/2005/8/layout/hierarchy5#1"/>
    <dgm:cxn modelId="{972F2D2F-6C5E-4174-911D-2404226135F7}" srcId="{EE7B4618-C4AF-41C4-A339-69FA340A3A63}" destId="{857D74B4-4E69-4F4E-8AFA-91FED8242CCA}" srcOrd="2" destOrd="0" parTransId="{9D25977B-FD50-48E2-8DD4-7596FB728A36}" sibTransId="{FF7DA250-1DE0-471D-B8FE-A5992556CA5D}"/>
    <dgm:cxn modelId="{6CDA3030-CA2D-41F1-90E6-397496214268}" type="presOf" srcId="{07A0440D-D2F8-4815-B20E-912BE39284C1}" destId="{E5A1668B-17C4-4989-98D3-A0D2F5E3274D}" srcOrd="0" destOrd="0" presId="urn:microsoft.com/office/officeart/2005/8/layout/hierarchy5#1"/>
    <dgm:cxn modelId="{D28FCF35-56DA-4BEE-8C01-E9EE5125F1A3}" srcId="{98807904-40F5-4D40-A65F-19C453B9A0C4}" destId="{44C45732-E8EA-4A0F-8BF2-4DD2AA096516}" srcOrd="0" destOrd="0" parTransId="{B265DA9E-D148-4A8F-AF07-DE1905060EC5}" sibTransId="{FEDE3356-A4B4-4253-A901-DDF1D084E2E0}"/>
    <dgm:cxn modelId="{EDC5C33F-D230-4D90-93A1-B71B65F3FF84}" type="presOf" srcId="{9F2C63EE-2F9C-423B-B9A6-C69218960863}" destId="{3CD2B106-507A-4ACC-95B7-6C57531E2BA1}" srcOrd="0" destOrd="0" presId="urn:microsoft.com/office/officeart/2005/8/layout/hierarchy5#1"/>
    <dgm:cxn modelId="{59EF4344-9F36-404F-AEFB-15504009714B}" type="presOf" srcId="{9F2C63EE-2F9C-423B-B9A6-C69218960863}" destId="{4BBA9DD9-7050-40B6-9D1B-22113A9EAF1B}" srcOrd="1" destOrd="0" presId="urn:microsoft.com/office/officeart/2005/8/layout/hierarchy5#1"/>
    <dgm:cxn modelId="{DA83B748-8402-446F-BB35-F380823EA57D}" type="presOf" srcId="{3DB4FC89-773F-4EFC-8E7B-AC9EBDFBEC0E}" destId="{65AF5478-B63E-4278-84F8-01719A310394}" srcOrd="0" destOrd="0" presId="urn:microsoft.com/office/officeart/2005/8/layout/hierarchy5#1"/>
    <dgm:cxn modelId="{C6273C4B-4A6B-4DA5-9268-DCE241C6BA30}" type="presOf" srcId="{3DB4FC89-773F-4EFC-8E7B-AC9EBDFBEC0E}" destId="{83473CEC-1212-4091-BDD3-909ECF79C59F}" srcOrd="1" destOrd="0" presId="urn:microsoft.com/office/officeart/2005/8/layout/hierarchy5#1"/>
    <dgm:cxn modelId="{4EA3534C-882B-4F70-B97F-DC935BC9C19F}" srcId="{115ACAA3-A6A5-4AA4-A456-266CD7012268}" destId="{DB20DE06-C90E-4E76-8336-88973EFF4275}" srcOrd="1" destOrd="0" parTransId="{3DB4FC89-773F-4EFC-8E7B-AC9EBDFBEC0E}" sibTransId="{36DF6A79-32B6-4902-B935-37FBAA623729}"/>
    <dgm:cxn modelId="{92490856-EACB-4727-B551-E7B2F258F707}" type="presOf" srcId="{03C111E9-5033-4973-A8FB-A6E741F902FA}" destId="{51CF6870-D433-43F7-9DA3-74CB618943C3}" srcOrd="0" destOrd="0" presId="urn:microsoft.com/office/officeart/2005/8/layout/hierarchy5#1"/>
    <dgm:cxn modelId="{DCF5CC5A-B3E0-4ABC-991C-B36531BD88D9}" type="presOf" srcId="{857D74B4-4E69-4F4E-8AFA-91FED8242CCA}" destId="{0A0904A8-C4B3-414D-81D6-63419A485628}" srcOrd="0" destOrd="0" presId="urn:microsoft.com/office/officeart/2005/8/layout/hierarchy5#1"/>
    <dgm:cxn modelId="{A419A460-03EE-45ED-B978-619ECD098E78}" type="presOf" srcId="{D4F7D0BE-1A58-4ED1-B293-5748FF136A13}" destId="{EC75FDF8-BF81-4E56-9548-126E28DDCEC9}" srcOrd="1" destOrd="0" presId="urn:microsoft.com/office/officeart/2005/8/layout/hierarchy5#1"/>
    <dgm:cxn modelId="{1268B060-0E3F-406E-A889-6A96C0CB10D0}" type="presOf" srcId="{07A0440D-D2F8-4815-B20E-912BE39284C1}" destId="{A841CEDB-2B55-4384-BE51-7B84CE3A32C4}" srcOrd="1" destOrd="0" presId="urn:microsoft.com/office/officeart/2005/8/layout/hierarchy5#1"/>
    <dgm:cxn modelId="{0B7B9264-80BF-4C8A-AB97-5D153EA5EA76}" type="presOf" srcId="{44C45732-E8EA-4A0F-8BF2-4DD2AA096516}" destId="{813EB9E0-9071-4989-BEF2-E010622E6CDD}" srcOrd="0" destOrd="0" presId="urn:microsoft.com/office/officeart/2005/8/layout/hierarchy5#1"/>
    <dgm:cxn modelId="{EB700365-EF0E-474B-A79A-E30EB50146C3}" srcId="{EE7B4618-C4AF-41C4-A339-69FA340A3A63}" destId="{C1C2AB49-BDC7-4372-B9E0-D9F7B05D8470}" srcOrd="1" destOrd="0" parTransId="{48E38AF2-3AF2-48BF-88AA-EEE2BC83EA8D}" sibTransId="{CD59EDD2-7CCC-4D5C-8C5D-F4DB29697CD9}"/>
    <dgm:cxn modelId="{B68B9182-A315-481B-8087-0DA5EF283393}" type="presOf" srcId="{0D319161-2BE7-456A-9B0E-CC7BE3FA7250}" destId="{F50FAA28-25F2-453B-8287-16EB594627EA}" srcOrd="1" destOrd="0" presId="urn:microsoft.com/office/officeart/2005/8/layout/hierarchy5#1"/>
    <dgm:cxn modelId="{992E558C-C97E-4E8E-87D8-989F7A1EE8B1}" type="presOf" srcId="{03C111E9-5033-4973-A8FB-A6E741F902FA}" destId="{63B82C24-3481-4804-A01A-386B71DB1CE5}" srcOrd="1" destOrd="0" presId="urn:microsoft.com/office/officeart/2005/8/layout/hierarchy5#1"/>
    <dgm:cxn modelId="{FC0CC48D-B187-4204-BDF9-45482855DB88}" srcId="{EE7B4618-C4AF-41C4-A339-69FA340A3A63}" destId="{453DD597-497A-4165-A459-7FEA447A36F1}" srcOrd="0" destOrd="0" parTransId="{209C9ECA-1BE1-44CA-9700-09EB2D226F3D}" sibTransId="{0B8F9211-BC0E-49B3-8156-FF84AB95CC94}"/>
    <dgm:cxn modelId="{6B74E998-6828-42DD-B333-640109F04A3F}" srcId="{DB20DE06-C90E-4E76-8336-88973EFF4275}" destId="{AD5624B4-5ABC-4636-A42B-AC592C468A59}" srcOrd="0" destOrd="0" parTransId="{8375EA7E-3724-4E96-AF64-BBC6D7E3CB64}" sibTransId="{5E7EF985-980E-4127-8E83-5F8995189463}"/>
    <dgm:cxn modelId="{08CAD899-F7AF-458B-A17D-EFD806613DE1}" srcId="{DB20DE06-C90E-4E76-8336-88973EFF4275}" destId="{BCFF2693-EB7E-4131-ADB5-050C26BD08D1}" srcOrd="1" destOrd="0" parTransId="{D4F7D0BE-1A58-4ED1-B293-5748FF136A13}" sibTransId="{7AB44B72-B293-4F73-B54A-852B2CBE007C}"/>
    <dgm:cxn modelId="{EBE20A9A-ACEC-4D32-BAE4-575AA9834A63}" srcId="{EE7B4618-C4AF-41C4-A339-69FA340A3A63}" destId="{09B5F767-878A-4B7C-9BEB-78986C3F2A71}" srcOrd="4" destOrd="0" parTransId="{17D284B1-D828-4F63-BC62-6039B20E3A25}" sibTransId="{184F393A-62FC-48CF-A3CC-3A99189B627E}"/>
    <dgm:cxn modelId="{9BCBA1A4-98B6-4C01-9049-8FDA04EB1C41}" type="presOf" srcId="{857D74B4-4E69-4F4E-8AFA-91FED8242CCA}" destId="{CFF97B8E-5F03-4A02-9395-E791A0BB2130}" srcOrd="1" destOrd="0" presId="urn:microsoft.com/office/officeart/2005/8/layout/hierarchy5#1"/>
    <dgm:cxn modelId="{7DE523AD-E1AD-4810-BD1B-CD9BF5CE0BEB}" type="presOf" srcId="{BCFF2693-EB7E-4131-ADB5-050C26BD08D1}" destId="{D1321A2E-55C1-48B4-B419-99F468118B22}" srcOrd="0" destOrd="0" presId="urn:microsoft.com/office/officeart/2005/8/layout/hierarchy5#1"/>
    <dgm:cxn modelId="{D60295BA-B450-4DE0-931F-3ACB3D018F7B}" type="presOf" srcId="{613F1A2E-CBB7-4774-87D3-50DCF0D59A8E}" destId="{38804FAA-6AB6-489B-813E-AB7E4F7B24D2}" srcOrd="0" destOrd="0" presId="urn:microsoft.com/office/officeart/2005/8/layout/hierarchy5#1"/>
    <dgm:cxn modelId="{E2EA3BBB-D7F4-4B99-AD91-79592D7014A0}" type="presOf" srcId="{453DD597-497A-4165-A459-7FEA447A36F1}" destId="{9029AAAF-7A74-4F45-9AEC-573CC2178988}" srcOrd="0" destOrd="0" presId="urn:microsoft.com/office/officeart/2005/8/layout/hierarchy5#1"/>
    <dgm:cxn modelId="{EF07EABC-5809-47FF-99BF-54BD610B5514}" type="presOf" srcId="{D4F7D0BE-1A58-4ED1-B293-5748FF136A13}" destId="{EA973F60-4781-49A4-B820-188902FBB63D}" srcOrd="0" destOrd="0" presId="urn:microsoft.com/office/officeart/2005/8/layout/hierarchy5#1"/>
    <dgm:cxn modelId="{EB0DE9BE-9DAD-45BF-B4C2-07D28AC7C418}" type="presOf" srcId="{0D319161-2BE7-456A-9B0E-CC7BE3FA7250}" destId="{D1B67FBC-321B-42BA-96C4-8487C2CF1163}" srcOrd="0" destOrd="0" presId="urn:microsoft.com/office/officeart/2005/8/layout/hierarchy5#1"/>
    <dgm:cxn modelId="{8E3256CB-C6F9-411B-AA70-6C0CB769C2AC}" type="presOf" srcId="{C1C2AB49-BDC7-4372-B9E0-D9F7B05D8470}" destId="{FEC92D03-C0D1-4DF3-8C09-710A69E76CC7}" srcOrd="1" destOrd="0" presId="urn:microsoft.com/office/officeart/2005/8/layout/hierarchy5#1"/>
    <dgm:cxn modelId="{7F3904D0-B81D-4FDC-94EB-88542DE43E6C}" srcId="{453DD597-497A-4165-A459-7FEA447A36F1}" destId="{98807904-40F5-4D40-A65F-19C453B9A0C4}" srcOrd="1" destOrd="0" parTransId="{03C111E9-5033-4973-A8FB-A6E741F902FA}" sibTransId="{34562FE0-89C2-471F-8673-225604A6279F}"/>
    <dgm:cxn modelId="{919D9ED9-1C5D-4CCF-939A-AB0E50F302FF}" type="presOf" srcId="{09B5F767-878A-4B7C-9BEB-78986C3F2A71}" destId="{D7759A2F-7D1E-46FC-944F-0E6D068348F4}" srcOrd="0" destOrd="0" presId="urn:microsoft.com/office/officeart/2005/8/layout/hierarchy5#1"/>
    <dgm:cxn modelId="{C2DE14E4-4937-4950-8BED-E58AE12C24C0}" type="presOf" srcId="{C1C2AB49-BDC7-4372-B9E0-D9F7B05D8470}" destId="{311B6FB0-6B64-4C64-987B-7D69DEA6AAEF}" srcOrd="0" destOrd="0" presId="urn:microsoft.com/office/officeart/2005/8/layout/hierarchy5#1"/>
    <dgm:cxn modelId="{26F214E6-6BAF-4062-8DC2-DD5520CC9487}" type="presOf" srcId="{AD5624B4-5ABC-4636-A42B-AC592C468A59}" destId="{63FB2E30-0A94-432D-8641-E28F1E809380}" srcOrd="0" destOrd="0" presId="urn:microsoft.com/office/officeart/2005/8/layout/hierarchy5#1"/>
    <dgm:cxn modelId="{0E349AF0-F95A-4CED-8C12-0283D6C162F5}" srcId="{453DD597-497A-4165-A459-7FEA447A36F1}" destId="{115ACAA3-A6A5-4AA4-A456-266CD7012268}" srcOrd="0" destOrd="0" parTransId="{07A0440D-D2F8-4815-B20E-912BE39284C1}" sibTransId="{CEA0EF54-0DB5-49BA-9060-7F8873A84CB1}"/>
    <dgm:cxn modelId="{C7CC1CF5-8251-4D7E-A760-443055D3070E}" type="presOf" srcId="{98807904-40F5-4D40-A65F-19C453B9A0C4}" destId="{ACAE7165-12CD-4A59-A502-90BA53331DDC}" srcOrd="0" destOrd="0" presId="urn:microsoft.com/office/officeart/2005/8/layout/hierarchy5#1"/>
    <dgm:cxn modelId="{32AA10F9-F558-4DA3-BB5E-DE36EFBBBFEC}" srcId="{EE7B4618-C4AF-41C4-A339-69FA340A3A63}" destId="{0D319161-2BE7-456A-9B0E-CC7BE3FA7250}" srcOrd="3" destOrd="0" parTransId="{1D198C64-7749-4116-970E-800C0153EAE1}" sibTransId="{A6004EBD-EE1D-4FA1-B824-8E3907C99E4A}"/>
    <dgm:cxn modelId="{4B799CFD-633A-4014-87DF-4209D2EE5752}" type="presOf" srcId="{09B5F767-878A-4B7C-9BEB-78986C3F2A71}" destId="{F9042205-A38F-4940-909D-388EE82FE9B0}" srcOrd="1" destOrd="0" presId="urn:microsoft.com/office/officeart/2005/8/layout/hierarchy5#1"/>
    <dgm:cxn modelId="{CF5480FE-BB22-4F9F-B168-2BA9B1334975}" type="presOf" srcId="{DB20DE06-C90E-4E76-8336-88973EFF4275}" destId="{E5124E3B-ED2D-4396-926A-E884F3D79E85}" srcOrd="0" destOrd="0" presId="urn:microsoft.com/office/officeart/2005/8/layout/hierarchy5#1"/>
    <dgm:cxn modelId="{4F7196DA-07A8-454F-BD45-3387D0300671}" type="presParOf" srcId="{8EE13980-31FD-469D-A551-04281C8F3C0B}" destId="{148758DE-B857-4AA9-A291-7E0ECAF811BE}" srcOrd="0" destOrd="0" presId="urn:microsoft.com/office/officeart/2005/8/layout/hierarchy5#1"/>
    <dgm:cxn modelId="{27ADF3E8-E1F0-4194-9AC6-171B5EB4D5E5}" type="presParOf" srcId="{148758DE-B857-4AA9-A291-7E0ECAF811BE}" destId="{198AEDFA-EF88-41B2-AFB1-8912518C62E3}" srcOrd="0" destOrd="0" presId="urn:microsoft.com/office/officeart/2005/8/layout/hierarchy5#1"/>
    <dgm:cxn modelId="{906155A1-CF75-48C8-81E5-2A051E3C847C}" type="presParOf" srcId="{148758DE-B857-4AA9-A291-7E0ECAF811BE}" destId="{52131E6C-0633-4F96-A905-78099408A543}" srcOrd="1" destOrd="0" presId="urn:microsoft.com/office/officeart/2005/8/layout/hierarchy5#1"/>
    <dgm:cxn modelId="{21BE03B4-FA0A-4C58-A3EA-C86229BF1CA5}" type="presParOf" srcId="{52131E6C-0633-4F96-A905-78099408A543}" destId="{796E366E-D05F-4F3B-A478-6B0E2E62143C}" srcOrd="0" destOrd="0" presId="urn:microsoft.com/office/officeart/2005/8/layout/hierarchy5#1"/>
    <dgm:cxn modelId="{C632EA61-91B9-4004-AEDA-B566F555CF5F}" type="presParOf" srcId="{796E366E-D05F-4F3B-A478-6B0E2E62143C}" destId="{9029AAAF-7A74-4F45-9AEC-573CC2178988}" srcOrd="0" destOrd="0" presId="urn:microsoft.com/office/officeart/2005/8/layout/hierarchy5#1"/>
    <dgm:cxn modelId="{24C5DC2C-A3E8-4058-AA78-AF3D9D6E346E}" type="presParOf" srcId="{796E366E-D05F-4F3B-A478-6B0E2E62143C}" destId="{15C4A94B-B3C9-48AB-9CBB-7ADD1D2B7481}" srcOrd="1" destOrd="0" presId="urn:microsoft.com/office/officeart/2005/8/layout/hierarchy5#1"/>
    <dgm:cxn modelId="{E97698F2-587C-4B3F-86B9-EF69DF693705}" type="presParOf" srcId="{15C4A94B-B3C9-48AB-9CBB-7ADD1D2B7481}" destId="{E5A1668B-17C4-4989-98D3-A0D2F5E3274D}" srcOrd="0" destOrd="0" presId="urn:microsoft.com/office/officeart/2005/8/layout/hierarchy5#1"/>
    <dgm:cxn modelId="{222591F4-76D1-4A5B-B784-19307732BEF2}" type="presParOf" srcId="{E5A1668B-17C4-4989-98D3-A0D2F5E3274D}" destId="{A841CEDB-2B55-4384-BE51-7B84CE3A32C4}" srcOrd="0" destOrd="0" presId="urn:microsoft.com/office/officeart/2005/8/layout/hierarchy5#1"/>
    <dgm:cxn modelId="{C1256F31-29E6-41D5-AF12-096EA4571647}" type="presParOf" srcId="{15C4A94B-B3C9-48AB-9CBB-7ADD1D2B7481}" destId="{F405732C-5E4C-4039-8ABD-929BFA08922F}" srcOrd="1" destOrd="0" presId="urn:microsoft.com/office/officeart/2005/8/layout/hierarchy5#1"/>
    <dgm:cxn modelId="{0B9CA44D-4C71-44A3-A2C8-C09FDE7FA346}" type="presParOf" srcId="{F405732C-5E4C-4039-8ABD-929BFA08922F}" destId="{1EF97C5A-FD05-4315-9389-30DA00A19DD0}" srcOrd="0" destOrd="0" presId="urn:microsoft.com/office/officeart/2005/8/layout/hierarchy5#1"/>
    <dgm:cxn modelId="{7FB9016A-3FE9-4931-A35D-228950DC80A5}" type="presParOf" srcId="{F405732C-5E4C-4039-8ABD-929BFA08922F}" destId="{6579DF0D-BCA0-4C0F-8506-3CAF1778A208}" srcOrd="1" destOrd="0" presId="urn:microsoft.com/office/officeart/2005/8/layout/hierarchy5#1"/>
    <dgm:cxn modelId="{93922A61-FCB4-4FE7-9589-CF34529D7AFA}" type="presParOf" srcId="{6579DF0D-BCA0-4C0F-8506-3CAF1778A208}" destId="{3CD2B106-507A-4ACC-95B7-6C57531E2BA1}" srcOrd="0" destOrd="0" presId="urn:microsoft.com/office/officeart/2005/8/layout/hierarchy5#1"/>
    <dgm:cxn modelId="{3CB36A9B-8726-4A29-85A1-4A45B014747E}" type="presParOf" srcId="{3CD2B106-507A-4ACC-95B7-6C57531E2BA1}" destId="{4BBA9DD9-7050-40B6-9D1B-22113A9EAF1B}" srcOrd="0" destOrd="0" presId="urn:microsoft.com/office/officeart/2005/8/layout/hierarchy5#1"/>
    <dgm:cxn modelId="{231F04A2-C46F-4CFC-805E-BE5D43EDA3C9}" type="presParOf" srcId="{6579DF0D-BCA0-4C0F-8506-3CAF1778A208}" destId="{91C00C63-1903-4EB8-8FC0-8296A0830FC9}" srcOrd="1" destOrd="0" presId="urn:microsoft.com/office/officeart/2005/8/layout/hierarchy5#1"/>
    <dgm:cxn modelId="{4B1D9828-E058-4313-ABDE-337A28980236}" type="presParOf" srcId="{91C00C63-1903-4EB8-8FC0-8296A0830FC9}" destId="{38804FAA-6AB6-489B-813E-AB7E4F7B24D2}" srcOrd="0" destOrd="0" presId="urn:microsoft.com/office/officeart/2005/8/layout/hierarchy5#1"/>
    <dgm:cxn modelId="{D636AAA5-0D77-4369-A548-408EEAF86F31}" type="presParOf" srcId="{91C00C63-1903-4EB8-8FC0-8296A0830FC9}" destId="{D835871D-28C7-4DC8-8FD7-31137DFAC5FB}" srcOrd="1" destOrd="0" presId="urn:microsoft.com/office/officeart/2005/8/layout/hierarchy5#1"/>
    <dgm:cxn modelId="{7BAAB0ED-4800-4025-838B-224C80DCEAD3}" type="presParOf" srcId="{6579DF0D-BCA0-4C0F-8506-3CAF1778A208}" destId="{65AF5478-B63E-4278-84F8-01719A310394}" srcOrd="2" destOrd="0" presId="urn:microsoft.com/office/officeart/2005/8/layout/hierarchy5#1"/>
    <dgm:cxn modelId="{7EC13CFB-2846-41FB-A5A9-53586022E8A7}" type="presParOf" srcId="{65AF5478-B63E-4278-84F8-01719A310394}" destId="{83473CEC-1212-4091-BDD3-909ECF79C59F}" srcOrd="0" destOrd="0" presId="urn:microsoft.com/office/officeart/2005/8/layout/hierarchy5#1"/>
    <dgm:cxn modelId="{BE7674DE-93E0-43FD-8D9D-AEFFDED95A50}" type="presParOf" srcId="{6579DF0D-BCA0-4C0F-8506-3CAF1778A208}" destId="{B4913E25-41C6-41C0-A63D-526ED4AD8878}" srcOrd="3" destOrd="0" presId="urn:microsoft.com/office/officeart/2005/8/layout/hierarchy5#1"/>
    <dgm:cxn modelId="{8A1560FE-E82F-42B3-97DE-C4B6FD364EEA}" type="presParOf" srcId="{B4913E25-41C6-41C0-A63D-526ED4AD8878}" destId="{E5124E3B-ED2D-4396-926A-E884F3D79E85}" srcOrd="0" destOrd="0" presId="urn:microsoft.com/office/officeart/2005/8/layout/hierarchy5#1"/>
    <dgm:cxn modelId="{2DAE92AA-A8F5-4BA1-9DCD-8200244300F0}" type="presParOf" srcId="{B4913E25-41C6-41C0-A63D-526ED4AD8878}" destId="{9298966A-690B-40A1-8FAC-5B46F70006C5}" srcOrd="1" destOrd="0" presId="urn:microsoft.com/office/officeart/2005/8/layout/hierarchy5#1"/>
    <dgm:cxn modelId="{38D952FD-B1BE-42C6-9EF3-9E7D00D5ADCA}" type="presParOf" srcId="{9298966A-690B-40A1-8FAC-5B46F70006C5}" destId="{CF12A2C3-3321-4D53-8E8E-48C11DCB1AD1}" srcOrd="0" destOrd="0" presId="urn:microsoft.com/office/officeart/2005/8/layout/hierarchy5#1"/>
    <dgm:cxn modelId="{9928D757-97F4-4F37-9263-507943E2430E}" type="presParOf" srcId="{CF12A2C3-3321-4D53-8E8E-48C11DCB1AD1}" destId="{35D866D3-46A7-4AFA-9908-7868F07D2EC0}" srcOrd="0" destOrd="0" presId="urn:microsoft.com/office/officeart/2005/8/layout/hierarchy5#1"/>
    <dgm:cxn modelId="{AB0B7FBC-239B-4E24-BACA-3D13D18E2B1F}" type="presParOf" srcId="{9298966A-690B-40A1-8FAC-5B46F70006C5}" destId="{3C4AD8E3-C9CA-44B9-AF4A-79D3B6821642}" srcOrd="1" destOrd="0" presId="urn:microsoft.com/office/officeart/2005/8/layout/hierarchy5#1"/>
    <dgm:cxn modelId="{107DA096-9CEB-446E-8D6C-C09F0DF9E3C4}" type="presParOf" srcId="{3C4AD8E3-C9CA-44B9-AF4A-79D3B6821642}" destId="{63FB2E30-0A94-432D-8641-E28F1E809380}" srcOrd="0" destOrd="0" presId="urn:microsoft.com/office/officeart/2005/8/layout/hierarchy5#1"/>
    <dgm:cxn modelId="{C83D482C-BE31-4413-8A26-DF7AFA0FA6DC}" type="presParOf" srcId="{3C4AD8E3-C9CA-44B9-AF4A-79D3B6821642}" destId="{4F248865-C78B-4543-AEFC-FD96A2D42682}" srcOrd="1" destOrd="0" presId="urn:microsoft.com/office/officeart/2005/8/layout/hierarchy5#1"/>
    <dgm:cxn modelId="{3C9CDDEC-59B6-4784-917A-21DD9DBC5528}" type="presParOf" srcId="{9298966A-690B-40A1-8FAC-5B46F70006C5}" destId="{EA973F60-4781-49A4-B820-188902FBB63D}" srcOrd="2" destOrd="0" presId="urn:microsoft.com/office/officeart/2005/8/layout/hierarchy5#1"/>
    <dgm:cxn modelId="{6DA327E2-EE01-4AA8-836C-366B5DDC58EB}" type="presParOf" srcId="{EA973F60-4781-49A4-B820-188902FBB63D}" destId="{EC75FDF8-BF81-4E56-9548-126E28DDCEC9}" srcOrd="0" destOrd="0" presId="urn:microsoft.com/office/officeart/2005/8/layout/hierarchy5#1"/>
    <dgm:cxn modelId="{82206E1A-6CC8-4943-B2BD-F0EEFA0BB539}" type="presParOf" srcId="{9298966A-690B-40A1-8FAC-5B46F70006C5}" destId="{E410790C-8B1F-49CB-A567-EDA93AA2E631}" srcOrd="3" destOrd="0" presId="urn:microsoft.com/office/officeart/2005/8/layout/hierarchy5#1"/>
    <dgm:cxn modelId="{96DDB3BD-104B-493A-B38D-18F9192B4DA3}" type="presParOf" srcId="{E410790C-8B1F-49CB-A567-EDA93AA2E631}" destId="{D1321A2E-55C1-48B4-B419-99F468118B22}" srcOrd="0" destOrd="0" presId="urn:microsoft.com/office/officeart/2005/8/layout/hierarchy5#1"/>
    <dgm:cxn modelId="{3D472A50-0AC2-4BBD-84C5-16AFD027A01D}" type="presParOf" srcId="{E410790C-8B1F-49CB-A567-EDA93AA2E631}" destId="{0485D8FC-9796-4E78-BE02-1C51BBCB9092}" srcOrd="1" destOrd="0" presId="urn:microsoft.com/office/officeart/2005/8/layout/hierarchy5#1"/>
    <dgm:cxn modelId="{398328CA-C9D1-46BA-B477-C642974E4D80}" type="presParOf" srcId="{15C4A94B-B3C9-48AB-9CBB-7ADD1D2B7481}" destId="{51CF6870-D433-43F7-9DA3-74CB618943C3}" srcOrd="2" destOrd="0" presId="urn:microsoft.com/office/officeart/2005/8/layout/hierarchy5#1"/>
    <dgm:cxn modelId="{18A3F334-5E49-4351-ADCF-008A7F7DF581}" type="presParOf" srcId="{51CF6870-D433-43F7-9DA3-74CB618943C3}" destId="{63B82C24-3481-4804-A01A-386B71DB1CE5}" srcOrd="0" destOrd="0" presId="urn:microsoft.com/office/officeart/2005/8/layout/hierarchy5#1"/>
    <dgm:cxn modelId="{549FF3F2-8022-40C9-B28E-8C84A3BD272F}" type="presParOf" srcId="{15C4A94B-B3C9-48AB-9CBB-7ADD1D2B7481}" destId="{3586FF9E-6B3C-4F5A-81A8-AAD227534D85}" srcOrd="3" destOrd="0" presId="urn:microsoft.com/office/officeart/2005/8/layout/hierarchy5#1"/>
    <dgm:cxn modelId="{6B1D4E6B-08C7-4463-8055-8E406316904A}" type="presParOf" srcId="{3586FF9E-6B3C-4F5A-81A8-AAD227534D85}" destId="{ACAE7165-12CD-4A59-A502-90BA53331DDC}" srcOrd="0" destOrd="0" presId="urn:microsoft.com/office/officeart/2005/8/layout/hierarchy5#1"/>
    <dgm:cxn modelId="{0B42D383-DEAA-4450-B1D3-5A0CF9302877}" type="presParOf" srcId="{3586FF9E-6B3C-4F5A-81A8-AAD227534D85}" destId="{EA5F93E2-0D4F-4910-AB73-392A6A146017}" srcOrd="1" destOrd="0" presId="urn:microsoft.com/office/officeart/2005/8/layout/hierarchy5#1"/>
    <dgm:cxn modelId="{B0A2CE84-09D0-4C54-96F0-63387F1A0CEF}" type="presParOf" srcId="{EA5F93E2-0D4F-4910-AB73-392A6A146017}" destId="{A6391613-6C7A-469B-B46B-B1B28C360575}" srcOrd="0" destOrd="0" presId="urn:microsoft.com/office/officeart/2005/8/layout/hierarchy5#1"/>
    <dgm:cxn modelId="{823401ED-EA27-47DD-869A-C200F0241015}" type="presParOf" srcId="{A6391613-6C7A-469B-B46B-B1B28C360575}" destId="{4C4622E7-E852-45DA-A533-646BD5D6A24C}" srcOrd="0" destOrd="0" presId="urn:microsoft.com/office/officeart/2005/8/layout/hierarchy5#1"/>
    <dgm:cxn modelId="{166977E6-C2FF-4CD5-AA87-059B1D07645E}" type="presParOf" srcId="{EA5F93E2-0D4F-4910-AB73-392A6A146017}" destId="{25B36809-1CA6-424A-B7C0-3AD4EF44F83E}" srcOrd="1" destOrd="0" presId="urn:microsoft.com/office/officeart/2005/8/layout/hierarchy5#1"/>
    <dgm:cxn modelId="{43832AA5-6DFB-4165-9260-39591112307C}" type="presParOf" srcId="{25B36809-1CA6-424A-B7C0-3AD4EF44F83E}" destId="{813EB9E0-9071-4989-BEF2-E010622E6CDD}" srcOrd="0" destOrd="0" presId="urn:microsoft.com/office/officeart/2005/8/layout/hierarchy5#1"/>
    <dgm:cxn modelId="{F2443EBB-0B03-491C-AA1E-2C75364CC541}" type="presParOf" srcId="{25B36809-1CA6-424A-B7C0-3AD4EF44F83E}" destId="{CD2B51FF-EFBA-435D-8702-4FD83FD343E7}" srcOrd="1" destOrd="0" presId="urn:microsoft.com/office/officeart/2005/8/layout/hierarchy5#1"/>
    <dgm:cxn modelId="{47EFDCCF-E5AF-49D4-BD11-6C3F80C5C5AB}" type="presParOf" srcId="{8EE13980-31FD-469D-A551-04281C8F3C0B}" destId="{36B97A3B-66CD-4DDA-9EDE-73E529075131}" srcOrd="1" destOrd="0" presId="urn:microsoft.com/office/officeart/2005/8/layout/hierarchy5#1"/>
    <dgm:cxn modelId="{2BA3363B-262A-484F-95A4-979224704D94}" type="presParOf" srcId="{36B97A3B-66CD-4DDA-9EDE-73E529075131}" destId="{59A8D61C-F27F-4C88-9DC7-BBDD9D9EBA76}" srcOrd="0" destOrd="0" presId="urn:microsoft.com/office/officeart/2005/8/layout/hierarchy5#1"/>
    <dgm:cxn modelId="{938611E5-9713-4F2D-B48E-48BD1BC3B916}" type="presParOf" srcId="{59A8D61C-F27F-4C88-9DC7-BBDD9D9EBA76}" destId="{311B6FB0-6B64-4C64-987B-7D69DEA6AAEF}" srcOrd="0" destOrd="0" presId="urn:microsoft.com/office/officeart/2005/8/layout/hierarchy5#1"/>
    <dgm:cxn modelId="{F062B79C-2602-4F3F-B210-AEAABFDD288A}" type="presParOf" srcId="{59A8D61C-F27F-4C88-9DC7-BBDD9D9EBA76}" destId="{FEC92D03-C0D1-4DF3-8C09-710A69E76CC7}" srcOrd="1" destOrd="0" presId="urn:microsoft.com/office/officeart/2005/8/layout/hierarchy5#1"/>
    <dgm:cxn modelId="{98EDEEFF-BFC3-4961-BBFB-70C83672BFAD}" type="presParOf" srcId="{36B97A3B-66CD-4DDA-9EDE-73E529075131}" destId="{F58BB865-C821-4EB9-8B8F-FFB7CDD28A61}" srcOrd="1" destOrd="0" presId="urn:microsoft.com/office/officeart/2005/8/layout/hierarchy5#1"/>
    <dgm:cxn modelId="{AF77E4EF-A069-430C-AD57-EA2EDEB27358}" type="presParOf" srcId="{F58BB865-C821-4EB9-8B8F-FFB7CDD28A61}" destId="{5C9046F7-A06E-4BF9-9B8D-0E06620145A3}" srcOrd="0" destOrd="0" presId="urn:microsoft.com/office/officeart/2005/8/layout/hierarchy5#1"/>
    <dgm:cxn modelId="{805242F4-A179-47A4-AC7D-B2608777DC46}" type="presParOf" srcId="{36B97A3B-66CD-4DDA-9EDE-73E529075131}" destId="{446D62E1-EAB6-476E-8856-D99595CE4A35}" srcOrd="2" destOrd="0" presId="urn:microsoft.com/office/officeart/2005/8/layout/hierarchy5#1"/>
    <dgm:cxn modelId="{15A811A6-F2C9-4382-B188-0C66CE7B5353}" type="presParOf" srcId="{446D62E1-EAB6-476E-8856-D99595CE4A35}" destId="{0A0904A8-C4B3-414D-81D6-63419A485628}" srcOrd="0" destOrd="0" presId="urn:microsoft.com/office/officeart/2005/8/layout/hierarchy5#1"/>
    <dgm:cxn modelId="{EBD256D3-FB54-4440-8C4F-1C18E20CC29A}" type="presParOf" srcId="{446D62E1-EAB6-476E-8856-D99595CE4A35}" destId="{CFF97B8E-5F03-4A02-9395-E791A0BB2130}" srcOrd="1" destOrd="0" presId="urn:microsoft.com/office/officeart/2005/8/layout/hierarchy5#1"/>
    <dgm:cxn modelId="{95E3EB58-E043-40A9-9231-F81D85DA1F47}" type="presParOf" srcId="{36B97A3B-66CD-4DDA-9EDE-73E529075131}" destId="{AC6C7701-5591-4500-86F7-22E342154F2E}" srcOrd="3" destOrd="0" presId="urn:microsoft.com/office/officeart/2005/8/layout/hierarchy5#1"/>
    <dgm:cxn modelId="{BFEB8F88-2058-4BB8-B742-E2E344EF3FA3}" type="presParOf" srcId="{AC6C7701-5591-4500-86F7-22E342154F2E}" destId="{5BFA059B-03C9-48A4-925F-C33A4EC50525}" srcOrd="0" destOrd="0" presId="urn:microsoft.com/office/officeart/2005/8/layout/hierarchy5#1"/>
    <dgm:cxn modelId="{6338A44D-61B0-4144-B599-E5A93045D6EA}" type="presParOf" srcId="{36B97A3B-66CD-4DDA-9EDE-73E529075131}" destId="{F99B48B8-B7B7-40E1-ABBB-EC3E7560ABBD}" srcOrd="4" destOrd="0" presId="urn:microsoft.com/office/officeart/2005/8/layout/hierarchy5#1"/>
    <dgm:cxn modelId="{26978CB8-F19C-41B6-832A-F5E7347B9266}" type="presParOf" srcId="{F99B48B8-B7B7-40E1-ABBB-EC3E7560ABBD}" destId="{D1B67FBC-321B-42BA-96C4-8487C2CF1163}" srcOrd="0" destOrd="0" presId="urn:microsoft.com/office/officeart/2005/8/layout/hierarchy5#1"/>
    <dgm:cxn modelId="{1EF18981-AD27-49A7-89F9-F0FA9BDE5174}" type="presParOf" srcId="{F99B48B8-B7B7-40E1-ABBB-EC3E7560ABBD}" destId="{F50FAA28-25F2-453B-8287-16EB594627EA}" srcOrd="1" destOrd="0" presId="urn:microsoft.com/office/officeart/2005/8/layout/hierarchy5#1"/>
    <dgm:cxn modelId="{EB7D31E4-34DB-434F-BCD3-AB11AEB8E248}" type="presParOf" srcId="{36B97A3B-66CD-4DDA-9EDE-73E529075131}" destId="{26B1F50A-BDBF-48FC-A5A4-14557A034487}" srcOrd="5" destOrd="0" presId="urn:microsoft.com/office/officeart/2005/8/layout/hierarchy5#1"/>
    <dgm:cxn modelId="{ADEE6F14-6016-428D-8C21-624FCBB957F3}" type="presParOf" srcId="{26B1F50A-BDBF-48FC-A5A4-14557A034487}" destId="{B165DFE1-EC9D-4494-A62D-82D5B6DE6511}" srcOrd="0" destOrd="0" presId="urn:microsoft.com/office/officeart/2005/8/layout/hierarchy5#1"/>
    <dgm:cxn modelId="{FF83C420-B80B-495C-9E3D-6476C3F9EC20}" type="presParOf" srcId="{36B97A3B-66CD-4DDA-9EDE-73E529075131}" destId="{E4C2C051-5C3A-41EA-88E0-9B1C9E45E0A9}" srcOrd="6" destOrd="0" presId="urn:microsoft.com/office/officeart/2005/8/layout/hierarchy5#1"/>
    <dgm:cxn modelId="{6A8373CA-C212-4300-8ACA-C89251C3FB70}" type="presParOf" srcId="{E4C2C051-5C3A-41EA-88E0-9B1C9E45E0A9}" destId="{D7759A2F-7D1E-46FC-944F-0E6D068348F4}" srcOrd="0" destOrd="0" presId="urn:microsoft.com/office/officeart/2005/8/layout/hierarchy5#1"/>
    <dgm:cxn modelId="{D3A1FB77-433F-4A17-A969-AE70DCB30C97}" type="presParOf" srcId="{E4C2C051-5C3A-41EA-88E0-9B1C9E45E0A9}" destId="{F9042205-A38F-4940-909D-388EE82FE9B0}" srcOrd="1" destOrd="0" presId="urn:microsoft.com/office/officeart/2005/8/layout/hierarchy5#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59A2F-7D1E-46FC-944F-0E6D068348F4}">
      <dsp:nvSpPr>
        <dsp:cNvPr id="0" name=""/>
        <dsp:cNvSpPr/>
      </dsp:nvSpPr>
      <dsp:spPr>
        <a:xfrm>
          <a:off x="6264367" y="0"/>
          <a:ext cx="1509557" cy="31456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US" sz="3100" kern="1200"/>
            <a:t>Cấp 4</a:t>
          </a:r>
        </a:p>
      </dsp:txBody>
      <dsp:txXfrm>
        <a:off x="6264367" y="0"/>
        <a:ext cx="1509557" cy="943704"/>
      </dsp:txXfrm>
    </dsp:sp>
    <dsp:sp modelId="{D1B67FBC-321B-42BA-96C4-8487C2CF1163}">
      <dsp:nvSpPr>
        <dsp:cNvPr id="0" name=""/>
        <dsp:cNvSpPr/>
      </dsp:nvSpPr>
      <dsp:spPr>
        <a:xfrm>
          <a:off x="4503216" y="0"/>
          <a:ext cx="1509557" cy="31456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US" sz="3100" kern="1200"/>
            <a:t>Cấp 3</a:t>
          </a:r>
        </a:p>
      </dsp:txBody>
      <dsp:txXfrm>
        <a:off x="4503216" y="0"/>
        <a:ext cx="1509557" cy="943704"/>
      </dsp:txXfrm>
    </dsp:sp>
    <dsp:sp modelId="{0A0904A8-C4B3-414D-81D6-63419A485628}">
      <dsp:nvSpPr>
        <dsp:cNvPr id="0" name=""/>
        <dsp:cNvSpPr/>
      </dsp:nvSpPr>
      <dsp:spPr>
        <a:xfrm>
          <a:off x="2742065" y="0"/>
          <a:ext cx="1509557" cy="31456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US" sz="3100" kern="1200"/>
            <a:t>Cấp 2</a:t>
          </a:r>
        </a:p>
      </dsp:txBody>
      <dsp:txXfrm>
        <a:off x="2742065" y="0"/>
        <a:ext cx="1509557" cy="943704"/>
      </dsp:txXfrm>
    </dsp:sp>
    <dsp:sp modelId="{311B6FB0-6B64-4C64-987B-7D69DEA6AAEF}">
      <dsp:nvSpPr>
        <dsp:cNvPr id="0" name=""/>
        <dsp:cNvSpPr/>
      </dsp:nvSpPr>
      <dsp:spPr>
        <a:xfrm>
          <a:off x="980915" y="0"/>
          <a:ext cx="1509557" cy="31456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US" sz="3100" kern="1200"/>
            <a:t>Cấp 1</a:t>
          </a:r>
        </a:p>
      </dsp:txBody>
      <dsp:txXfrm>
        <a:off x="980915" y="0"/>
        <a:ext cx="1509557" cy="943704"/>
      </dsp:txXfrm>
    </dsp:sp>
    <dsp:sp modelId="{9029AAAF-7A74-4F45-9AEC-573CC2178988}">
      <dsp:nvSpPr>
        <dsp:cNvPr id="0" name=""/>
        <dsp:cNvSpPr/>
      </dsp:nvSpPr>
      <dsp:spPr>
        <a:xfrm>
          <a:off x="1106711" y="1848119"/>
          <a:ext cx="1257964" cy="6289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App-Module</a:t>
          </a:r>
        </a:p>
      </dsp:txBody>
      <dsp:txXfrm>
        <a:off x="1125133" y="1866541"/>
        <a:ext cx="1221120" cy="592138"/>
      </dsp:txXfrm>
    </dsp:sp>
    <dsp:sp modelId="{E5A1668B-17C4-4989-98D3-A0D2F5E3274D}">
      <dsp:nvSpPr>
        <dsp:cNvPr id="0" name=""/>
        <dsp:cNvSpPr/>
      </dsp:nvSpPr>
      <dsp:spPr>
        <a:xfrm rot="18770822">
          <a:off x="2246303" y="1873366"/>
          <a:ext cx="739932" cy="35991"/>
        </a:xfrm>
        <a:custGeom>
          <a:avLst/>
          <a:gdLst/>
          <a:ahLst/>
          <a:cxnLst/>
          <a:rect l="0" t="0" r="0" b="0"/>
          <a:pathLst>
            <a:path>
              <a:moveTo>
                <a:pt x="0" y="17995"/>
              </a:moveTo>
              <a:lnTo>
                <a:pt x="739932" y="17995"/>
              </a:lnTo>
            </a:path>
          </a:pathLst>
        </a:custGeom>
        <a:noFill/>
        <a:ln w="25400" cap="flat" cmpd="sng" algn="ctr">
          <a:solidFill>
            <a:schemeClr val="accent1">
              <a:shade val="6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7770" y="1872863"/>
        <a:ext cx="36996" cy="36996"/>
      </dsp:txXfrm>
    </dsp:sp>
    <dsp:sp modelId="{1EF97C5A-FD05-4315-9389-30DA00A19DD0}">
      <dsp:nvSpPr>
        <dsp:cNvPr id="0" name=""/>
        <dsp:cNvSpPr/>
      </dsp:nvSpPr>
      <dsp:spPr>
        <a:xfrm>
          <a:off x="2867862" y="1305622"/>
          <a:ext cx="1257964" cy="6289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Main-Module</a:t>
          </a:r>
        </a:p>
      </dsp:txBody>
      <dsp:txXfrm>
        <a:off x="2886284" y="1324044"/>
        <a:ext cx="1221120" cy="592138"/>
      </dsp:txXfrm>
    </dsp:sp>
    <dsp:sp modelId="{3CD2B106-507A-4ACC-95B7-6C57531E2BA1}">
      <dsp:nvSpPr>
        <dsp:cNvPr id="0" name=""/>
        <dsp:cNvSpPr/>
      </dsp:nvSpPr>
      <dsp:spPr>
        <a:xfrm rot="19457599">
          <a:off x="4067582" y="1421285"/>
          <a:ext cx="619675" cy="35991"/>
        </a:xfrm>
        <a:custGeom>
          <a:avLst/>
          <a:gdLst/>
          <a:ahLst/>
          <a:cxnLst/>
          <a:rect l="0" t="0" r="0" b="0"/>
          <a:pathLst>
            <a:path>
              <a:moveTo>
                <a:pt x="0" y="17995"/>
              </a:moveTo>
              <a:lnTo>
                <a:pt x="619675" y="17995"/>
              </a:lnTo>
            </a:path>
          </a:pathLst>
        </a:custGeom>
        <a:noFill/>
        <a:ln w="25400" cap="flat" cmpd="sng" algn="ctr">
          <a:solidFill>
            <a:schemeClr val="accent1">
              <a:shade val="8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61928" y="1423789"/>
        <a:ext cx="30983" cy="30983"/>
      </dsp:txXfrm>
    </dsp:sp>
    <dsp:sp modelId="{38804FAA-6AB6-489B-813E-AB7E4F7B24D2}">
      <dsp:nvSpPr>
        <dsp:cNvPr id="0" name=""/>
        <dsp:cNvSpPr/>
      </dsp:nvSpPr>
      <dsp:spPr>
        <a:xfrm>
          <a:off x="4629012" y="943957"/>
          <a:ext cx="1257964" cy="6289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Featute1-Component</a:t>
          </a:r>
        </a:p>
      </dsp:txBody>
      <dsp:txXfrm>
        <a:off x="4647434" y="962379"/>
        <a:ext cx="1221120" cy="592138"/>
      </dsp:txXfrm>
    </dsp:sp>
    <dsp:sp modelId="{65AF5478-B63E-4278-84F8-01719A310394}">
      <dsp:nvSpPr>
        <dsp:cNvPr id="0" name=""/>
        <dsp:cNvSpPr/>
      </dsp:nvSpPr>
      <dsp:spPr>
        <a:xfrm rot="2142401">
          <a:off x="4067582" y="1782950"/>
          <a:ext cx="619675" cy="35991"/>
        </a:xfrm>
        <a:custGeom>
          <a:avLst/>
          <a:gdLst/>
          <a:ahLst/>
          <a:cxnLst/>
          <a:rect l="0" t="0" r="0" b="0"/>
          <a:pathLst>
            <a:path>
              <a:moveTo>
                <a:pt x="0" y="17995"/>
              </a:moveTo>
              <a:lnTo>
                <a:pt x="619675" y="17995"/>
              </a:lnTo>
            </a:path>
          </a:pathLst>
        </a:custGeom>
        <a:noFill/>
        <a:ln w="25400" cap="flat" cmpd="sng" algn="ctr">
          <a:solidFill>
            <a:schemeClr val="accent1">
              <a:shade val="8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61928" y="1785454"/>
        <a:ext cx="30983" cy="30983"/>
      </dsp:txXfrm>
    </dsp:sp>
    <dsp:sp modelId="{E5124E3B-ED2D-4396-926A-E884F3D79E85}">
      <dsp:nvSpPr>
        <dsp:cNvPr id="0" name=""/>
        <dsp:cNvSpPr/>
      </dsp:nvSpPr>
      <dsp:spPr>
        <a:xfrm>
          <a:off x="4629012" y="1667287"/>
          <a:ext cx="1257964" cy="6289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Feature2-Module</a:t>
          </a:r>
        </a:p>
      </dsp:txBody>
      <dsp:txXfrm>
        <a:off x="4647434" y="1685709"/>
        <a:ext cx="1221120" cy="592138"/>
      </dsp:txXfrm>
    </dsp:sp>
    <dsp:sp modelId="{CF12A2C3-3321-4D53-8E8E-48C11DCB1AD1}">
      <dsp:nvSpPr>
        <dsp:cNvPr id="0" name=""/>
        <dsp:cNvSpPr/>
      </dsp:nvSpPr>
      <dsp:spPr>
        <a:xfrm rot="19457599">
          <a:off x="5828733" y="1782950"/>
          <a:ext cx="619675" cy="35991"/>
        </a:xfrm>
        <a:custGeom>
          <a:avLst/>
          <a:gdLst/>
          <a:ahLst/>
          <a:cxnLst/>
          <a:rect l="0" t="0" r="0" b="0"/>
          <a:pathLst>
            <a:path>
              <a:moveTo>
                <a:pt x="0" y="17995"/>
              </a:moveTo>
              <a:lnTo>
                <a:pt x="619675" y="17995"/>
              </a:lnTo>
            </a:path>
          </a:pathLst>
        </a:custGeom>
        <a:noFill/>
        <a:ln w="25400" cap="flat" cmpd="sng" algn="ctr">
          <a:solidFill>
            <a:schemeClr val="accent1">
              <a:shade val="8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23078" y="1785454"/>
        <a:ext cx="30983" cy="30983"/>
      </dsp:txXfrm>
    </dsp:sp>
    <dsp:sp modelId="{63FB2E30-0A94-432D-8641-E28F1E809380}">
      <dsp:nvSpPr>
        <dsp:cNvPr id="0" name=""/>
        <dsp:cNvSpPr/>
      </dsp:nvSpPr>
      <dsp:spPr>
        <a:xfrm>
          <a:off x="6390163" y="1305622"/>
          <a:ext cx="1257964" cy="6289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List-Feature2-Componnent</a:t>
          </a:r>
        </a:p>
      </dsp:txBody>
      <dsp:txXfrm>
        <a:off x="6408585" y="1324044"/>
        <a:ext cx="1221120" cy="592138"/>
      </dsp:txXfrm>
    </dsp:sp>
    <dsp:sp modelId="{EA973F60-4781-49A4-B820-188902FBB63D}">
      <dsp:nvSpPr>
        <dsp:cNvPr id="0" name=""/>
        <dsp:cNvSpPr/>
      </dsp:nvSpPr>
      <dsp:spPr>
        <a:xfrm rot="2142401">
          <a:off x="5828733" y="2144615"/>
          <a:ext cx="619675" cy="35991"/>
        </a:xfrm>
        <a:custGeom>
          <a:avLst/>
          <a:gdLst/>
          <a:ahLst/>
          <a:cxnLst/>
          <a:rect l="0" t="0" r="0" b="0"/>
          <a:pathLst>
            <a:path>
              <a:moveTo>
                <a:pt x="0" y="17995"/>
              </a:moveTo>
              <a:lnTo>
                <a:pt x="619675" y="17995"/>
              </a:lnTo>
            </a:path>
          </a:pathLst>
        </a:custGeom>
        <a:noFill/>
        <a:ln w="25400" cap="flat" cmpd="sng" algn="ctr">
          <a:solidFill>
            <a:schemeClr val="accent1">
              <a:shade val="8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23078" y="2147118"/>
        <a:ext cx="30983" cy="30983"/>
      </dsp:txXfrm>
    </dsp:sp>
    <dsp:sp modelId="{D1321A2E-55C1-48B4-B419-99F468118B22}">
      <dsp:nvSpPr>
        <dsp:cNvPr id="0" name=""/>
        <dsp:cNvSpPr/>
      </dsp:nvSpPr>
      <dsp:spPr>
        <a:xfrm>
          <a:off x="6390163" y="2028952"/>
          <a:ext cx="1257964" cy="6289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Form-Feature2-Componnent</a:t>
          </a:r>
        </a:p>
      </dsp:txBody>
      <dsp:txXfrm>
        <a:off x="6408585" y="2047374"/>
        <a:ext cx="1221120" cy="592138"/>
      </dsp:txXfrm>
    </dsp:sp>
    <dsp:sp modelId="{51CF6870-D433-43F7-9DA3-74CB618943C3}">
      <dsp:nvSpPr>
        <dsp:cNvPr id="0" name=""/>
        <dsp:cNvSpPr/>
      </dsp:nvSpPr>
      <dsp:spPr>
        <a:xfrm rot="2829178">
          <a:off x="2246303" y="2415863"/>
          <a:ext cx="739932" cy="35991"/>
        </a:xfrm>
        <a:custGeom>
          <a:avLst/>
          <a:gdLst/>
          <a:ahLst/>
          <a:cxnLst/>
          <a:rect l="0" t="0" r="0" b="0"/>
          <a:pathLst>
            <a:path>
              <a:moveTo>
                <a:pt x="0" y="17995"/>
              </a:moveTo>
              <a:lnTo>
                <a:pt x="739932" y="17995"/>
              </a:lnTo>
            </a:path>
          </a:pathLst>
        </a:custGeom>
        <a:noFill/>
        <a:ln w="25400" cap="flat" cmpd="sng" algn="ctr">
          <a:solidFill>
            <a:schemeClr val="accent1">
              <a:shade val="6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7770" y="2415361"/>
        <a:ext cx="36996" cy="36996"/>
      </dsp:txXfrm>
    </dsp:sp>
    <dsp:sp modelId="{ACAE7165-12CD-4A59-A502-90BA53331DDC}">
      <dsp:nvSpPr>
        <dsp:cNvPr id="0" name=""/>
        <dsp:cNvSpPr/>
      </dsp:nvSpPr>
      <dsp:spPr>
        <a:xfrm>
          <a:off x="2867862" y="2390616"/>
          <a:ext cx="1257964" cy="6289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Auth-Module</a:t>
          </a:r>
        </a:p>
      </dsp:txBody>
      <dsp:txXfrm>
        <a:off x="2886284" y="2409038"/>
        <a:ext cx="1221120" cy="592138"/>
      </dsp:txXfrm>
    </dsp:sp>
    <dsp:sp modelId="{A6391613-6C7A-469B-B46B-B1B28C360575}">
      <dsp:nvSpPr>
        <dsp:cNvPr id="0" name=""/>
        <dsp:cNvSpPr/>
      </dsp:nvSpPr>
      <dsp:spPr>
        <a:xfrm>
          <a:off x="4125827" y="2687112"/>
          <a:ext cx="503185" cy="35991"/>
        </a:xfrm>
        <a:custGeom>
          <a:avLst/>
          <a:gdLst/>
          <a:ahLst/>
          <a:cxnLst/>
          <a:rect l="0" t="0" r="0" b="0"/>
          <a:pathLst>
            <a:path>
              <a:moveTo>
                <a:pt x="0" y="17995"/>
              </a:moveTo>
              <a:lnTo>
                <a:pt x="503185" y="17995"/>
              </a:lnTo>
            </a:path>
          </a:pathLst>
        </a:custGeom>
        <a:noFill/>
        <a:ln w="25400" cap="flat" cmpd="sng" algn="ctr">
          <a:solidFill>
            <a:schemeClr val="accent1">
              <a:shade val="8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64840" y="2692528"/>
        <a:ext cx="25159" cy="25159"/>
      </dsp:txXfrm>
    </dsp:sp>
    <dsp:sp modelId="{813EB9E0-9071-4989-BEF2-E010622E6CDD}">
      <dsp:nvSpPr>
        <dsp:cNvPr id="0" name=""/>
        <dsp:cNvSpPr/>
      </dsp:nvSpPr>
      <dsp:spPr>
        <a:xfrm>
          <a:off x="4629012" y="2390616"/>
          <a:ext cx="1257964" cy="6289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Login-Conponent</a:t>
          </a:r>
        </a:p>
      </dsp:txBody>
      <dsp:txXfrm>
        <a:off x="4647434" y="2409038"/>
        <a:ext cx="1221120" cy="59213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1">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endSty" val="noArr"/>
                            <dgm:param type="begPts" val="midR"/>
                            <dgm:param type="endPts" val="midL"/>
                          </dgm:alg>
                        </dgm:if>
                        <dgm:else name="Name28">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9"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9A5315"/>
                </a:solidFill>
                <a:latin typeface="Arial"/>
              </a:rPr>
              <a:t>Click to move the slide</a:t>
            </a:r>
          </a:p>
        </p:txBody>
      </p:sp>
      <p:sp>
        <p:nvSpPr>
          <p:cNvPr id="160"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61"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panose="02020603050405020304"/>
              </a:rPr>
              <a:t>&lt;header&gt;</a:t>
            </a:r>
          </a:p>
        </p:txBody>
      </p:sp>
      <p:sp>
        <p:nvSpPr>
          <p:cNvPr id="162" name="PlaceHolder 4"/>
          <p:cNvSpPr>
            <a:spLocks noGrp="1"/>
          </p:cNvSpPr>
          <p:nvPr>
            <p:ph type="dt" idx="7"/>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panose="02020603050405020304"/>
              </a:defRPr>
            </a:lvl1pPr>
          </a:lstStyle>
          <a:p>
            <a:pPr algn="r">
              <a:buNone/>
            </a:pPr>
            <a:r>
              <a:rPr lang="en-US" sz="1400" b="0" strike="noStrike" spc="-1">
                <a:latin typeface="Times New Roman" panose="02020603050405020304"/>
              </a:rPr>
              <a:t>&lt;date/time&gt;</a:t>
            </a:r>
          </a:p>
        </p:txBody>
      </p:sp>
      <p:sp>
        <p:nvSpPr>
          <p:cNvPr id="163" name="PlaceHolder 5"/>
          <p:cNvSpPr>
            <a:spLocks noGrp="1"/>
          </p:cNvSpPr>
          <p:nvPr>
            <p:ph type="ftr" idx="8"/>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panose="02020603050405020304"/>
              </a:defRPr>
            </a:lvl1pPr>
          </a:lstStyle>
          <a:p>
            <a:r>
              <a:rPr lang="en-US" sz="1400" b="0" strike="noStrike" spc="-1">
                <a:latin typeface="Times New Roman" panose="02020603050405020304"/>
              </a:rPr>
              <a:t>&lt;footer&gt;</a:t>
            </a:r>
          </a:p>
        </p:txBody>
      </p:sp>
      <p:sp>
        <p:nvSpPr>
          <p:cNvPr id="164" name="PlaceHolder 6"/>
          <p:cNvSpPr>
            <a:spLocks noGrp="1"/>
          </p:cNvSpPr>
          <p:nvPr>
            <p:ph type="sldNum" idx="9"/>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panose="02020603050405020304"/>
              </a:defRPr>
            </a:lvl1pPr>
          </a:lstStyle>
          <a:p>
            <a:pPr algn="r">
              <a:buNone/>
            </a:pPr>
            <a:fld id="{9B17CB23-F51F-4DCB-AFB9-FB78269053AE}" type="slidenum">
              <a:rPr lang="en-US" sz="1400" b="0" strike="noStrike" spc="-1">
                <a:latin typeface="Times New Roman" panose="02020603050405020304"/>
              </a:rPr>
              <a:t>‹#›</a:t>
            </a:fld>
            <a:endParaRPr lang="en-US" sz="14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PlaceHolder 1"/>
          <p:cNvSpPr>
            <a:spLocks noGrp="1" noRot="1" noChangeAspect="1"/>
          </p:cNvSpPr>
          <p:nvPr>
            <p:ph type="sldImg"/>
          </p:nvPr>
        </p:nvSpPr>
        <p:spPr>
          <a:xfrm>
            <a:off x="685800" y="1143000"/>
            <a:ext cx="5486400" cy="3086100"/>
          </a:xfrm>
          <a:prstGeom prst="rect">
            <a:avLst/>
          </a:prstGeom>
          <a:ln w="0">
            <a:noFill/>
          </a:ln>
        </p:spPr>
      </p:sp>
      <p:sp>
        <p:nvSpPr>
          <p:cNvPr id="66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662"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panose="02020603050405020304"/>
              </a:defRPr>
            </a:lvl1pPr>
          </a:lstStyle>
          <a:p>
            <a:pPr algn="r">
              <a:lnSpc>
                <a:spcPct val="100000"/>
              </a:lnSpc>
              <a:buNone/>
            </a:pPr>
            <a:fld id="{3AC0D7B8-D0BB-488A-B474-AC19808F4A1C}" type="slidenum">
              <a:rPr lang="en-US" sz="1200" b="0" strike="noStrike" spc="-1">
                <a:latin typeface="Times New Roman" panose="02020603050405020304"/>
              </a:rPr>
              <a:t>1</a:t>
            </a:fld>
            <a:endParaRPr lang="en-US" sz="12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9"/>
          </p:nvPr>
        </p:nvSpPr>
        <p:spPr/>
        <p:txBody>
          <a:bodyPr/>
          <a:lstStyle/>
          <a:p>
            <a:pPr algn="r">
              <a:buNone/>
            </a:pPr>
            <a:fld id="{9B17CB23-F51F-4DCB-AFB9-FB78269053AE}" type="slidenum">
              <a:rPr lang="en-US" sz="1400" b="0" strike="noStrike" spc="-1">
                <a:latin typeface="Times New Roman" panose="02020603050405020304"/>
              </a:rPr>
              <a:t>131</a:t>
            </a:fld>
            <a:endParaRPr lang="en-US" sz="1400" b="0" strike="noStrike" spc="-1">
              <a:latin typeface="Times New Roman" panose="02020603050405020304"/>
            </a:endParaRPr>
          </a:p>
        </p:txBody>
      </p:sp>
    </p:spTree>
    <p:extLst>
      <p:ext uri="{BB962C8B-B14F-4D97-AF65-F5344CB8AC3E}">
        <p14:creationId xmlns:p14="http://schemas.microsoft.com/office/powerpoint/2010/main" val="588276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9"/>
          </p:nvPr>
        </p:nvSpPr>
        <p:spPr/>
        <p:txBody>
          <a:bodyPr/>
          <a:lstStyle/>
          <a:p>
            <a:pPr algn="r">
              <a:buNone/>
            </a:pPr>
            <a:fld id="{9B17CB23-F51F-4DCB-AFB9-FB78269053AE}" type="slidenum">
              <a:rPr lang="en-US" sz="1400" b="0" strike="noStrike" spc="-1">
                <a:latin typeface="Times New Roman" panose="02020603050405020304"/>
              </a:rPr>
              <a:t>176</a:t>
            </a:fld>
            <a:endParaRPr lang="en-US" sz="1400" b="0" strike="noStrike" spc="-1">
              <a:latin typeface="Times New Roman" panose="02020603050405020304"/>
            </a:endParaRPr>
          </a:p>
        </p:txBody>
      </p:sp>
    </p:spTree>
    <p:extLst>
      <p:ext uri="{BB962C8B-B14F-4D97-AF65-F5344CB8AC3E}">
        <p14:creationId xmlns:p14="http://schemas.microsoft.com/office/powerpoint/2010/main" val="1590784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24" name="PlaceHolder 2"/>
          <p:cNvSpPr>
            <a:spLocks noGrp="1"/>
          </p:cNvSpPr>
          <p:nvPr>
            <p:ph/>
          </p:nvPr>
        </p:nvSpPr>
        <p:spPr>
          <a:xfrm>
            <a:off x="4265640" y="3733920"/>
            <a:ext cx="685764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25" name="PlaceHolder 3"/>
          <p:cNvSpPr>
            <a:spLocks noGrp="1"/>
          </p:cNvSpPr>
          <p:nvPr>
            <p:ph/>
          </p:nvPr>
        </p:nvSpPr>
        <p:spPr>
          <a:xfrm>
            <a:off x="4265640" y="4211640"/>
            <a:ext cx="685764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27" name="PlaceHolder 2"/>
          <p:cNvSpPr>
            <a:spLocks noGrp="1"/>
          </p:cNvSpPr>
          <p:nvPr>
            <p:ph/>
          </p:nvPr>
        </p:nvSpPr>
        <p:spPr>
          <a:xfrm>
            <a:off x="426564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28" name="PlaceHolder 3"/>
          <p:cNvSpPr>
            <a:spLocks noGrp="1"/>
          </p:cNvSpPr>
          <p:nvPr>
            <p:ph/>
          </p:nvPr>
        </p:nvSpPr>
        <p:spPr>
          <a:xfrm>
            <a:off x="777960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29" name="PlaceHolder 4"/>
          <p:cNvSpPr>
            <a:spLocks noGrp="1"/>
          </p:cNvSpPr>
          <p:nvPr>
            <p:ph/>
          </p:nvPr>
        </p:nvSpPr>
        <p:spPr>
          <a:xfrm>
            <a:off x="4265640" y="421164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30" name="PlaceHolder 5"/>
          <p:cNvSpPr>
            <a:spLocks noGrp="1"/>
          </p:cNvSpPr>
          <p:nvPr>
            <p:ph/>
          </p:nvPr>
        </p:nvSpPr>
        <p:spPr>
          <a:xfrm>
            <a:off x="7779600" y="421164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32" name="PlaceHolder 2"/>
          <p:cNvSpPr>
            <a:spLocks noGrp="1"/>
          </p:cNvSpPr>
          <p:nvPr>
            <p:ph/>
          </p:nvPr>
        </p:nvSpPr>
        <p:spPr>
          <a:xfrm>
            <a:off x="4265640" y="373392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
        <p:nvSpPr>
          <p:cNvPr id="33" name="PlaceHolder 3"/>
          <p:cNvSpPr>
            <a:spLocks noGrp="1"/>
          </p:cNvSpPr>
          <p:nvPr>
            <p:ph/>
          </p:nvPr>
        </p:nvSpPr>
        <p:spPr>
          <a:xfrm>
            <a:off x="6584400" y="373392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
        <p:nvSpPr>
          <p:cNvPr id="34" name="PlaceHolder 4"/>
          <p:cNvSpPr>
            <a:spLocks noGrp="1"/>
          </p:cNvSpPr>
          <p:nvPr>
            <p:ph/>
          </p:nvPr>
        </p:nvSpPr>
        <p:spPr>
          <a:xfrm>
            <a:off x="8902800" y="373392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
        <p:nvSpPr>
          <p:cNvPr id="35" name="PlaceHolder 5"/>
          <p:cNvSpPr>
            <a:spLocks noGrp="1"/>
          </p:cNvSpPr>
          <p:nvPr>
            <p:ph/>
          </p:nvPr>
        </p:nvSpPr>
        <p:spPr>
          <a:xfrm>
            <a:off x="4265640" y="421164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
        <p:nvSpPr>
          <p:cNvPr id="36" name="PlaceHolder 6"/>
          <p:cNvSpPr>
            <a:spLocks noGrp="1"/>
          </p:cNvSpPr>
          <p:nvPr>
            <p:ph/>
          </p:nvPr>
        </p:nvSpPr>
        <p:spPr>
          <a:xfrm>
            <a:off x="6584400" y="421164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
        <p:nvSpPr>
          <p:cNvPr id="37" name="PlaceHolder 7"/>
          <p:cNvSpPr>
            <a:spLocks noGrp="1"/>
          </p:cNvSpPr>
          <p:nvPr>
            <p:ph/>
          </p:nvPr>
        </p:nvSpPr>
        <p:spPr>
          <a:xfrm>
            <a:off x="8902800" y="421164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1"/>
          </p:nvPr>
        </p:nvSpPr>
        <p:spPr/>
        <p:txBody>
          <a:bodyPr/>
          <a:lstStyle/>
          <a:p>
            <a:fld id="{8F658425-2A82-4430-B69A-3D040A2E998C}" type="slidenum">
              <a:rPr/>
              <a:t>‹#›</a:t>
            </a:fld>
            <a:endParaRPr/>
          </a:p>
        </p:txBody>
      </p:sp>
      <p:sp>
        <p:nvSpPr>
          <p:cNvPr id="4" name="PlaceHolder 3"/>
          <p:cNvSpPr>
            <a:spLocks noGrp="1"/>
          </p:cNvSpPr>
          <p:nvPr>
            <p:ph type="dt" idx="3"/>
          </p:nvPr>
        </p:nvSpPr>
        <p:spPr/>
        <p:txBody>
          <a:body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44" name="PlaceHolder 2"/>
          <p:cNvSpPr>
            <a:spLocks noGrp="1"/>
          </p:cNvSpPr>
          <p:nvPr>
            <p:ph type="subTitle"/>
          </p:nvPr>
        </p:nvSpPr>
        <p:spPr>
          <a:xfrm>
            <a:off x="4265640" y="3733920"/>
            <a:ext cx="6857640" cy="9140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1"/>
          </p:nvPr>
        </p:nvSpPr>
        <p:spPr/>
        <p:txBody>
          <a:bodyPr/>
          <a:lstStyle/>
          <a:p>
            <a:fld id="{64639F9F-24ED-41C7-9521-4BB95509DAA8}" type="slidenum">
              <a:rPr/>
              <a:t>‹#›</a:t>
            </a:fld>
            <a:endParaRPr/>
          </a:p>
        </p:txBody>
      </p:sp>
      <p:sp>
        <p:nvSpPr>
          <p:cNvPr id="6" name="PlaceHolder 5"/>
          <p:cNvSpPr>
            <a:spLocks noGrp="1"/>
          </p:cNvSpPr>
          <p:nvPr>
            <p:ph type="dt" idx="3"/>
          </p:nvPr>
        </p:nvSpPr>
        <p:spPr/>
        <p:txBody>
          <a:body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46" name="PlaceHolder 2"/>
          <p:cNvSpPr>
            <a:spLocks noGrp="1"/>
          </p:cNvSpPr>
          <p:nvPr>
            <p:ph/>
          </p:nvPr>
        </p:nvSpPr>
        <p:spPr>
          <a:xfrm>
            <a:off x="4265640" y="3733920"/>
            <a:ext cx="6857640" cy="91404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1"/>
          </p:nvPr>
        </p:nvSpPr>
        <p:spPr/>
        <p:txBody>
          <a:bodyPr/>
          <a:lstStyle/>
          <a:p>
            <a:fld id="{447908F3-A48C-4EAF-93AF-84C400F9141A}" type="slidenum">
              <a:rPr/>
              <a:t>‹#›</a:t>
            </a:fld>
            <a:endParaRPr/>
          </a:p>
        </p:txBody>
      </p:sp>
      <p:sp>
        <p:nvSpPr>
          <p:cNvPr id="6" name="PlaceHolder 5"/>
          <p:cNvSpPr>
            <a:spLocks noGrp="1"/>
          </p:cNvSpPr>
          <p:nvPr>
            <p:ph type="dt" idx="3"/>
          </p:nvPr>
        </p:nvSpPr>
        <p:spPr/>
        <p:txBody>
          <a:bodyPr/>
          <a:lstStyle/>
          <a:p>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48" name="PlaceHolder 2"/>
          <p:cNvSpPr>
            <a:spLocks noGrp="1"/>
          </p:cNvSpPr>
          <p:nvPr>
            <p:ph/>
          </p:nvPr>
        </p:nvSpPr>
        <p:spPr>
          <a:xfrm>
            <a:off x="4265640" y="3733920"/>
            <a:ext cx="3346200" cy="91404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49" name="PlaceHolder 3"/>
          <p:cNvSpPr>
            <a:spLocks noGrp="1"/>
          </p:cNvSpPr>
          <p:nvPr>
            <p:ph/>
          </p:nvPr>
        </p:nvSpPr>
        <p:spPr>
          <a:xfrm>
            <a:off x="7779600" y="3733920"/>
            <a:ext cx="3346200" cy="91404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1"/>
          </p:nvPr>
        </p:nvSpPr>
        <p:spPr/>
        <p:txBody>
          <a:bodyPr/>
          <a:lstStyle/>
          <a:p>
            <a:fld id="{3761274F-F9E0-4A60-BBAC-E722206E7565}" type="slidenum">
              <a:rPr/>
              <a:t>‹#›</a:t>
            </a:fld>
            <a:endParaRPr/>
          </a:p>
        </p:txBody>
      </p:sp>
      <p:sp>
        <p:nvSpPr>
          <p:cNvPr id="7" name="PlaceHolder 6"/>
          <p:cNvSpPr>
            <a:spLocks noGrp="1"/>
          </p:cNvSpPr>
          <p:nvPr>
            <p:ph type="dt" idx="3"/>
          </p:nvPr>
        </p:nvSpPr>
        <p:spPr/>
        <p:txBody>
          <a:bodyPr/>
          <a:lstStyle/>
          <a:p>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1"/>
          </p:nvPr>
        </p:nvSpPr>
        <p:spPr/>
        <p:txBody>
          <a:bodyPr/>
          <a:lstStyle/>
          <a:p>
            <a:fld id="{0964F2A4-C85C-46FE-90CD-77F5E0407AC6}" type="slidenum">
              <a:rPr/>
              <a:t>‹#›</a:t>
            </a:fld>
            <a:endParaRPr/>
          </a:p>
        </p:txBody>
      </p:sp>
      <p:sp>
        <p:nvSpPr>
          <p:cNvPr id="5" name="PlaceHolder 4"/>
          <p:cNvSpPr>
            <a:spLocks noGrp="1"/>
          </p:cNvSpPr>
          <p:nvPr>
            <p:ph type="dt" idx="3"/>
          </p:nvPr>
        </p:nvSpPr>
        <p:spPr/>
        <p:txBody>
          <a:bodyPr/>
          <a:lstStyle/>
          <a:p>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265640" y="1828800"/>
            <a:ext cx="6857640" cy="84769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1"/>
          </p:nvPr>
        </p:nvSpPr>
        <p:spPr/>
        <p:txBody>
          <a:bodyPr/>
          <a:lstStyle/>
          <a:p>
            <a:fld id="{749BFEC9-761E-4EBA-83EA-732A2EB91044}" type="slidenum">
              <a:rPr/>
              <a:t>‹#›</a:t>
            </a:fld>
            <a:endParaRPr/>
          </a:p>
        </p:txBody>
      </p:sp>
      <p:sp>
        <p:nvSpPr>
          <p:cNvPr id="5" name="PlaceHolder 4"/>
          <p:cNvSpPr>
            <a:spLocks noGrp="1"/>
          </p:cNvSpPr>
          <p:nvPr>
            <p:ph type="dt" idx="3"/>
          </p:nvPr>
        </p:nvSpPr>
        <p:spPr/>
        <p:txBody>
          <a:body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53" name="PlaceHolder 2"/>
          <p:cNvSpPr>
            <a:spLocks noGrp="1"/>
          </p:cNvSpPr>
          <p:nvPr>
            <p:ph/>
          </p:nvPr>
        </p:nvSpPr>
        <p:spPr>
          <a:xfrm>
            <a:off x="426564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54" name="PlaceHolder 3"/>
          <p:cNvSpPr>
            <a:spLocks noGrp="1"/>
          </p:cNvSpPr>
          <p:nvPr>
            <p:ph/>
          </p:nvPr>
        </p:nvSpPr>
        <p:spPr>
          <a:xfrm>
            <a:off x="7779600" y="3733920"/>
            <a:ext cx="3346200" cy="91404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55" name="PlaceHolder 4"/>
          <p:cNvSpPr>
            <a:spLocks noGrp="1"/>
          </p:cNvSpPr>
          <p:nvPr>
            <p:ph/>
          </p:nvPr>
        </p:nvSpPr>
        <p:spPr>
          <a:xfrm>
            <a:off x="4265640" y="421164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1"/>
          </p:nvPr>
        </p:nvSpPr>
        <p:spPr/>
        <p:txBody>
          <a:bodyPr/>
          <a:lstStyle/>
          <a:p>
            <a:fld id="{3C2DD911-FF2C-4562-BFD5-122D963E5766}" type="slidenum">
              <a:rPr/>
              <a:t>‹#›</a:t>
            </a:fld>
            <a:endParaRPr/>
          </a:p>
        </p:txBody>
      </p:sp>
      <p:sp>
        <p:nvSpPr>
          <p:cNvPr id="8" name="PlaceHolder 7"/>
          <p:cNvSpPr>
            <a:spLocks noGrp="1"/>
          </p:cNvSpPr>
          <p:nvPr>
            <p:ph type="dt" idx="3"/>
          </p:nvPr>
        </p:nvSpPr>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3" name="PlaceHolder 2"/>
          <p:cNvSpPr>
            <a:spLocks noGrp="1"/>
          </p:cNvSpPr>
          <p:nvPr>
            <p:ph type="subTitle"/>
          </p:nvPr>
        </p:nvSpPr>
        <p:spPr>
          <a:xfrm>
            <a:off x="4265640" y="3733920"/>
            <a:ext cx="6857640" cy="9140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57" name="PlaceHolder 2"/>
          <p:cNvSpPr>
            <a:spLocks noGrp="1"/>
          </p:cNvSpPr>
          <p:nvPr>
            <p:ph/>
          </p:nvPr>
        </p:nvSpPr>
        <p:spPr>
          <a:xfrm>
            <a:off x="4265640" y="3733920"/>
            <a:ext cx="3346200" cy="91404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58" name="PlaceHolder 3"/>
          <p:cNvSpPr>
            <a:spLocks noGrp="1"/>
          </p:cNvSpPr>
          <p:nvPr>
            <p:ph/>
          </p:nvPr>
        </p:nvSpPr>
        <p:spPr>
          <a:xfrm>
            <a:off x="777960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59" name="PlaceHolder 4"/>
          <p:cNvSpPr>
            <a:spLocks noGrp="1"/>
          </p:cNvSpPr>
          <p:nvPr>
            <p:ph/>
          </p:nvPr>
        </p:nvSpPr>
        <p:spPr>
          <a:xfrm>
            <a:off x="7779600" y="421164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1"/>
          </p:nvPr>
        </p:nvSpPr>
        <p:spPr/>
        <p:txBody>
          <a:bodyPr/>
          <a:lstStyle/>
          <a:p>
            <a:fld id="{0A5207BC-3368-41F8-A630-174AE702A3F8}" type="slidenum">
              <a:rPr/>
              <a:t>‹#›</a:t>
            </a:fld>
            <a:endParaRPr/>
          </a:p>
        </p:txBody>
      </p:sp>
      <p:sp>
        <p:nvSpPr>
          <p:cNvPr id="8" name="PlaceHolder 7"/>
          <p:cNvSpPr>
            <a:spLocks noGrp="1"/>
          </p:cNvSpPr>
          <p:nvPr>
            <p:ph type="dt" idx="3"/>
          </p:nvPr>
        </p:nvSpPr>
        <p:spPr/>
        <p:txBody>
          <a:bodyPr/>
          <a:lstStyle/>
          <a:p>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61" name="PlaceHolder 2"/>
          <p:cNvSpPr>
            <a:spLocks noGrp="1"/>
          </p:cNvSpPr>
          <p:nvPr>
            <p:ph/>
          </p:nvPr>
        </p:nvSpPr>
        <p:spPr>
          <a:xfrm>
            <a:off x="426564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62" name="PlaceHolder 3"/>
          <p:cNvSpPr>
            <a:spLocks noGrp="1"/>
          </p:cNvSpPr>
          <p:nvPr>
            <p:ph/>
          </p:nvPr>
        </p:nvSpPr>
        <p:spPr>
          <a:xfrm>
            <a:off x="777960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63" name="PlaceHolder 4"/>
          <p:cNvSpPr>
            <a:spLocks noGrp="1"/>
          </p:cNvSpPr>
          <p:nvPr>
            <p:ph/>
          </p:nvPr>
        </p:nvSpPr>
        <p:spPr>
          <a:xfrm>
            <a:off x="4265640" y="4211640"/>
            <a:ext cx="685764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1"/>
          </p:nvPr>
        </p:nvSpPr>
        <p:spPr/>
        <p:txBody>
          <a:bodyPr/>
          <a:lstStyle/>
          <a:p>
            <a:fld id="{97902DBD-C973-4D9E-B105-FACAE1CEA4D3}" type="slidenum">
              <a:rPr/>
              <a:t>‹#›</a:t>
            </a:fld>
            <a:endParaRPr/>
          </a:p>
        </p:txBody>
      </p:sp>
      <p:sp>
        <p:nvSpPr>
          <p:cNvPr id="8" name="PlaceHolder 7"/>
          <p:cNvSpPr>
            <a:spLocks noGrp="1"/>
          </p:cNvSpPr>
          <p:nvPr>
            <p:ph type="dt" idx="3"/>
          </p:nvPr>
        </p:nvSpPr>
        <p:spPr/>
        <p:txBody>
          <a:bodyPr/>
          <a:lstStyle/>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65" name="PlaceHolder 2"/>
          <p:cNvSpPr>
            <a:spLocks noGrp="1"/>
          </p:cNvSpPr>
          <p:nvPr>
            <p:ph/>
          </p:nvPr>
        </p:nvSpPr>
        <p:spPr>
          <a:xfrm>
            <a:off x="4265640" y="3733920"/>
            <a:ext cx="685764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66" name="PlaceHolder 3"/>
          <p:cNvSpPr>
            <a:spLocks noGrp="1"/>
          </p:cNvSpPr>
          <p:nvPr>
            <p:ph/>
          </p:nvPr>
        </p:nvSpPr>
        <p:spPr>
          <a:xfrm>
            <a:off x="4265640" y="4211640"/>
            <a:ext cx="685764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1"/>
          </p:nvPr>
        </p:nvSpPr>
        <p:spPr/>
        <p:txBody>
          <a:bodyPr/>
          <a:lstStyle/>
          <a:p>
            <a:fld id="{C65FF32A-E0C0-405D-B3D8-96B44327354B}" type="slidenum">
              <a:rPr/>
              <a:t>‹#›</a:t>
            </a:fld>
            <a:endParaRPr/>
          </a:p>
        </p:txBody>
      </p:sp>
      <p:sp>
        <p:nvSpPr>
          <p:cNvPr id="7" name="PlaceHolder 6"/>
          <p:cNvSpPr>
            <a:spLocks noGrp="1"/>
          </p:cNvSpPr>
          <p:nvPr>
            <p:ph type="dt" idx="3"/>
          </p:nvPr>
        </p:nvSpPr>
        <p:spPr/>
        <p:txBody>
          <a:bodyPr/>
          <a:lstStyle/>
          <a:p>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68" name="PlaceHolder 2"/>
          <p:cNvSpPr>
            <a:spLocks noGrp="1"/>
          </p:cNvSpPr>
          <p:nvPr>
            <p:ph/>
          </p:nvPr>
        </p:nvSpPr>
        <p:spPr>
          <a:xfrm>
            <a:off x="426564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69" name="PlaceHolder 3"/>
          <p:cNvSpPr>
            <a:spLocks noGrp="1"/>
          </p:cNvSpPr>
          <p:nvPr>
            <p:ph/>
          </p:nvPr>
        </p:nvSpPr>
        <p:spPr>
          <a:xfrm>
            <a:off x="777960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70" name="PlaceHolder 4"/>
          <p:cNvSpPr>
            <a:spLocks noGrp="1"/>
          </p:cNvSpPr>
          <p:nvPr>
            <p:ph/>
          </p:nvPr>
        </p:nvSpPr>
        <p:spPr>
          <a:xfrm>
            <a:off x="4265640" y="421164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71" name="PlaceHolder 5"/>
          <p:cNvSpPr>
            <a:spLocks noGrp="1"/>
          </p:cNvSpPr>
          <p:nvPr>
            <p:ph/>
          </p:nvPr>
        </p:nvSpPr>
        <p:spPr>
          <a:xfrm>
            <a:off x="7779600" y="421164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1"/>
          </p:nvPr>
        </p:nvSpPr>
        <p:spPr/>
        <p:txBody>
          <a:bodyPr/>
          <a:lstStyle/>
          <a:p>
            <a:fld id="{E4C17386-DC6E-428A-937F-96D332B2868F}" type="slidenum">
              <a:rPr/>
              <a:t>‹#›</a:t>
            </a:fld>
            <a:endParaRPr/>
          </a:p>
        </p:txBody>
      </p:sp>
      <p:sp>
        <p:nvSpPr>
          <p:cNvPr id="9" name="PlaceHolder 8"/>
          <p:cNvSpPr>
            <a:spLocks noGrp="1"/>
          </p:cNvSpPr>
          <p:nvPr>
            <p:ph type="dt" idx="3"/>
          </p:nvPr>
        </p:nvSpPr>
        <p:spPr/>
        <p:txBody>
          <a:bodyPr/>
          <a:lstStyle/>
          <a:p>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73" name="PlaceHolder 2"/>
          <p:cNvSpPr>
            <a:spLocks noGrp="1"/>
          </p:cNvSpPr>
          <p:nvPr>
            <p:ph/>
          </p:nvPr>
        </p:nvSpPr>
        <p:spPr>
          <a:xfrm>
            <a:off x="4265640" y="373392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
        <p:nvSpPr>
          <p:cNvPr id="74" name="PlaceHolder 3"/>
          <p:cNvSpPr>
            <a:spLocks noGrp="1"/>
          </p:cNvSpPr>
          <p:nvPr>
            <p:ph/>
          </p:nvPr>
        </p:nvSpPr>
        <p:spPr>
          <a:xfrm>
            <a:off x="6584400" y="373392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
        <p:nvSpPr>
          <p:cNvPr id="75" name="PlaceHolder 4"/>
          <p:cNvSpPr>
            <a:spLocks noGrp="1"/>
          </p:cNvSpPr>
          <p:nvPr>
            <p:ph/>
          </p:nvPr>
        </p:nvSpPr>
        <p:spPr>
          <a:xfrm>
            <a:off x="8902800" y="373392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
        <p:nvSpPr>
          <p:cNvPr id="76" name="PlaceHolder 5"/>
          <p:cNvSpPr>
            <a:spLocks noGrp="1"/>
          </p:cNvSpPr>
          <p:nvPr>
            <p:ph/>
          </p:nvPr>
        </p:nvSpPr>
        <p:spPr>
          <a:xfrm>
            <a:off x="4265640" y="421164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
        <p:nvSpPr>
          <p:cNvPr id="77" name="PlaceHolder 6"/>
          <p:cNvSpPr>
            <a:spLocks noGrp="1"/>
          </p:cNvSpPr>
          <p:nvPr>
            <p:ph/>
          </p:nvPr>
        </p:nvSpPr>
        <p:spPr>
          <a:xfrm>
            <a:off x="6584400" y="421164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
        <p:nvSpPr>
          <p:cNvPr id="78" name="PlaceHolder 7"/>
          <p:cNvSpPr>
            <a:spLocks noGrp="1"/>
          </p:cNvSpPr>
          <p:nvPr>
            <p:ph/>
          </p:nvPr>
        </p:nvSpPr>
        <p:spPr>
          <a:xfrm>
            <a:off x="8902800" y="421164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1"/>
          </p:nvPr>
        </p:nvSpPr>
        <p:spPr/>
        <p:txBody>
          <a:bodyPr/>
          <a:lstStyle/>
          <a:p>
            <a:fld id="{EE2FCF45-F523-4251-BD14-13B1764E9952}" type="slidenum">
              <a:rPr/>
              <a:t>‹#›</a:t>
            </a:fld>
            <a:endParaRPr/>
          </a:p>
        </p:txBody>
      </p:sp>
      <p:sp>
        <p:nvSpPr>
          <p:cNvPr id="11" name="PlaceHolder 10"/>
          <p:cNvSpPr>
            <a:spLocks noGrp="1"/>
          </p:cNvSpPr>
          <p:nvPr>
            <p:ph type="dt" idx="3"/>
          </p:nvPr>
        </p:nvSpPr>
        <p:spPr/>
        <p:txBody>
          <a:bodyPr/>
          <a:lstStyle/>
          <a:p>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82" name="PlaceHolder 2"/>
          <p:cNvSpPr>
            <a:spLocks noGrp="1"/>
          </p:cNvSpPr>
          <p:nvPr>
            <p:ph type="subTitle"/>
          </p:nvPr>
        </p:nvSpPr>
        <p:spPr>
          <a:xfrm>
            <a:off x="4265640" y="3733920"/>
            <a:ext cx="6857640" cy="9140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84" name="PlaceHolder 2"/>
          <p:cNvSpPr>
            <a:spLocks noGrp="1"/>
          </p:cNvSpPr>
          <p:nvPr>
            <p:ph/>
          </p:nvPr>
        </p:nvSpPr>
        <p:spPr>
          <a:xfrm>
            <a:off x="4265640" y="3733920"/>
            <a:ext cx="6857640" cy="91404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86" name="PlaceHolder 2"/>
          <p:cNvSpPr>
            <a:spLocks noGrp="1"/>
          </p:cNvSpPr>
          <p:nvPr>
            <p:ph/>
          </p:nvPr>
        </p:nvSpPr>
        <p:spPr>
          <a:xfrm>
            <a:off x="4265640" y="3733920"/>
            <a:ext cx="3346200" cy="91404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87" name="PlaceHolder 3"/>
          <p:cNvSpPr>
            <a:spLocks noGrp="1"/>
          </p:cNvSpPr>
          <p:nvPr>
            <p:ph/>
          </p:nvPr>
        </p:nvSpPr>
        <p:spPr>
          <a:xfrm>
            <a:off x="7779600" y="3733920"/>
            <a:ext cx="3346200" cy="91404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5" name="PlaceHolder 2"/>
          <p:cNvSpPr>
            <a:spLocks noGrp="1"/>
          </p:cNvSpPr>
          <p:nvPr>
            <p:ph/>
          </p:nvPr>
        </p:nvSpPr>
        <p:spPr>
          <a:xfrm>
            <a:off x="4265640" y="3733920"/>
            <a:ext cx="6857640" cy="91404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4265640" y="1828800"/>
            <a:ext cx="6857640" cy="84769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91" name="PlaceHolder 2"/>
          <p:cNvSpPr>
            <a:spLocks noGrp="1"/>
          </p:cNvSpPr>
          <p:nvPr>
            <p:ph/>
          </p:nvPr>
        </p:nvSpPr>
        <p:spPr>
          <a:xfrm>
            <a:off x="426564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92" name="PlaceHolder 3"/>
          <p:cNvSpPr>
            <a:spLocks noGrp="1"/>
          </p:cNvSpPr>
          <p:nvPr>
            <p:ph/>
          </p:nvPr>
        </p:nvSpPr>
        <p:spPr>
          <a:xfrm>
            <a:off x="7779600" y="3733920"/>
            <a:ext cx="3346200" cy="91404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93" name="PlaceHolder 4"/>
          <p:cNvSpPr>
            <a:spLocks noGrp="1"/>
          </p:cNvSpPr>
          <p:nvPr>
            <p:ph/>
          </p:nvPr>
        </p:nvSpPr>
        <p:spPr>
          <a:xfrm>
            <a:off x="4265640" y="421164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95" name="PlaceHolder 2"/>
          <p:cNvSpPr>
            <a:spLocks noGrp="1"/>
          </p:cNvSpPr>
          <p:nvPr>
            <p:ph/>
          </p:nvPr>
        </p:nvSpPr>
        <p:spPr>
          <a:xfrm>
            <a:off x="4265640" y="3733920"/>
            <a:ext cx="3346200" cy="91404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96" name="PlaceHolder 3"/>
          <p:cNvSpPr>
            <a:spLocks noGrp="1"/>
          </p:cNvSpPr>
          <p:nvPr>
            <p:ph/>
          </p:nvPr>
        </p:nvSpPr>
        <p:spPr>
          <a:xfrm>
            <a:off x="777960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97" name="PlaceHolder 4"/>
          <p:cNvSpPr>
            <a:spLocks noGrp="1"/>
          </p:cNvSpPr>
          <p:nvPr>
            <p:ph/>
          </p:nvPr>
        </p:nvSpPr>
        <p:spPr>
          <a:xfrm>
            <a:off x="7779600" y="421164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99" name="PlaceHolder 2"/>
          <p:cNvSpPr>
            <a:spLocks noGrp="1"/>
          </p:cNvSpPr>
          <p:nvPr>
            <p:ph/>
          </p:nvPr>
        </p:nvSpPr>
        <p:spPr>
          <a:xfrm>
            <a:off x="426564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100" name="PlaceHolder 3"/>
          <p:cNvSpPr>
            <a:spLocks noGrp="1"/>
          </p:cNvSpPr>
          <p:nvPr>
            <p:ph/>
          </p:nvPr>
        </p:nvSpPr>
        <p:spPr>
          <a:xfrm>
            <a:off x="777960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101" name="PlaceHolder 4"/>
          <p:cNvSpPr>
            <a:spLocks noGrp="1"/>
          </p:cNvSpPr>
          <p:nvPr>
            <p:ph/>
          </p:nvPr>
        </p:nvSpPr>
        <p:spPr>
          <a:xfrm>
            <a:off x="4265640" y="4211640"/>
            <a:ext cx="685764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103" name="PlaceHolder 2"/>
          <p:cNvSpPr>
            <a:spLocks noGrp="1"/>
          </p:cNvSpPr>
          <p:nvPr>
            <p:ph/>
          </p:nvPr>
        </p:nvSpPr>
        <p:spPr>
          <a:xfrm>
            <a:off x="4265640" y="3733920"/>
            <a:ext cx="685764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104" name="PlaceHolder 3"/>
          <p:cNvSpPr>
            <a:spLocks noGrp="1"/>
          </p:cNvSpPr>
          <p:nvPr>
            <p:ph/>
          </p:nvPr>
        </p:nvSpPr>
        <p:spPr>
          <a:xfrm>
            <a:off x="4265640" y="4211640"/>
            <a:ext cx="685764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106" name="PlaceHolder 2"/>
          <p:cNvSpPr>
            <a:spLocks noGrp="1"/>
          </p:cNvSpPr>
          <p:nvPr>
            <p:ph/>
          </p:nvPr>
        </p:nvSpPr>
        <p:spPr>
          <a:xfrm>
            <a:off x="426564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107" name="PlaceHolder 3"/>
          <p:cNvSpPr>
            <a:spLocks noGrp="1"/>
          </p:cNvSpPr>
          <p:nvPr>
            <p:ph/>
          </p:nvPr>
        </p:nvSpPr>
        <p:spPr>
          <a:xfrm>
            <a:off x="777960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108" name="PlaceHolder 4"/>
          <p:cNvSpPr>
            <a:spLocks noGrp="1"/>
          </p:cNvSpPr>
          <p:nvPr>
            <p:ph/>
          </p:nvPr>
        </p:nvSpPr>
        <p:spPr>
          <a:xfrm>
            <a:off x="4265640" y="421164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109" name="PlaceHolder 5"/>
          <p:cNvSpPr>
            <a:spLocks noGrp="1"/>
          </p:cNvSpPr>
          <p:nvPr>
            <p:ph/>
          </p:nvPr>
        </p:nvSpPr>
        <p:spPr>
          <a:xfrm>
            <a:off x="7779600" y="421164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111" name="PlaceHolder 2"/>
          <p:cNvSpPr>
            <a:spLocks noGrp="1"/>
          </p:cNvSpPr>
          <p:nvPr>
            <p:ph/>
          </p:nvPr>
        </p:nvSpPr>
        <p:spPr>
          <a:xfrm>
            <a:off x="4265640" y="373392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
        <p:nvSpPr>
          <p:cNvPr id="112" name="PlaceHolder 3"/>
          <p:cNvSpPr>
            <a:spLocks noGrp="1"/>
          </p:cNvSpPr>
          <p:nvPr>
            <p:ph/>
          </p:nvPr>
        </p:nvSpPr>
        <p:spPr>
          <a:xfrm>
            <a:off x="6584400" y="373392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
        <p:nvSpPr>
          <p:cNvPr id="113" name="PlaceHolder 4"/>
          <p:cNvSpPr>
            <a:spLocks noGrp="1"/>
          </p:cNvSpPr>
          <p:nvPr>
            <p:ph/>
          </p:nvPr>
        </p:nvSpPr>
        <p:spPr>
          <a:xfrm>
            <a:off x="8902800" y="373392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
        <p:nvSpPr>
          <p:cNvPr id="114" name="PlaceHolder 5"/>
          <p:cNvSpPr>
            <a:spLocks noGrp="1"/>
          </p:cNvSpPr>
          <p:nvPr>
            <p:ph/>
          </p:nvPr>
        </p:nvSpPr>
        <p:spPr>
          <a:xfrm>
            <a:off x="4265640" y="421164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
        <p:nvSpPr>
          <p:cNvPr id="115" name="PlaceHolder 6"/>
          <p:cNvSpPr>
            <a:spLocks noGrp="1"/>
          </p:cNvSpPr>
          <p:nvPr>
            <p:ph/>
          </p:nvPr>
        </p:nvSpPr>
        <p:spPr>
          <a:xfrm>
            <a:off x="6584400" y="421164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
        <p:nvSpPr>
          <p:cNvPr id="116" name="PlaceHolder 7"/>
          <p:cNvSpPr>
            <a:spLocks noGrp="1"/>
          </p:cNvSpPr>
          <p:nvPr>
            <p:ph/>
          </p:nvPr>
        </p:nvSpPr>
        <p:spPr>
          <a:xfrm>
            <a:off x="8902800" y="421164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4"/>
          </p:nvPr>
        </p:nvSpPr>
        <p:spPr/>
        <p:txBody>
          <a:bodyPr/>
          <a:lstStyle/>
          <a:p>
            <a:fld id="{3845E6AD-8570-44AD-9FDE-EE6E872472E4}" type="slidenum">
              <a:rPr/>
              <a:t>‹#›</a:t>
            </a:fld>
            <a:endParaRPr/>
          </a:p>
        </p:txBody>
      </p:sp>
      <p:sp>
        <p:nvSpPr>
          <p:cNvPr id="4" name="PlaceHolder 3"/>
          <p:cNvSpPr>
            <a:spLocks noGrp="1"/>
          </p:cNvSpPr>
          <p:nvPr>
            <p:ph type="dt" idx="6"/>
          </p:nvPr>
        </p:nvSpPr>
        <p:spPr/>
        <p:txBody>
          <a:bodyPr/>
          <a:lstStyle/>
          <a:p>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124" name="PlaceHolder 2"/>
          <p:cNvSpPr>
            <a:spLocks noGrp="1"/>
          </p:cNvSpPr>
          <p:nvPr>
            <p:ph type="subTitle"/>
          </p:nvPr>
        </p:nvSpPr>
        <p:spPr>
          <a:xfrm>
            <a:off x="4265640" y="3733920"/>
            <a:ext cx="6857640" cy="9140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4"/>
          </p:nvPr>
        </p:nvSpPr>
        <p:spPr/>
        <p:txBody>
          <a:bodyPr/>
          <a:lstStyle/>
          <a:p>
            <a:fld id="{0E6A91AB-A4CD-48DD-B635-DE770D1638E6}" type="slidenum">
              <a:rPr/>
              <a:t>‹#›</a:t>
            </a:fld>
            <a:endParaRPr/>
          </a:p>
        </p:txBody>
      </p:sp>
      <p:sp>
        <p:nvSpPr>
          <p:cNvPr id="6" name="PlaceHolder 5"/>
          <p:cNvSpPr>
            <a:spLocks noGrp="1"/>
          </p:cNvSpPr>
          <p:nvPr>
            <p:ph type="dt" idx="6"/>
          </p:nvPr>
        </p:nvSpPr>
        <p:spPr/>
        <p:txBody>
          <a:bodyPr/>
          <a:lstStyle/>
          <a:p>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126" name="PlaceHolder 2"/>
          <p:cNvSpPr>
            <a:spLocks noGrp="1"/>
          </p:cNvSpPr>
          <p:nvPr>
            <p:ph/>
          </p:nvPr>
        </p:nvSpPr>
        <p:spPr>
          <a:xfrm>
            <a:off x="4265640" y="3733920"/>
            <a:ext cx="6857640" cy="91404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4"/>
          </p:nvPr>
        </p:nvSpPr>
        <p:spPr/>
        <p:txBody>
          <a:bodyPr/>
          <a:lstStyle/>
          <a:p>
            <a:fld id="{1451F37D-A6F3-4507-89AB-515871071BC7}" type="slidenum">
              <a:rPr/>
              <a:t>‹#›</a:t>
            </a:fld>
            <a:endParaRPr/>
          </a:p>
        </p:txBody>
      </p:sp>
      <p:sp>
        <p:nvSpPr>
          <p:cNvPr id="6" name="PlaceHolder 5"/>
          <p:cNvSpPr>
            <a:spLocks noGrp="1"/>
          </p:cNvSpPr>
          <p:nvPr>
            <p:ph type="dt" idx="6"/>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7" name="PlaceHolder 2"/>
          <p:cNvSpPr>
            <a:spLocks noGrp="1"/>
          </p:cNvSpPr>
          <p:nvPr>
            <p:ph/>
          </p:nvPr>
        </p:nvSpPr>
        <p:spPr>
          <a:xfrm>
            <a:off x="4265640" y="3733920"/>
            <a:ext cx="3346200" cy="91404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8" name="PlaceHolder 3"/>
          <p:cNvSpPr>
            <a:spLocks noGrp="1"/>
          </p:cNvSpPr>
          <p:nvPr>
            <p:ph/>
          </p:nvPr>
        </p:nvSpPr>
        <p:spPr>
          <a:xfrm>
            <a:off x="7779600" y="3733920"/>
            <a:ext cx="3346200" cy="91404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128" name="PlaceHolder 2"/>
          <p:cNvSpPr>
            <a:spLocks noGrp="1"/>
          </p:cNvSpPr>
          <p:nvPr>
            <p:ph/>
          </p:nvPr>
        </p:nvSpPr>
        <p:spPr>
          <a:xfrm>
            <a:off x="4265640" y="3733920"/>
            <a:ext cx="3346200" cy="91404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129" name="PlaceHolder 3"/>
          <p:cNvSpPr>
            <a:spLocks noGrp="1"/>
          </p:cNvSpPr>
          <p:nvPr>
            <p:ph/>
          </p:nvPr>
        </p:nvSpPr>
        <p:spPr>
          <a:xfrm>
            <a:off x="7779600" y="3733920"/>
            <a:ext cx="3346200" cy="91404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4"/>
          </p:nvPr>
        </p:nvSpPr>
        <p:spPr/>
        <p:txBody>
          <a:bodyPr/>
          <a:lstStyle/>
          <a:p>
            <a:fld id="{EB5FE474-AFE5-4DE7-A040-069B7AFB94B5}" type="slidenum">
              <a:rPr/>
              <a:t>‹#›</a:t>
            </a:fld>
            <a:endParaRPr/>
          </a:p>
        </p:txBody>
      </p:sp>
      <p:sp>
        <p:nvSpPr>
          <p:cNvPr id="7" name="PlaceHolder 6"/>
          <p:cNvSpPr>
            <a:spLocks noGrp="1"/>
          </p:cNvSpPr>
          <p:nvPr>
            <p:ph type="dt" idx="6"/>
          </p:nvPr>
        </p:nvSpPr>
        <p:spPr/>
        <p:txBody>
          <a:bodyPr/>
          <a:lstStyle/>
          <a:p>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4"/>
          </p:nvPr>
        </p:nvSpPr>
        <p:spPr/>
        <p:txBody>
          <a:bodyPr/>
          <a:lstStyle/>
          <a:p>
            <a:fld id="{9B415630-2547-4EC3-81A1-EF62A1F25E95}" type="slidenum">
              <a:rPr/>
              <a:t>‹#›</a:t>
            </a:fld>
            <a:endParaRPr/>
          </a:p>
        </p:txBody>
      </p:sp>
      <p:sp>
        <p:nvSpPr>
          <p:cNvPr id="5" name="PlaceHolder 4"/>
          <p:cNvSpPr>
            <a:spLocks noGrp="1"/>
          </p:cNvSpPr>
          <p:nvPr>
            <p:ph type="dt" idx="6"/>
          </p:nvPr>
        </p:nvSpPr>
        <p:spPr/>
        <p:txBody>
          <a:bodyPr/>
          <a:lstStyle/>
          <a:p>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4265640" y="1828800"/>
            <a:ext cx="6857640" cy="84769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4"/>
          </p:nvPr>
        </p:nvSpPr>
        <p:spPr/>
        <p:txBody>
          <a:bodyPr/>
          <a:lstStyle/>
          <a:p>
            <a:fld id="{10926DC3-985E-4323-8DB7-8EBDA7132B19}" type="slidenum">
              <a:rPr/>
              <a:t>‹#›</a:t>
            </a:fld>
            <a:endParaRPr/>
          </a:p>
        </p:txBody>
      </p:sp>
      <p:sp>
        <p:nvSpPr>
          <p:cNvPr id="5" name="PlaceHolder 4"/>
          <p:cNvSpPr>
            <a:spLocks noGrp="1"/>
          </p:cNvSpPr>
          <p:nvPr>
            <p:ph type="dt" idx="6"/>
          </p:nvPr>
        </p:nvSpPr>
        <p:spPr/>
        <p:txBody>
          <a:bodyPr/>
          <a:lstStyle/>
          <a:p>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133" name="PlaceHolder 2"/>
          <p:cNvSpPr>
            <a:spLocks noGrp="1"/>
          </p:cNvSpPr>
          <p:nvPr>
            <p:ph/>
          </p:nvPr>
        </p:nvSpPr>
        <p:spPr>
          <a:xfrm>
            <a:off x="426564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134" name="PlaceHolder 3"/>
          <p:cNvSpPr>
            <a:spLocks noGrp="1"/>
          </p:cNvSpPr>
          <p:nvPr>
            <p:ph/>
          </p:nvPr>
        </p:nvSpPr>
        <p:spPr>
          <a:xfrm>
            <a:off x="7779600" y="3733920"/>
            <a:ext cx="3346200" cy="91404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135" name="PlaceHolder 4"/>
          <p:cNvSpPr>
            <a:spLocks noGrp="1"/>
          </p:cNvSpPr>
          <p:nvPr>
            <p:ph/>
          </p:nvPr>
        </p:nvSpPr>
        <p:spPr>
          <a:xfrm>
            <a:off x="4265640" y="421164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4"/>
          </p:nvPr>
        </p:nvSpPr>
        <p:spPr/>
        <p:txBody>
          <a:bodyPr/>
          <a:lstStyle/>
          <a:p>
            <a:fld id="{4D249EFD-1103-442F-A7AA-A27650BB2F25}" type="slidenum">
              <a:rPr/>
              <a:t>‹#›</a:t>
            </a:fld>
            <a:endParaRPr/>
          </a:p>
        </p:txBody>
      </p:sp>
      <p:sp>
        <p:nvSpPr>
          <p:cNvPr id="8" name="PlaceHolder 7"/>
          <p:cNvSpPr>
            <a:spLocks noGrp="1"/>
          </p:cNvSpPr>
          <p:nvPr>
            <p:ph type="dt" idx="6"/>
          </p:nvPr>
        </p:nvSpPr>
        <p:spPr/>
        <p:txBody>
          <a:bodyPr/>
          <a:lstStyle/>
          <a:p>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137" name="PlaceHolder 2"/>
          <p:cNvSpPr>
            <a:spLocks noGrp="1"/>
          </p:cNvSpPr>
          <p:nvPr>
            <p:ph/>
          </p:nvPr>
        </p:nvSpPr>
        <p:spPr>
          <a:xfrm>
            <a:off x="4265640" y="3733920"/>
            <a:ext cx="3346200" cy="91404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138" name="PlaceHolder 3"/>
          <p:cNvSpPr>
            <a:spLocks noGrp="1"/>
          </p:cNvSpPr>
          <p:nvPr>
            <p:ph/>
          </p:nvPr>
        </p:nvSpPr>
        <p:spPr>
          <a:xfrm>
            <a:off x="777960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139" name="PlaceHolder 4"/>
          <p:cNvSpPr>
            <a:spLocks noGrp="1"/>
          </p:cNvSpPr>
          <p:nvPr>
            <p:ph/>
          </p:nvPr>
        </p:nvSpPr>
        <p:spPr>
          <a:xfrm>
            <a:off x="7779600" y="421164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4"/>
          </p:nvPr>
        </p:nvSpPr>
        <p:spPr/>
        <p:txBody>
          <a:bodyPr/>
          <a:lstStyle/>
          <a:p>
            <a:fld id="{B0910A55-80BD-42D5-8514-C65A413901CF}" type="slidenum">
              <a:rPr/>
              <a:t>‹#›</a:t>
            </a:fld>
            <a:endParaRPr/>
          </a:p>
        </p:txBody>
      </p:sp>
      <p:sp>
        <p:nvSpPr>
          <p:cNvPr id="8" name="PlaceHolder 7"/>
          <p:cNvSpPr>
            <a:spLocks noGrp="1"/>
          </p:cNvSpPr>
          <p:nvPr>
            <p:ph type="dt" idx="6"/>
          </p:nvPr>
        </p:nvSpPr>
        <p:spPr/>
        <p:txBody>
          <a:bodyPr/>
          <a:lstStyle/>
          <a:p>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141" name="PlaceHolder 2"/>
          <p:cNvSpPr>
            <a:spLocks noGrp="1"/>
          </p:cNvSpPr>
          <p:nvPr>
            <p:ph/>
          </p:nvPr>
        </p:nvSpPr>
        <p:spPr>
          <a:xfrm>
            <a:off x="426564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142" name="PlaceHolder 3"/>
          <p:cNvSpPr>
            <a:spLocks noGrp="1"/>
          </p:cNvSpPr>
          <p:nvPr>
            <p:ph/>
          </p:nvPr>
        </p:nvSpPr>
        <p:spPr>
          <a:xfrm>
            <a:off x="777960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143" name="PlaceHolder 4"/>
          <p:cNvSpPr>
            <a:spLocks noGrp="1"/>
          </p:cNvSpPr>
          <p:nvPr>
            <p:ph/>
          </p:nvPr>
        </p:nvSpPr>
        <p:spPr>
          <a:xfrm>
            <a:off x="4265640" y="4211640"/>
            <a:ext cx="685764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4"/>
          </p:nvPr>
        </p:nvSpPr>
        <p:spPr/>
        <p:txBody>
          <a:bodyPr/>
          <a:lstStyle/>
          <a:p>
            <a:fld id="{4DFCF00E-0A09-4C94-9CE0-7C8A086F734B}" type="slidenum">
              <a:rPr/>
              <a:t>‹#›</a:t>
            </a:fld>
            <a:endParaRPr/>
          </a:p>
        </p:txBody>
      </p:sp>
      <p:sp>
        <p:nvSpPr>
          <p:cNvPr id="8" name="PlaceHolder 7"/>
          <p:cNvSpPr>
            <a:spLocks noGrp="1"/>
          </p:cNvSpPr>
          <p:nvPr>
            <p:ph type="dt" idx="6"/>
          </p:nvPr>
        </p:nvSpPr>
        <p:spPr/>
        <p:txBody>
          <a:bodyPr/>
          <a:lstStyle/>
          <a:p>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145" name="PlaceHolder 2"/>
          <p:cNvSpPr>
            <a:spLocks noGrp="1"/>
          </p:cNvSpPr>
          <p:nvPr>
            <p:ph/>
          </p:nvPr>
        </p:nvSpPr>
        <p:spPr>
          <a:xfrm>
            <a:off x="4265640" y="3733920"/>
            <a:ext cx="685764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146" name="PlaceHolder 3"/>
          <p:cNvSpPr>
            <a:spLocks noGrp="1"/>
          </p:cNvSpPr>
          <p:nvPr>
            <p:ph/>
          </p:nvPr>
        </p:nvSpPr>
        <p:spPr>
          <a:xfrm>
            <a:off x="4265640" y="4211640"/>
            <a:ext cx="685764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4"/>
          </p:nvPr>
        </p:nvSpPr>
        <p:spPr/>
        <p:txBody>
          <a:bodyPr/>
          <a:lstStyle/>
          <a:p>
            <a:fld id="{31A47522-3014-4713-8FC6-D219947FC8C1}" type="slidenum">
              <a:rPr/>
              <a:t>‹#›</a:t>
            </a:fld>
            <a:endParaRPr/>
          </a:p>
        </p:txBody>
      </p:sp>
      <p:sp>
        <p:nvSpPr>
          <p:cNvPr id="7" name="PlaceHolder 6"/>
          <p:cNvSpPr>
            <a:spLocks noGrp="1"/>
          </p:cNvSpPr>
          <p:nvPr>
            <p:ph type="dt" idx="6"/>
          </p:nvPr>
        </p:nvSpPr>
        <p:spPr/>
        <p:txBody>
          <a:bodyPr/>
          <a:lstStyle/>
          <a:p>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148" name="PlaceHolder 2"/>
          <p:cNvSpPr>
            <a:spLocks noGrp="1"/>
          </p:cNvSpPr>
          <p:nvPr>
            <p:ph/>
          </p:nvPr>
        </p:nvSpPr>
        <p:spPr>
          <a:xfrm>
            <a:off x="426564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149" name="PlaceHolder 3"/>
          <p:cNvSpPr>
            <a:spLocks noGrp="1"/>
          </p:cNvSpPr>
          <p:nvPr>
            <p:ph/>
          </p:nvPr>
        </p:nvSpPr>
        <p:spPr>
          <a:xfrm>
            <a:off x="777960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150" name="PlaceHolder 4"/>
          <p:cNvSpPr>
            <a:spLocks noGrp="1"/>
          </p:cNvSpPr>
          <p:nvPr>
            <p:ph/>
          </p:nvPr>
        </p:nvSpPr>
        <p:spPr>
          <a:xfrm>
            <a:off x="4265640" y="421164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151" name="PlaceHolder 5"/>
          <p:cNvSpPr>
            <a:spLocks noGrp="1"/>
          </p:cNvSpPr>
          <p:nvPr>
            <p:ph/>
          </p:nvPr>
        </p:nvSpPr>
        <p:spPr>
          <a:xfrm>
            <a:off x="7779600" y="421164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4"/>
          </p:nvPr>
        </p:nvSpPr>
        <p:spPr/>
        <p:txBody>
          <a:bodyPr/>
          <a:lstStyle/>
          <a:p>
            <a:fld id="{51A6D6B6-75AB-4892-B952-CA3C62F98A30}" type="slidenum">
              <a:rPr/>
              <a:t>‹#›</a:t>
            </a:fld>
            <a:endParaRPr/>
          </a:p>
        </p:txBody>
      </p:sp>
      <p:sp>
        <p:nvSpPr>
          <p:cNvPr id="9" name="PlaceHolder 8"/>
          <p:cNvSpPr>
            <a:spLocks noGrp="1"/>
          </p:cNvSpPr>
          <p:nvPr>
            <p:ph type="dt" idx="6"/>
          </p:nvPr>
        </p:nvSpPr>
        <p:spPr/>
        <p:txBody>
          <a:bodyPr/>
          <a:lstStyle/>
          <a:p>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153" name="PlaceHolder 2"/>
          <p:cNvSpPr>
            <a:spLocks noGrp="1"/>
          </p:cNvSpPr>
          <p:nvPr>
            <p:ph/>
          </p:nvPr>
        </p:nvSpPr>
        <p:spPr>
          <a:xfrm>
            <a:off x="4265640" y="373392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
        <p:nvSpPr>
          <p:cNvPr id="154" name="PlaceHolder 3"/>
          <p:cNvSpPr>
            <a:spLocks noGrp="1"/>
          </p:cNvSpPr>
          <p:nvPr>
            <p:ph/>
          </p:nvPr>
        </p:nvSpPr>
        <p:spPr>
          <a:xfrm>
            <a:off x="6584400" y="373392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
        <p:nvSpPr>
          <p:cNvPr id="155" name="PlaceHolder 4"/>
          <p:cNvSpPr>
            <a:spLocks noGrp="1"/>
          </p:cNvSpPr>
          <p:nvPr>
            <p:ph/>
          </p:nvPr>
        </p:nvSpPr>
        <p:spPr>
          <a:xfrm>
            <a:off x="8902800" y="373392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
        <p:nvSpPr>
          <p:cNvPr id="156" name="PlaceHolder 5"/>
          <p:cNvSpPr>
            <a:spLocks noGrp="1"/>
          </p:cNvSpPr>
          <p:nvPr>
            <p:ph/>
          </p:nvPr>
        </p:nvSpPr>
        <p:spPr>
          <a:xfrm>
            <a:off x="4265640" y="421164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
        <p:nvSpPr>
          <p:cNvPr id="157" name="PlaceHolder 6"/>
          <p:cNvSpPr>
            <a:spLocks noGrp="1"/>
          </p:cNvSpPr>
          <p:nvPr>
            <p:ph/>
          </p:nvPr>
        </p:nvSpPr>
        <p:spPr>
          <a:xfrm>
            <a:off x="6584400" y="421164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
        <p:nvSpPr>
          <p:cNvPr id="158" name="PlaceHolder 7"/>
          <p:cNvSpPr>
            <a:spLocks noGrp="1"/>
          </p:cNvSpPr>
          <p:nvPr>
            <p:ph/>
          </p:nvPr>
        </p:nvSpPr>
        <p:spPr>
          <a:xfrm>
            <a:off x="8902800" y="4211640"/>
            <a:ext cx="2207880" cy="435960"/>
          </a:xfrm>
          <a:prstGeom prst="rect">
            <a:avLst/>
          </a:prstGeom>
          <a:noFill/>
          <a:ln w="0">
            <a:noFill/>
          </a:ln>
        </p:spPr>
        <p:txBody>
          <a:bodyPr lIns="0" tIns="0" rIns="0" bIns="0" anchor="t">
            <a:normAutofit fontScale="80000"/>
          </a:bodyPr>
          <a:lstStyle/>
          <a:p>
            <a:endParaRPr lang="en-US" sz="2400" b="0" strike="noStrike" spc="-1">
              <a:solidFill>
                <a:srgbClr val="9A5315"/>
              </a:solidFill>
              <a:latin typeface="Arial"/>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4"/>
          </p:nvPr>
        </p:nvSpPr>
        <p:spPr/>
        <p:txBody>
          <a:bodyPr/>
          <a:lstStyle/>
          <a:p>
            <a:fld id="{18A91A39-550F-4C54-9F7E-C092AFEEBB9E}" type="slidenum">
              <a:rPr/>
              <a:t>‹#›</a:t>
            </a:fld>
            <a:endParaRPr/>
          </a:p>
        </p:txBody>
      </p:sp>
      <p:sp>
        <p:nvSpPr>
          <p:cNvPr id="11" name="PlaceHolder 10"/>
          <p:cNvSpPr>
            <a:spLocks noGrp="1"/>
          </p:cNvSpPr>
          <p:nvPr>
            <p:ph type="dt" idx="6"/>
          </p:nvPr>
        </p:nvSpPr>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265640" y="1828800"/>
            <a:ext cx="6857640" cy="84769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12" name="PlaceHolder 2"/>
          <p:cNvSpPr>
            <a:spLocks noGrp="1"/>
          </p:cNvSpPr>
          <p:nvPr>
            <p:ph/>
          </p:nvPr>
        </p:nvSpPr>
        <p:spPr>
          <a:xfrm>
            <a:off x="426564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13" name="PlaceHolder 3"/>
          <p:cNvSpPr>
            <a:spLocks noGrp="1"/>
          </p:cNvSpPr>
          <p:nvPr>
            <p:ph/>
          </p:nvPr>
        </p:nvSpPr>
        <p:spPr>
          <a:xfrm>
            <a:off x="7779600" y="3733920"/>
            <a:ext cx="3346200" cy="91404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14" name="PlaceHolder 4"/>
          <p:cNvSpPr>
            <a:spLocks noGrp="1"/>
          </p:cNvSpPr>
          <p:nvPr>
            <p:ph/>
          </p:nvPr>
        </p:nvSpPr>
        <p:spPr>
          <a:xfrm>
            <a:off x="4265640" y="421164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16" name="PlaceHolder 2"/>
          <p:cNvSpPr>
            <a:spLocks noGrp="1"/>
          </p:cNvSpPr>
          <p:nvPr>
            <p:ph/>
          </p:nvPr>
        </p:nvSpPr>
        <p:spPr>
          <a:xfrm>
            <a:off x="4265640" y="3733920"/>
            <a:ext cx="3346200" cy="91404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17" name="PlaceHolder 3"/>
          <p:cNvSpPr>
            <a:spLocks noGrp="1"/>
          </p:cNvSpPr>
          <p:nvPr>
            <p:ph/>
          </p:nvPr>
        </p:nvSpPr>
        <p:spPr>
          <a:xfrm>
            <a:off x="777960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18" name="PlaceHolder 4"/>
          <p:cNvSpPr>
            <a:spLocks noGrp="1"/>
          </p:cNvSpPr>
          <p:nvPr>
            <p:ph/>
          </p:nvPr>
        </p:nvSpPr>
        <p:spPr>
          <a:xfrm>
            <a:off x="7779600" y="421164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265640" y="1828800"/>
            <a:ext cx="6857640" cy="1828440"/>
          </a:xfrm>
          <a:prstGeom prst="rect">
            <a:avLst/>
          </a:prstGeom>
          <a:noFill/>
          <a:ln w="0">
            <a:noFill/>
          </a:ln>
        </p:spPr>
        <p:txBody>
          <a:bodyPr lIns="0" tIns="0" rIns="0" bIns="0" anchor="ctr">
            <a:noAutofit/>
          </a:bodyPr>
          <a:lstStyle/>
          <a:p>
            <a:endParaRPr lang="en-US" sz="1800" b="0" strike="noStrike" spc="-1">
              <a:solidFill>
                <a:srgbClr val="9A5315"/>
              </a:solidFill>
              <a:latin typeface="Arial"/>
            </a:endParaRPr>
          </a:p>
        </p:txBody>
      </p:sp>
      <p:sp>
        <p:nvSpPr>
          <p:cNvPr id="20" name="PlaceHolder 2"/>
          <p:cNvSpPr>
            <a:spLocks noGrp="1"/>
          </p:cNvSpPr>
          <p:nvPr>
            <p:ph/>
          </p:nvPr>
        </p:nvSpPr>
        <p:spPr>
          <a:xfrm>
            <a:off x="426564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21" name="PlaceHolder 3"/>
          <p:cNvSpPr>
            <a:spLocks noGrp="1"/>
          </p:cNvSpPr>
          <p:nvPr>
            <p:ph/>
          </p:nvPr>
        </p:nvSpPr>
        <p:spPr>
          <a:xfrm>
            <a:off x="7779600" y="3733920"/>
            <a:ext cx="334620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
        <p:nvSpPr>
          <p:cNvPr id="22" name="PlaceHolder 4"/>
          <p:cNvSpPr>
            <a:spLocks noGrp="1"/>
          </p:cNvSpPr>
          <p:nvPr>
            <p:ph/>
          </p:nvPr>
        </p:nvSpPr>
        <p:spPr>
          <a:xfrm>
            <a:off x="4265640" y="4211640"/>
            <a:ext cx="6857640" cy="435960"/>
          </a:xfrm>
          <a:prstGeom prst="rect">
            <a:avLst/>
          </a:prstGeom>
          <a:noFill/>
          <a:ln w="0">
            <a:noFill/>
          </a:ln>
        </p:spPr>
        <p:txBody>
          <a:bodyPr lIns="0" tIns="0" rIns="0" bIns="0" anchor="t">
            <a:normAutofit/>
          </a:bodyPr>
          <a:lstStyle/>
          <a:p>
            <a:endParaRPr lang="en-US" sz="2400" b="0" strike="noStrike" spc="-1">
              <a:solidFill>
                <a:srgbClr val="9A5315"/>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4265640" y="1752480"/>
            <a:ext cx="6857640" cy="1828440"/>
          </a:xfrm>
          <a:prstGeom prst="rect">
            <a:avLst/>
          </a:prstGeom>
          <a:noFill/>
          <a:ln w="0">
            <a:noFill/>
          </a:ln>
        </p:spPr>
        <p:txBody>
          <a:bodyPr anchor="b">
            <a:normAutofit/>
          </a:bodyPr>
          <a:lstStyle/>
          <a:p>
            <a:pPr>
              <a:lnSpc>
                <a:spcPct val="90000"/>
              </a:lnSpc>
              <a:buNone/>
            </a:pPr>
            <a:r>
              <a:rPr lang="en-US" sz="5400" b="0" strike="noStrike" spc="-1">
                <a:solidFill>
                  <a:srgbClr val="4D2A0B"/>
                </a:solidFill>
                <a:latin typeface="Arial"/>
              </a:rPr>
              <a:t>Click to edit Master title style</a:t>
            </a:r>
            <a:endParaRPr lang="en-US" sz="5400" b="0" strike="noStrike" spc="-1">
              <a:solidFill>
                <a:srgbClr val="9A5315"/>
              </a:solidFill>
              <a:latin typeface="Arial"/>
            </a:endParaRPr>
          </a:p>
        </p:txBody>
      </p:sp>
      <p:sp>
        <p:nvSpPr>
          <p:cNvPr id="2"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1800" indent="-323850">
              <a:spcBef>
                <a:spcPts val="1415"/>
              </a:spcBef>
              <a:buClr>
                <a:srgbClr val="000000"/>
              </a:buClr>
              <a:buSzPct val="45000"/>
              <a:buFont typeface="Wingdings" panose="05000000000000000000" pitchFamily="2" charset="2"/>
              <a:buChar char=""/>
            </a:pPr>
            <a:r>
              <a:rPr lang="en-US" sz="2400" b="0" strike="noStrike" spc="-1">
                <a:solidFill>
                  <a:srgbClr val="9A5315"/>
                </a:solidFill>
                <a:latin typeface="Arial"/>
              </a:rPr>
              <a:t>Click to edit the outline text format</a:t>
            </a:r>
          </a:p>
          <a:p>
            <a:pPr marL="864235" lvl="1" indent="-323850">
              <a:spcBef>
                <a:spcPts val="1135"/>
              </a:spcBef>
              <a:buClr>
                <a:srgbClr val="000000"/>
              </a:buClr>
              <a:buSzPct val="75000"/>
              <a:buFont typeface="Symbol" panose="05050102010706020507" charset="2"/>
              <a:buChar char=""/>
            </a:pPr>
            <a:r>
              <a:rPr lang="en-US" sz="1800" b="0" strike="noStrike" spc="-1">
                <a:solidFill>
                  <a:srgbClr val="9A5315"/>
                </a:solidFill>
                <a:latin typeface="Arial"/>
              </a:rPr>
              <a:t>Second Outline Level</a:t>
            </a:r>
          </a:p>
          <a:p>
            <a:pPr marL="1296035" lvl="2" indent="-288290">
              <a:spcBef>
                <a:spcPts val="850"/>
              </a:spcBef>
              <a:buClr>
                <a:srgbClr val="000000"/>
              </a:buClr>
              <a:buSzPct val="45000"/>
              <a:buFont typeface="Wingdings" panose="05000000000000000000" pitchFamily="2" charset="2"/>
              <a:buChar char=""/>
            </a:pPr>
            <a:r>
              <a:rPr lang="en-US" sz="1600" b="0" strike="noStrike" spc="-1">
                <a:solidFill>
                  <a:srgbClr val="9A5315"/>
                </a:solidFill>
                <a:latin typeface="Arial"/>
              </a:rPr>
              <a:t>Third Outline Level</a:t>
            </a:r>
          </a:p>
          <a:p>
            <a:pPr marL="1727835" lvl="3" indent="-215900">
              <a:spcBef>
                <a:spcPts val="565"/>
              </a:spcBef>
              <a:buClr>
                <a:srgbClr val="000000"/>
              </a:buClr>
              <a:buSzPct val="75000"/>
              <a:buFont typeface="Symbol" panose="05050102010706020507" charset="2"/>
              <a:buChar char=""/>
            </a:pPr>
            <a:r>
              <a:rPr lang="en-US" sz="1600" b="0" strike="noStrike" spc="-1">
                <a:solidFill>
                  <a:srgbClr val="9A5315"/>
                </a:solidFill>
                <a:latin typeface="Arial"/>
              </a:rPr>
              <a:t>Fourth Outline Level</a:t>
            </a:r>
          </a:p>
          <a:p>
            <a:pPr marL="2160270" lvl="4" indent="-215900">
              <a:spcBef>
                <a:spcPts val="285"/>
              </a:spcBef>
              <a:buClr>
                <a:srgbClr val="000000"/>
              </a:buClr>
              <a:buSzPct val="45000"/>
              <a:buFont typeface="Wingdings" panose="05000000000000000000" pitchFamily="2" charset="2"/>
              <a:buChar char=""/>
            </a:pPr>
            <a:r>
              <a:rPr lang="en-US" sz="2000" b="0" strike="noStrike" spc="-1">
                <a:solidFill>
                  <a:srgbClr val="9A5315"/>
                </a:solidFill>
                <a:latin typeface="Arial"/>
              </a:rPr>
              <a:t>Fifth Outline Level</a:t>
            </a:r>
          </a:p>
          <a:p>
            <a:pPr marL="2592070" lvl="5" indent="-215900">
              <a:spcBef>
                <a:spcPts val="285"/>
              </a:spcBef>
              <a:buClr>
                <a:srgbClr val="000000"/>
              </a:buClr>
              <a:buSzPct val="45000"/>
              <a:buFont typeface="Wingdings" panose="05000000000000000000" pitchFamily="2" charset="2"/>
              <a:buChar char=""/>
            </a:pPr>
            <a:r>
              <a:rPr lang="en-US" sz="2000" b="0" strike="noStrike" spc="-1">
                <a:solidFill>
                  <a:srgbClr val="9A5315"/>
                </a:solidFill>
                <a:latin typeface="Arial"/>
              </a:rPr>
              <a:t>Sixth Outline Level</a:t>
            </a:r>
          </a:p>
          <a:p>
            <a:pPr marL="3023870" lvl="6" indent="-215900">
              <a:spcBef>
                <a:spcPts val="285"/>
              </a:spcBef>
              <a:buClr>
                <a:srgbClr val="000000"/>
              </a:buClr>
              <a:buSzPct val="45000"/>
              <a:buFont typeface="Wingdings" panose="05000000000000000000" pitchFamily="2" charset="2"/>
              <a:buChar char=""/>
            </a:pPr>
            <a:r>
              <a:rPr lang="en-US" sz="2000" b="0" strike="noStrike" spc="-1">
                <a:solidFill>
                  <a:srgbClr val="9A5315"/>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Click to edit Master title style</a:t>
            </a:r>
            <a:endParaRPr lang="en-US" sz="3600" b="0" strike="noStrike" spc="-1">
              <a:solidFill>
                <a:srgbClr val="9A5315"/>
              </a:solidFill>
              <a:latin typeface="Arial"/>
            </a:endParaRPr>
          </a:p>
        </p:txBody>
      </p:sp>
      <p:sp>
        <p:nvSpPr>
          <p:cNvPr id="39" name="PlaceHolder 2"/>
          <p:cNvSpPr>
            <a:spLocks noGrp="1"/>
          </p:cNvSpPr>
          <p:nvPr>
            <p:ph type="body"/>
          </p:nvPr>
        </p:nvSpPr>
        <p:spPr>
          <a:xfrm>
            <a:off x="1065240" y="1752480"/>
            <a:ext cx="10058040" cy="4228920"/>
          </a:xfrm>
          <a:prstGeom prst="rect">
            <a:avLst/>
          </a:prstGeom>
          <a:noFill/>
          <a:ln w="0">
            <a:noFill/>
          </a:ln>
        </p:spPr>
        <p:txBody>
          <a:bodyPr anchor="t">
            <a:no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Click to edit Master text styles</a:t>
            </a:r>
          </a:p>
          <a:p>
            <a:pPr marL="740410" lvl="1" indent="-283210">
              <a:lnSpc>
                <a:spcPct val="100000"/>
              </a:lnSpc>
              <a:spcBef>
                <a:spcPts val="1200"/>
              </a:spcBef>
              <a:buClr>
                <a:srgbClr val="9A5315"/>
              </a:buClr>
              <a:buFont typeface="Arial"/>
              <a:buChar char="•"/>
            </a:pPr>
            <a:r>
              <a:rPr lang="en-US" sz="2000" b="0" strike="noStrike" spc="-1">
                <a:solidFill>
                  <a:srgbClr val="9A5315"/>
                </a:solidFill>
                <a:latin typeface="Arial"/>
              </a:rPr>
              <a:t>Second level</a:t>
            </a:r>
          </a:p>
          <a:p>
            <a:pPr marL="1143000" lvl="2" indent="-228600">
              <a:lnSpc>
                <a:spcPct val="100000"/>
              </a:lnSpc>
              <a:spcBef>
                <a:spcPts val="800"/>
              </a:spcBef>
              <a:buClr>
                <a:srgbClr val="9A5315"/>
              </a:buClr>
              <a:buFont typeface="Arial"/>
              <a:buChar char="•"/>
            </a:pPr>
            <a:r>
              <a:rPr lang="en-US" sz="1800" b="0" strike="noStrike" spc="-1">
                <a:solidFill>
                  <a:srgbClr val="9A5315"/>
                </a:solidFill>
                <a:latin typeface="Arial"/>
              </a:rPr>
              <a:t>Third level</a:t>
            </a:r>
          </a:p>
          <a:p>
            <a:pPr marL="1600200" lvl="3" indent="-228600">
              <a:lnSpc>
                <a:spcPct val="100000"/>
              </a:lnSpc>
              <a:spcBef>
                <a:spcPts val="600"/>
              </a:spcBef>
              <a:buClr>
                <a:srgbClr val="9A5315"/>
              </a:buClr>
              <a:buFont typeface="Arial"/>
              <a:buChar char="•"/>
            </a:pPr>
            <a:r>
              <a:rPr lang="en-US" sz="1600" b="0" strike="noStrike" spc="-1">
                <a:solidFill>
                  <a:srgbClr val="9A5315"/>
                </a:solidFill>
                <a:latin typeface="Arial"/>
              </a:rPr>
              <a:t>Fourth level</a:t>
            </a:r>
          </a:p>
          <a:p>
            <a:pPr marL="2057400" lvl="4" indent="-228600">
              <a:lnSpc>
                <a:spcPct val="100000"/>
              </a:lnSpc>
              <a:spcBef>
                <a:spcPts val="600"/>
              </a:spcBef>
              <a:buClr>
                <a:srgbClr val="9A5315"/>
              </a:buClr>
              <a:buFont typeface="Arial"/>
              <a:buChar char="•"/>
            </a:pPr>
            <a:r>
              <a:rPr lang="en-US" sz="1600" b="0" strike="noStrike" spc="-1">
                <a:solidFill>
                  <a:srgbClr val="9A5315"/>
                </a:solidFill>
                <a:latin typeface="Arial"/>
              </a:rPr>
              <a:t>Fifth level</a:t>
            </a:r>
          </a:p>
        </p:txBody>
      </p:sp>
      <p:sp>
        <p:nvSpPr>
          <p:cNvPr id="40" name="PlaceHolder 3"/>
          <p:cNvSpPr>
            <a:spLocks noGrp="1"/>
          </p:cNvSpPr>
          <p:nvPr>
            <p:ph type="sldNum" idx="1"/>
          </p:nvPr>
        </p:nvSpPr>
        <p:spPr>
          <a:xfrm>
            <a:off x="11430000" y="6606360"/>
            <a:ext cx="761760" cy="228240"/>
          </a:xfrm>
          <a:prstGeom prst="rect">
            <a:avLst/>
          </a:prstGeom>
          <a:noFill/>
          <a:ln w="0">
            <a:noFill/>
          </a:ln>
        </p:spPr>
        <p:txBody>
          <a:bodyPr anchor="ctr">
            <a:noAutofit/>
          </a:bodyPr>
          <a:lstStyle>
            <a:lvl1pPr algn="r">
              <a:lnSpc>
                <a:spcPct val="100000"/>
              </a:lnSpc>
              <a:buNone/>
              <a:defRPr lang="en-US" sz="1300" b="1" strike="noStrike" spc="-1">
                <a:solidFill>
                  <a:srgbClr val="FFFFFF"/>
                </a:solidFill>
                <a:latin typeface="Arial"/>
              </a:defRPr>
            </a:lvl1pPr>
          </a:lstStyle>
          <a:p>
            <a:pPr algn="r">
              <a:lnSpc>
                <a:spcPct val="100000"/>
              </a:lnSpc>
              <a:buNone/>
            </a:pPr>
            <a:fld id="{DBC4480F-6F90-481C-A7DC-FD42F4603267}" type="slidenum">
              <a:rPr lang="en-US" sz="1300" b="1" strike="noStrike" spc="-1">
                <a:solidFill>
                  <a:srgbClr val="FFFFFF"/>
                </a:solidFill>
                <a:latin typeface="Arial"/>
              </a:rPr>
              <a:t>‹#›</a:t>
            </a:fld>
            <a:endParaRPr lang="en-US" sz="1300" b="0" strike="noStrike" spc="-1">
              <a:latin typeface="Times New Roman" panose="02020603050405020304"/>
            </a:endParaRPr>
          </a:p>
        </p:txBody>
      </p:sp>
      <p:sp>
        <p:nvSpPr>
          <p:cNvPr id="41" name="PlaceHolder 4"/>
          <p:cNvSpPr>
            <a:spLocks noGrp="1"/>
          </p:cNvSpPr>
          <p:nvPr>
            <p:ph type="ftr" idx="2"/>
          </p:nvPr>
        </p:nvSpPr>
        <p:spPr>
          <a:xfrm>
            <a:off x="1979640" y="6019920"/>
            <a:ext cx="5943240" cy="228240"/>
          </a:xfrm>
          <a:prstGeom prst="rect">
            <a:avLst/>
          </a:prstGeom>
          <a:noFill/>
          <a:ln w="0">
            <a:noFill/>
          </a:ln>
        </p:spPr>
        <p:txBody>
          <a:bodyPr anchor="ctr">
            <a:noAutofit/>
          </a:bodyPr>
          <a:lstStyle>
            <a:lvl1pPr algn="ctr">
              <a:buNone/>
              <a:defRPr lang="en-US" sz="1400" b="0" strike="noStrike" spc="-1">
                <a:latin typeface="Times New Roman" panose="02020603050405020304"/>
              </a:defRPr>
            </a:lvl1pPr>
          </a:lstStyle>
          <a:p>
            <a:pPr algn="ctr">
              <a:buNone/>
            </a:pPr>
            <a:r>
              <a:rPr lang="en-US" sz="1400" b="0" strike="noStrike" spc="-1">
                <a:latin typeface="Times New Roman" panose="02020603050405020304"/>
              </a:rPr>
              <a:t>&lt;footer&gt;</a:t>
            </a:r>
          </a:p>
        </p:txBody>
      </p:sp>
      <p:sp>
        <p:nvSpPr>
          <p:cNvPr id="42" name="PlaceHolder 5"/>
          <p:cNvSpPr>
            <a:spLocks noGrp="1"/>
          </p:cNvSpPr>
          <p:nvPr>
            <p:ph type="dt" idx="3"/>
          </p:nvPr>
        </p:nvSpPr>
        <p:spPr>
          <a:xfrm>
            <a:off x="8075520" y="6019920"/>
            <a:ext cx="1396080" cy="228240"/>
          </a:xfrm>
          <a:prstGeom prst="rect">
            <a:avLst/>
          </a:prstGeom>
          <a:noFill/>
          <a:ln w="0">
            <a:noFill/>
          </a:ln>
        </p:spPr>
        <p:txBody>
          <a:bodyPr anchor="ctr">
            <a:noAutofit/>
          </a:bodyPr>
          <a:lstStyle>
            <a:lvl1pPr>
              <a:lnSpc>
                <a:spcPct val="100000"/>
              </a:lnSpc>
              <a:buNone/>
              <a:defRPr lang="en-US" sz="1100" b="0" strike="noStrike" spc="-1">
                <a:solidFill>
                  <a:srgbClr val="9A5315"/>
                </a:solidFill>
                <a:latin typeface="Arial"/>
              </a:defRPr>
            </a:lvl1pPr>
          </a:lstStyle>
          <a:p>
            <a:pPr>
              <a:lnSpc>
                <a:spcPct val="100000"/>
              </a:lnSpc>
              <a:buNone/>
            </a:pPr>
            <a:r>
              <a:rPr lang="en-US" sz="1100" b="0" strike="noStrike" spc="-1">
                <a:solidFill>
                  <a:srgbClr val="9A5315"/>
                </a:solidFill>
                <a:latin typeface="Arial"/>
              </a:rPr>
              <a:t>&lt;date/time&gt;</a:t>
            </a:r>
            <a:endParaRPr lang="en-US" sz="11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79" name="PlaceHolder 1"/>
          <p:cNvSpPr>
            <a:spLocks noGrp="1"/>
          </p:cNvSpPr>
          <p:nvPr>
            <p:ph type="title"/>
          </p:nvPr>
        </p:nvSpPr>
        <p:spPr>
          <a:xfrm>
            <a:off x="4265640" y="1828800"/>
            <a:ext cx="6857640" cy="1828440"/>
          </a:xfrm>
          <a:prstGeom prst="rect">
            <a:avLst/>
          </a:prstGeom>
          <a:noFill/>
          <a:ln w="0">
            <a:noFill/>
          </a:ln>
        </p:spPr>
        <p:txBody>
          <a:bodyPr anchor="b">
            <a:normAutofit/>
          </a:bodyPr>
          <a:lstStyle/>
          <a:p>
            <a:pPr>
              <a:lnSpc>
                <a:spcPct val="90000"/>
              </a:lnSpc>
              <a:buNone/>
            </a:pPr>
            <a:r>
              <a:rPr lang="en-US" sz="4400" b="0" strike="noStrike" spc="-1">
                <a:solidFill>
                  <a:srgbClr val="4D2A0B"/>
                </a:solidFill>
                <a:latin typeface="Arial"/>
              </a:rPr>
              <a:t>Click to edit Master title style</a:t>
            </a:r>
            <a:endParaRPr lang="en-US" sz="4400" b="0" strike="noStrike" spc="-1">
              <a:solidFill>
                <a:srgbClr val="9A5315"/>
              </a:solidFill>
              <a:latin typeface="Arial"/>
            </a:endParaRPr>
          </a:p>
        </p:txBody>
      </p:sp>
      <p:sp>
        <p:nvSpPr>
          <p:cNvPr id="80" name="PlaceHolder 2"/>
          <p:cNvSpPr>
            <a:spLocks noGrp="1"/>
          </p:cNvSpPr>
          <p:nvPr>
            <p:ph type="body"/>
          </p:nvPr>
        </p:nvSpPr>
        <p:spPr>
          <a:xfrm>
            <a:off x="4265640" y="3733920"/>
            <a:ext cx="6857640" cy="914040"/>
          </a:xfrm>
          <a:prstGeom prst="rect">
            <a:avLst/>
          </a:prstGeom>
          <a:noFill/>
          <a:ln w="0">
            <a:noFill/>
          </a:ln>
        </p:spPr>
        <p:txBody>
          <a:bodyPr anchor="t">
            <a:noAutofit/>
          </a:bodyPr>
          <a:lstStyle/>
          <a:p>
            <a:pPr>
              <a:lnSpc>
                <a:spcPct val="100000"/>
              </a:lnSpc>
              <a:buNone/>
              <a:tabLst>
                <a:tab pos="0" algn="l"/>
              </a:tabLst>
            </a:pPr>
            <a:r>
              <a:rPr lang="en-US" sz="2400" b="0" strike="noStrike" spc="-1">
                <a:solidFill>
                  <a:srgbClr val="9A5315"/>
                </a:solidFill>
                <a:latin typeface="Arial"/>
              </a:rPr>
              <a:t>Click to edit Master text styles</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17"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Click to edit Master title style</a:t>
            </a:r>
            <a:endParaRPr lang="en-US" sz="3600" b="0" strike="noStrike" spc="-1">
              <a:solidFill>
                <a:srgbClr val="9A5315"/>
              </a:solidFill>
              <a:latin typeface="Arial"/>
            </a:endParaRPr>
          </a:p>
        </p:txBody>
      </p:sp>
      <p:sp>
        <p:nvSpPr>
          <p:cNvPr id="118" name="PlaceHolder 2"/>
          <p:cNvSpPr>
            <a:spLocks noGrp="1"/>
          </p:cNvSpPr>
          <p:nvPr>
            <p:ph type="body"/>
          </p:nvPr>
        </p:nvSpPr>
        <p:spPr>
          <a:xfrm>
            <a:off x="1065240" y="1825560"/>
            <a:ext cx="4954320" cy="4187520"/>
          </a:xfrm>
          <a:prstGeom prst="rect">
            <a:avLst/>
          </a:prstGeom>
          <a:noFill/>
          <a:ln w="0">
            <a:noFill/>
          </a:ln>
        </p:spPr>
        <p:txBody>
          <a:bodyPr anchor="t">
            <a:no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Click to edit Master text styles</a:t>
            </a:r>
          </a:p>
          <a:p>
            <a:pPr marL="740410" lvl="1" indent="-283210">
              <a:lnSpc>
                <a:spcPct val="100000"/>
              </a:lnSpc>
              <a:spcBef>
                <a:spcPts val="1200"/>
              </a:spcBef>
              <a:buClr>
                <a:srgbClr val="9A5315"/>
              </a:buClr>
              <a:buFont typeface="Arial"/>
              <a:buChar char="•"/>
            </a:pPr>
            <a:r>
              <a:rPr lang="en-US" sz="2000" b="0" strike="noStrike" spc="-1">
                <a:solidFill>
                  <a:srgbClr val="9A5315"/>
                </a:solidFill>
                <a:latin typeface="Arial"/>
              </a:rPr>
              <a:t>Second level</a:t>
            </a:r>
          </a:p>
          <a:p>
            <a:pPr marL="1143000" lvl="2" indent="-228600">
              <a:lnSpc>
                <a:spcPct val="100000"/>
              </a:lnSpc>
              <a:spcBef>
                <a:spcPts val="800"/>
              </a:spcBef>
              <a:buClr>
                <a:srgbClr val="9A5315"/>
              </a:buClr>
              <a:buFont typeface="Arial"/>
              <a:buChar char="•"/>
            </a:pPr>
            <a:r>
              <a:rPr lang="en-US" sz="1800" b="0" strike="noStrike" spc="-1">
                <a:solidFill>
                  <a:srgbClr val="9A5315"/>
                </a:solidFill>
                <a:latin typeface="Arial"/>
              </a:rPr>
              <a:t>Third level</a:t>
            </a:r>
          </a:p>
          <a:p>
            <a:pPr marL="1600200" lvl="3" indent="-228600">
              <a:lnSpc>
                <a:spcPct val="100000"/>
              </a:lnSpc>
              <a:spcBef>
                <a:spcPts val="600"/>
              </a:spcBef>
              <a:buClr>
                <a:srgbClr val="9A5315"/>
              </a:buClr>
              <a:buFont typeface="Arial"/>
              <a:buChar char="•"/>
            </a:pPr>
            <a:r>
              <a:rPr lang="en-US" sz="1600" b="0" strike="noStrike" spc="-1">
                <a:solidFill>
                  <a:srgbClr val="9A5315"/>
                </a:solidFill>
                <a:latin typeface="Arial"/>
              </a:rPr>
              <a:t>Fourth level</a:t>
            </a:r>
          </a:p>
          <a:p>
            <a:pPr marL="2057400" lvl="4" indent="-228600">
              <a:lnSpc>
                <a:spcPct val="100000"/>
              </a:lnSpc>
              <a:spcBef>
                <a:spcPts val="600"/>
              </a:spcBef>
              <a:buClr>
                <a:srgbClr val="9A5315"/>
              </a:buClr>
              <a:buFont typeface="Arial"/>
              <a:buChar char="•"/>
            </a:pPr>
            <a:r>
              <a:rPr lang="en-US" sz="1600" b="0" strike="noStrike" spc="-1">
                <a:solidFill>
                  <a:srgbClr val="9A5315"/>
                </a:solidFill>
                <a:latin typeface="Arial"/>
              </a:rPr>
              <a:t>Fifth level</a:t>
            </a:r>
          </a:p>
        </p:txBody>
      </p:sp>
      <p:sp>
        <p:nvSpPr>
          <p:cNvPr id="119" name="PlaceHolder 3"/>
          <p:cNvSpPr>
            <a:spLocks noGrp="1"/>
          </p:cNvSpPr>
          <p:nvPr>
            <p:ph type="body"/>
          </p:nvPr>
        </p:nvSpPr>
        <p:spPr>
          <a:xfrm>
            <a:off x="6172200" y="1825560"/>
            <a:ext cx="4951080" cy="4187520"/>
          </a:xfrm>
          <a:prstGeom prst="rect">
            <a:avLst/>
          </a:prstGeom>
          <a:noFill/>
          <a:ln w="0">
            <a:noFill/>
          </a:ln>
        </p:spPr>
        <p:txBody>
          <a:bodyPr anchor="t">
            <a:no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Click to edit Master text styles</a:t>
            </a:r>
          </a:p>
          <a:p>
            <a:pPr marL="740410" lvl="1" indent="-283210">
              <a:lnSpc>
                <a:spcPct val="100000"/>
              </a:lnSpc>
              <a:spcBef>
                <a:spcPts val="1200"/>
              </a:spcBef>
              <a:buClr>
                <a:srgbClr val="9A5315"/>
              </a:buClr>
              <a:buFont typeface="Arial"/>
              <a:buChar char="•"/>
            </a:pPr>
            <a:r>
              <a:rPr lang="en-US" sz="2000" b="0" strike="noStrike" spc="-1">
                <a:solidFill>
                  <a:srgbClr val="9A5315"/>
                </a:solidFill>
                <a:latin typeface="Arial"/>
              </a:rPr>
              <a:t>Second level</a:t>
            </a:r>
          </a:p>
          <a:p>
            <a:pPr marL="1143000" lvl="2" indent="-228600">
              <a:lnSpc>
                <a:spcPct val="100000"/>
              </a:lnSpc>
              <a:spcBef>
                <a:spcPts val="800"/>
              </a:spcBef>
              <a:buClr>
                <a:srgbClr val="9A5315"/>
              </a:buClr>
              <a:buFont typeface="Arial"/>
              <a:buChar char="•"/>
            </a:pPr>
            <a:r>
              <a:rPr lang="en-US" sz="1800" b="0" strike="noStrike" spc="-1">
                <a:solidFill>
                  <a:srgbClr val="9A5315"/>
                </a:solidFill>
                <a:latin typeface="Arial"/>
              </a:rPr>
              <a:t>Third level</a:t>
            </a:r>
          </a:p>
          <a:p>
            <a:pPr marL="1600200" lvl="3" indent="-228600">
              <a:lnSpc>
                <a:spcPct val="100000"/>
              </a:lnSpc>
              <a:spcBef>
                <a:spcPts val="600"/>
              </a:spcBef>
              <a:buClr>
                <a:srgbClr val="9A5315"/>
              </a:buClr>
              <a:buFont typeface="Arial"/>
              <a:buChar char="•"/>
            </a:pPr>
            <a:r>
              <a:rPr lang="en-US" sz="1600" b="0" strike="noStrike" spc="-1">
                <a:solidFill>
                  <a:srgbClr val="9A5315"/>
                </a:solidFill>
                <a:latin typeface="Arial"/>
              </a:rPr>
              <a:t>Fourth level</a:t>
            </a:r>
          </a:p>
          <a:p>
            <a:pPr marL="2057400" lvl="4" indent="-228600">
              <a:lnSpc>
                <a:spcPct val="100000"/>
              </a:lnSpc>
              <a:spcBef>
                <a:spcPts val="600"/>
              </a:spcBef>
              <a:buClr>
                <a:srgbClr val="9A5315"/>
              </a:buClr>
              <a:buFont typeface="Arial"/>
              <a:buChar char="•"/>
            </a:pPr>
            <a:r>
              <a:rPr lang="en-US" sz="1600" b="0" strike="noStrike" spc="-1">
                <a:solidFill>
                  <a:srgbClr val="9A5315"/>
                </a:solidFill>
                <a:latin typeface="Arial"/>
              </a:rPr>
              <a:t>Fifth level</a:t>
            </a:r>
          </a:p>
        </p:txBody>
      </p:sp>
      <p:sp>
        <p:nvSpPr>
          <p:cNvPr id="120" name="PlaceHolder 4"/>
          <p:cNvSpPr>
            <a:spLocks noGrp="1"/>
          </p:cNvSpPr>
          <p:nvPr>
            <p:ph type="sldNum" idx="4"/>
          </p:nvPr>
        </p:nvSpPr>
        <p:spPr>
          <a:xfrm>
            <a:off x="1065240" y="6019920"/>
            <a:ext cx="761760" cy="228240"/>
          </a:xfrm>
          <a:prstGeom prst="rect">
            <a:avLst/>
          </a:prstGeom>
          <a:noFill/>
          <a:ln w="0">
            <a:noFill/>
          </a:ln>
        </p:spPr>
        <p:txBody>
          <a:bodyPr anchor="ctr">
            <a:noAutofit/>
          </a:bodyPr>
          <a:lstStyle>
            <a:lvl1pPr>
              <a:lnSpc>
                <a:spcPct val="100000"/>
              </a:lnSpc>
              <a:buNone/>
              <a:defRPr lang="en-US" sz="1100" b="0" strike="noStrike" spc="-1">
                <a:solidFill>
                  <a:srgbClr val="9A5315"/>
                </a:solidFill>
                <a:latin typeface="Arial"/>
              </a:defRPr>
            </a:lvl1pPr>
          </a:lstStyle>
          <a:p>
            <a:pPr>
              <a:lnSpc>
                <a:spcPct val="100000"/>
              </a:lnSpc>
              <a:buNone/>
            </a:pPr>
            <a:fld id="{5A3ABC64-2D2D-47F9-81C5-135219B0566F}" type="slidenum">
              <a:rPr lang="en-US" sz="1100" b="0" strike="noStrike" spc="-1">
                <a:solidFill>
                  <a:srgbClr val="9A5315"/>
                </a:solidFill>
                <a:latin typeface="Arial"/>
              </a:rPr>
              <a:t>‹#›</a:t>
            </a:fld>
            <a:endParaRPr lang="en-US" sz="1100" b="0" strike="noStrike" spc="-1">
              <a:latin typeface="Times New Roman" panose="02020603050405020304"/>
            </a:endParaRPr>
          </a:p>
        </p:txBody>
      </p:sp>
      <p:sp>
        <p:nvSpPr>
          <p:cNvPr id="121" name="PlaceHolder 5"/>
          <p:cNvSpPr>
            <a:spLocks noGrp="1"/>
          </p:cNvSpPr>
          <p:nvPr>
            <p:ph type="ftr" idx="5"/>
          </p:nvPr>
        </p:nvSpPr>
        <p:spPr>
          <a:xfrm>
            <a:off x="1979640" y="6019920"/>
            <a:ext cx="5943240" cy="228240"/>
          </a:xfrm>
          <a:prstGeom prst="rect">
            <a:avLst/>
          </a:prstGeom>
          <a:noFill/>
          <a:ln w="0">
            <a:noFill/>
          </a:ln>
        </p:spPr>
        <p:txBody>
          <a:bodyPr anchor="ctr">
            <a:noAutofit/>
          </a:bodyPr>
          <a:lstStyle>
            <a:lvl1pPr algn="ctr">
              <a:buNone/>
              <a:defRPr lang="en-US" sz="1400" b="0" strike="noStrike" spc="-1">
                <a:latin typeface="Times New Roman" panose="02020603050405020304"/>
              </a:defRPr>
            </a:lvl1pPr>
          </a:lstStyle>
          <a:p>
            <a:pPr algn="ctr">
              <a:buNone/>
            </a:pPr>
            <a:r>
              <a:rPr lang="en-US" sz="1400" b="0" strike="noStrike" spc="-1">
                <a:latin typeface="Times New Roman" panose="02020603050405020304"/>
              </a:rPr>
              <a:t>&lt;footer&gt;</a:t>
            </a:r>
          </a:p>
        </p:txBody>
      </p:sp>
      <p:sp>
        <p:nvSpPr>
          <p:cNvPr id="122" name="PlaceHolder 6"/>
          <p:cNvSpPr>
            <a:spLocks noGrp="1"/>
          </p:cNvSpPr>
          <p:nvPr>
            <p:ph type="dt" idx="6"/>
          </p:nvPr>
        </p:nvSpPr>
        <p:spPr>
          <a:xfrm>
            <a:off x="8075520" y="6019920"/>
            <a:ext cx="1396080" cy="228240"/>
          </a:xfrm>
          <a:prstGeom prst="rect">
            <a:avLst/>
          </a:prstGeom>
          <a:noFill/>
          <a:ln w="0">
            <a:noFill/>
          </a:ln>
        </p:spPr>
        <p:txBody>
          <a:bodyPr anchor="ctr">
            <a:noAutofit/>
          </a:bodyPr>
          <a:lstStyle>
            <a:lvl1pPr>
              <a:lnSpc>
                <a:spcPct val="100000"/>
              </a:lnSpc>
              <a:buNone/>
              <a:defRPr lang="en-US" sz="1100" b="0" strike="noStrike" spc="-1">
                <a:solidFill>
                  <a:srgbClr val="9A5315"/>
                </a:solidFill>
                <a:latin typeface="Arial"/>
              </a:defRPr>
            </a:lvl1pPr>
          </a:lstStyle>
          <a:p>
            <a:pPr>
              <a:lnSpc>
                <a:spcPct val="100000"/>
              </a:lnSpc>
              <a:buNone/>
            </a:pPr>
            <a:r>
              <a:rPr lang="en-US" sz="1100" b="0" strike="noStrike" spc="-1">
                <a:solidFill>
                  <a:srgbClr val="9A5315"/>
                </a:solidFill>
                <a:latin typeface="Arial"/>
              </a:rPr>
              <a:t>&lt;date/time&gt;</a:t>
            </a:r>
            <a:endParaRPr lang="en-US" sz="11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slide" Target="slide93.xml"/><Relationship Id="rId3" Type="http://schemas.openxmlformats.org/officeDocument/2006/relationships/slide" Target="slide78.xml"/><Relationship Id="rId7"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3.xml"/><Relationship Id="rId6" Type="http://schemas.openxmlformats.org/officeDocument/2006/relationships/slide" Target="slide89.xml"/><Relationship Id="rId5" Type="http://schemas.openxmlformats.org/officeDocument/2006/relationships/slide" Target="slide82.xml"/><Relationship Id="rId4" Type="http://schemas.openxmlformats.org/officeDocument/2006/relationships/slide" Target="slide80.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hyperlink" Target="https://angular.io/api/forms/Validators" TargetMode="Externa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98.GIF"/><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3.xml"/><Relationship Id="rId4" Type="http://schemas.openxmlformats.org/officeDocument/2006/relationships/image" Target="../media/image103.png"/></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3.xml"/><Relationship Id="rId4" Type="http://schemas.openxmlformats.org/officeDocument/2006/relationships/image" Target="../media/image106.png"/></Relationships>
</file>

<file path=ppt/slides/_rels/slide108.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hyperlink" Target="https://github.com/angular-vietnam/100-days-of-angular/blob/master/Day037-form-async-validator.md"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piecioshka/rxjs-subject-vs-behavior-vs-replay-vs-async" TargetMode="External"/><Relationship Id="rId3" Type="http://schemas.openxmlformats.org/officeDocument/2006/relationships/slide" Target="slide102.xml"/><Relationship Id="rId7" Type="http://schemas.openxmlformats.org/officeDocument/2006/relationships/slide" Target="slide139.xml"/><Relationship Id="rId2" Type="http://schemas.openxmlformats.org/officeDocument/2006/relationships/slide" Target="slide99.xml"/><Relationship Id="rId1" Type="http://schemas.openxmlformats.org/officeDocument/2006/relationships/slideLayout" Target="../slideLayouts/slideLayout13.xml"/><Relationship Id="rId6" Type="http://schemas.openxmlformats.org/officeDocument/2006/relationships/slide" Target="slide134.xml"/><Relationship Id="rId5" Type="http://schemas.openxmlformats.org/officeDocument/2006/relationships/slide" Target="slide126.xml"/><Relationship Id="rId4" Type="http://schemas.openxmlformats.org/officeDocument/2006/relationships/slide" Target="slide110.xml"/><Relationship Id="rId9" Type="http://schemas.openxmlformats.org/officeDocument/2006/relationships/slide" Target="slide14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stackoverflow.com/questions/40498081/routermodule-forrootroutes-vs-routermodule-forchildroutes/44680396#44680396" TargetMode="Externa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3.xml"/><Relationship Id="rId4" Type="http://schemas.openxmlformats.org/officeDocument/2006/relationships/image" Target="../media/image117.GI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3.xml"/><Relationship Id="rId5" Type="http://schemas.openxmlformats.org/officeDocument/2006/relationships/image" Target="../media/image121.png"/><Relationship Id="rId4" Type="http://schemas.openxmlformats.org/officeDocument/2006/relationships/image" Target="../media/image120.GI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slide" Target="slide166.xml"/><Relationship Id="rId3" Type="http://schemas.openxmlformats.org/officeDocument/2006/relationships/slide" Target="slide146.xml"/><Relationship Id="rId7" Type="http://schemas.openxmlformats.org/officeDocument/2006/relationships/hyperlink" Target="https://ng.ant.design/" TargetMode="External"/><Relationship Id="rId2" Type="http://schemas.openxmlformats.org/officeDocument/2006/relationships/slide" Target="slide144.xml"/><Relationship Id="rId1" Type="http://schemas.openxmlformats.org/officeDocument/2006/relationships/slideLayout" Target="../slideLayouts/slideLayout13.xml"/><Relationship Id="rId6" Type="http://schemas.openxmlformats.org/officeDocument/2006/relationships/slide" Target="slide165.xml"/><Relationship Id="rId11" Type="http://schemas.openxmlformats.org/officeDocument/2006/relationships/slide" Target="slide174.xml"/><Relationship Id="rId5" Type="http://schemas.openxmlformats.org/officeDocument/2006/relationships/slide" Target="slide163.xml"/><Relationship Id="rId10" Type="http://schemas.openxmlformats.org/officeDocument/2006/relationships/slide" Target="slide171.xml"/><Relationship Id="rId4" Type="http://schemas.openxmlformats.org/officeDocument/2006/relationships/hyperlink" Target="https://www.learnrxjs.io/learn-rxjs/operators/complete" TargetMode="External"/><Relationship Id="rId9" Type="http://schemas.openxmlformats.org/officeDocument/2006/relationships/slide" Target="slide16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3.xml"/><Relationship Id="rId5" Type="http://schemas.openxmlformats.org/officeDocument/2006/relationships/image" Target="../media/image125.GIF"/><Relationship Id="rId4" Type="http://schemas.openxmlformats.org/officeDocument/2006/relationships/image" Target="../media/image12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angular.io/api/router/Route#pathMatch" TargetMode="External"/><Relationship Id="rId1" Type="http://schemas.openxmlformats.org/officeDocument/2006/relationships/slideLayout" Target="../slideLayouts/slideLayout13.xml"/><Relationship Id="rId4" Type="http://schemas.openxmlformats.org/officeDocument/2006/relationships/image" Target="../media/image127.png"/></Relationships>
</file>

<file path=ppt/slides/_rels/slide12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image" Target="../media/image129.GIF"/><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slide" Target="slide199.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3.xml"/><Relationship Id="rId4" Type="http://schemas.openxmlformats.org/officeDocument/2006/relationships/image" Target="../media/image136.png"/></Relationships>
</file>

<file path=ppt/slides/_rels/slide1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3.xml"/><Relationship Id="rId4" Type="http://schemas.openxmlformats.org/officeDocument/2006/relationships/image" Target="../media/image139.GIF"/></Relationships>
</file>

<file path=ppt/slides/_rels/slide134.xml.rels><?xml version="1.0" encoding="UTF-8" standalone="yes"?>
<Relationships xmlns="http://schemas.openxmlformats.org/package/2006/relationships"><Relationship Id="rId2" Type="http://schemas.openxmlformats.org/officeDocument/2006/relationships/hyperlink" Target="https://angular.io/api/platform-browser/DomSanitizer" TargetMode="Externa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3.xml"/><Relationship Id="rId5" Type="http://schemas.openxmlformats.org/officeDocument/2006/relationships/image" Target="../media/image146.png"/><Relationship Id="rId4" Type="http://schemas.openxmlformats.org/officeDocument/2006/relationships/image" Target="../media/image145.png"/></Relationships>
</file>

<file path=ppt/slides/_rels/slide13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3.xml"/><Relationship Id="rId4" Type="http://schemas.openxmlformats.org/officeDocument/2006/relationships/image" Target="../media/image149.GI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0.xml.rels><?xml version="1.0" encoding="UTF-8" standalone="yes"?>
<Relationships xmlns="http://schemas.openxmlformats.org/package/2006/relationships"><Relationship Id="rId2" Type="http://schemas.openxmlformats.org/officeDocument/2006/relationships/hyperlink" Target="https://github.com/angular-vietnam/100-days-of-angular/blob/master/Day026-rxjs-subject-multicast.md" TargetMode="Externa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3.xml"/><Relationship Id="rId4" Type="http://schemas.openxmlformats.org/officeDocument/2006/relationships/image" Target="../media/image155.GIF"/></Relationships>
</file>

<file path=ppt/slides/_rels/slide1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s://www.w3schools.com/jsref/dom_obj_event.asp" TargetMode="External"/><Relationship Id="rId1" Type="http://schemas.openxmlformats.org/officeDocument/2006/relationships/slideLayout" Target="../slideLayouts/slideLayout13.xml"/><Relationship Id="rId4" Type="http://schemas.openxmlformats.org/officeDocument/2006/relationships/image" Target="../media/image157.png"/></Relationships>
</file>

<file path=ppt/slides/_rels/slide14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3.xml"/><Relationship Id="rId4" Type="http://schemas.openxmlformats.org/officeDocument/2006/relationships/image" Target="../media/image160.GIF"/></Relationships>
</file>

<file path=ppt/slides/_rels/slide146.xml.rels><?xml version="1.0" encoding="UTF-8" standalone="yes"?>
<Relationships xmlns="http://schemas.openxmlformats.org/package/2006/relationships"><Relationship Id="rId2" Type="http://schemas.openxmlformats.org/officeDocument/2006/relationships/hyperlink" Target="https://www.learnrxjs.io/learn-rxjs/operators/complete" TargetMode="Externa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0.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0.xml"/><Relationship Id="rId4" Type="http://schemas.openxmlformats.org/officeDocument/2006/relationships/image" Target="../media/image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3" Type="http://schemas.openxmlformats.org/officeDocument/2006/relationships/hyperlink" Target="http://www.learnrxjs.io/" TargetMode="External"/><Relationship Id="rId7" Type="http://schemas.openxmlformats.org/officeDocument/2006/relationships/hyperlink" Target="https://stackblitz.com/edit/angular-rxjs-exercise-stc?file=index.ts" TargetMode="External"/><Relationship Id="rId2" Type="http://schemas.openxmlformats.org/officeDocument/2006/relationships/hyperlink" Target="https://github.com/angular-vietnam/100-days-of-angular" TargetMode="External"/><Relationship Id="rId1" Type="http://schemas.openxmlformats.org/officeDocument/2006/relationships/slideLayout" Target="../slideLayouts/slideLayout13.xml"/><Relationship Id="rId6" Type="http://schemas.openxmlformats.org/officeDocument/2006/relationships/hyperlink" Target="https://www.rxjs-fruits.com/" TargetMode="External"/><Relationship Id="rId5" Type="http://schemas.openxmlformats.org/officeDocument/2006/relationships/hyperlink" Target="https://rxjs.dev/" TargetMode="External"/><Relationship Id="rId4" Type="http://schemas.openxmlformats.org/officeDocument/2006/relationships/hyperlink" Target="https://thinkrx.io/"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hyperlink" Target="https://ng.ant.design/components/overview/en" TargetMode="Externa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3" Type="http://schemas.openxmlformats.org/officeDocument/2006/relationships/image" Target="../media/image163.gif"/><Relationship Id="rId2" Type="http://schemas.openxmlformats.org/officeDocument/2006/relationships/hyperlink" Target="https://stackblitz.com/edit/demo-guard-stc" TargetMode="Externa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hyperlink" Target="https://angular.io/guide/standalone-components"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0.xml.rels><?xml version="1.0" encoding="UTF-8" standalone="yes"?>
<Relationships xmlns="http://schemas.openxmlformats.org/package/2006/relationships"><Relationship Id="rId2" Type="http://schemas.openxmlformats.org/officeDocument/2006/relationships/image" Target="../media/image164.jpg"/><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hyperlink" Target="https://angular.io/guide/typed-forms" TargetMode="Externa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openxmlformats.org/officeDocument/2006/relationships/hyperlink" Target="https://jasmine.github.io/api/3.8/matchers.html" TargetMode="External"/><Relationship Id="rId2" Type="http://schemas.openxmlformats.org/officeDocument/2006/relationships/hyperlink" Target="https://jasmine.github.io/tutorials/your_first_suite" TargetMode="Externa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3.xml"/><Relationship Id="rId4" Type="http://schemas.openxmlformats.org/officeDocument/2006/relationships/image" Target="../media/image179.png"/></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0.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hyperlink" Target="https://www.typescriptlang.org/docs/handbook/jsdoc-supported-types.html" TargetMode="External"/><Relationship Id="rId1" Type="http://schemas.openxmlformats.org/officeDocument/2006/relationships/slideLayout" Target="../slideLayouts/slideLayout13.xml"/><Relationship Id="rId4" Type="http://schemas.openxmlformats.org/officeDocument/2006/relationships/image" Target="../media/image190.png"/></Relationships>
</file>

<file path=ppt/slides/_rels/slide20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2" Type="http://schemas.openxmlformats.org/officeDocument/2006/relationships/hyperlink" Target="https://developer.mozilla.org/en-US/docs/Web/JavaScript/Reference/Global_Objects/Map" TargetMode="External"/><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hyperlink" Target="https://www.typescriptlang.org/docs/handbook/2/everyday-types.html#type-aliases" TargetMode="External"/><Relationship Id="rId1" Type="http://schemas.openxmlformats.org/officeDocument/2006/relationships/slideLayout" Target="../slideLayouts/slideLayout40.xml"/></Relationships>
</file>

<file path=ppt/slides/_rels/slide210.xml.rels><?xml version="1.0" encoding="UTF-8" standalone="yes"?>
<Relationships xmlns="http://schemas.openxmlformats.org/package/2006/relationships"><Relationship Id="rId8" Type="http://schemas.openxmlformats.org/officeDocument/2006/relationships/hyperlink" Target="https://marketplace.visualstudio.com/items?itemName=dbaeumer.vscode-eslint" TargetMode="External"/><Relationship Id="rId13" Type="http://schemas.openxmlformats.org/officeDocument/2006/relationships/hyperlink" Target="https://marketplace.visualstudio.com/items?itemName=Syler.sass-indented" TargetMode="External"/><Relationship Id="rId3" Type="http://schemas.openxmlformats.org/officeDocument/2006/relationships/hyperlink" Target="https://marketplace.visualstudio.com/items?itemName=johnpapa.angular-essentials" TargetMode="External"/><Relationship Id="rId7" Type="http://schemas.openxmlformats.org/officeDocument/2006/relationships/hyperlink" Target="https://marketplace.visualstudio.com/items?itemName=michelemelluso.code-beautifier" TargetMode="External"/><Relationship Id="rId12" Type="http://schemas.openxmlformats.org/officeDocument/2006/relationships/hyperlink" Target="https://marketplace.visualstudio.com/items?itemName=cipchk.ng-zorro-vscode" TargetMode="External"/><Relationship Id="rId2" Type="http://schemas.openxmlformats.org/officeDocument/2006/relationships/hyperlink" Target="https://marketplace.visualstudio.com/items?itemName=johnpapa.Angular2" TargetMode="External"/><Relationship Id="rId1" Type="http://schemas.openxmlformats.org/officeDocument/2006/relationships/slideLayout" Target="../slideLayouts/slideLayout13.xml"/><Relationship Id="rId6" Type="http://schemas.openxmlformats.org/officeDocument/2006/relationships/hyperlink" Target="https://marketplace.visualstudio.com/items?itemName=natewallace.angular2-inline" TargetMode="External"/><Relationship Id="rId11" Type="http://schemas.openxmlformats.org/officeDocument/2006/relationships/hyperlink" Target="https://marketplace.visualstudio.com/items?itemName=formulahendry.auto-rename-tag" TargetMode="External"/><Relationship Id="rId5" Type="http://schemas.openxmlformats.org/officeDocument/2006/relationships/hyperlink" Target="https://marketplace.visualstudio.com/items?itemName=cyrilletuzi.angular-schematics" TargetMode="External"/><Relationship Id="rId10" Type="http://schemas.openxmlformats.org/officeDocument/2006/relationships/hyperlink" Target="https://marketplace.visualstudio.com/items?itemName=formulahendry.auto-close-tag" TargetMode="External"/><Relationship Id="rId4" Type="http://schemas.openxmlformats.org/officeDocument/2006/relationships/hyperlink" Target="https://marketplace.visualstudio.com/items?itemName=Angular.ng-template" TargetMode="External"/><Relationship Id="rId9" Type="http://schemas.openxmlformats.org/officeDocument/2006/relationships/hyperlink" Target="https://marketplace.visualstudio.com/items?itemName=esbenp.prettier-vscode" TargetMode="External"/><Relationship Id="rId14" Type="http://schemas.openxmlformats.org/officeDocument/2006/relationships/hyperlink" Target="https://marketplace.visualstudio.com/items?itemName=mrmlnc.vscode-scss" TargetMode="External"/></Relationships>
</file>

<file path=ppt/slides/_rels/slide211.xml.rels><?xml version="1.0" encoding="UTF-8" standalone="yes"?>
<Relationships xmlns="http://schemas.openxmlformats.org/package/2006/relationships"><Relationship Id="rId3" Type="http://schemas.openxmlformats.org/officeDocument/2006/relationships/hyperlink" Target="https://github.com/KangHidro/demo-angular" TargetMode="External"/><Relationship Id="rId2" Type="http://schemas.openxmlformats.org/officeDocument/2006/relationships/hyperlink" Target="https://github.com/angular-vietnam/100-days-of-angular" TargetMode="External"/><Relationship Id="rId1" Type="http://schemas.openxmlformats.org/officeDocument/2006/relationships/slideLayout" Target="../slideLayouts/slideLayout13.xml"/><Relationship Id="rId4" Type="http://schemas.openxmlformats.org/officeDocument/2006/relationships/hyperlink" Target="https://www.youtube.com/watch?v=y1UzfahXfao" TargetMode="External"/></Relationships>
</file>

<file path=ppt/slides/_rels/slide21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hyperlink" Target="https://www.freecodecamp.org/learn/javascript-algorithms-and-data-structures" TargetMode="Externa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0.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hyperlink" Target="https://vscode.dev/profile/github/2f7a485f00a5d4f3d6da9c5e7d4bcd77" TargetMode="Externa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hyperlink" Target="https://gist.github.com/KangHidro/15b4edeb3da934a5072e6f889514abd1"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WicY7iCS7KSSA-CQFf32-lIsors8i09i/view?usp=sharing" TargetMode="External"/><Relationship Id="rId2" Type="http://schemas.openxmlformats.org/officeDocument/2006/relationships/hyperlink" Target="https://www.freecodecamp.org/learn/javascript-algorithms-and-data-structures" TargetMode="External"/><Relationship Id="rId1" Type="http://schemas.openxmlformats.org/officeDocument/2006/relationships/slideLayout" Target="../slideLayouts/slideLayout13.xml"/><Relationship Id="rId4" Type="http://schemas.openxmlformats.org/officeDocument/2006/relationships/hyperlink" Target="https://drive.google.com/file/d/1byLSjd5Qag_opC3-EElCkdoYfiLomSQt/view?usp=sharin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s://levunguyen.com/laptrinhweb/2021/06/29/vong-doi-cua-component-trong-angular/" TargetMode="External"/><Relationship Id="rId2" Type="http://schemas.openxmlformats.org/officeDocument/2006/relationships/hyperlink" Target="https://angular.io/guide/lifecycle-hooks" TargetMode="Externa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www.tutorialspoint.com/javascript/javascript_builtin_functions.htm"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hyperlink" Target="https://angular.io/guide/built-in-directives#tracking-items-with-ngfor-trackby" TargetMode="Externa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7.GIF"/></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2" Type="http://schemas.openxmlformats.org/officeDocument/2006/relationships/hyperlink" Target="https://angular.io/guide/attribute-directives" TargetMode="Externa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 Id="rId4" Type="http://schemas.openxmlformats.org/officeDocument/2006/relationships/image" Target="../media/image54.GIF"/></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hyperlink" Target="https://angular.io/api/core/QueryList" TargetMode="Externa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 Id="rId4" Type="http://schemas.openxmlformats.org/officeDocument/2006/relationships/image" Target="../media/image61.GIF"/></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76.xml.rels><?xml version="1.0" encoding="UTF-8" standalone="yes"?>
<Relationships xmlns="http://schemas.openxmlformats.org/package/2006/relationships"><Relationship Id="rId3" Type="http://schemas.openxmlformats.org/officeDocument/2006/relationships/hyperlink" Target="https://angular.io/api/common/TitleCasePipe" TargetMode="External"/><Relationship Id="rId7" Type="http://schemas.openxmlformats.org/officeDocument/2006/relationships/hyperlink" Target="https://angular.io/api/core/PipeTransform" TargetMode="External"/><Relationship Id="rId2" Type="http://schemas.openxmlformats.org/officeDocument/2006/relationships/hyperlink" Target="https://angular.io/api/common/DatePipe" TargetMode="External"/><Relationship Id="rId1" Type="http://schemas.openxmlformats.org/officeDocument/2006/relationships/slideLayout" Target="../slideLayouts/slideLayout13.xml"/><Relationship Id="rId6" Type="http://schemas.openxmlformats.org/officeDocument/2006/relationships/hyperlink" Target="https://angular.io/api/common/AsyncPipe" TargetMode="External"/><Relationship Id="rId5" Type="http://schemas.openxmlformats.org/officeDocument/2006/relationships/hyperlink" Target="https://angular.io/api/common/DecimalPipe" TargetMode="External"/><Relationship Id="rId4" Type="http://schemas.openxmlformats.org/officeDocument/2006/relationships/hyperlink" Target="https://angular.io/api/common/SlicePipe"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hyperlink" Target="https://angular.io/guide/pipes#creating-pipes-for-custom-data-transformations" TargetMode="Externa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slide" Target="slide33.xml"/><Relationship Id="rId7" Type="http://schemas.openxmlformats.org/officeDocument/2006/relationships/slide" Target="slide44.xml"/><Relationship Id="rId2" Type="http://schemas.openxmlformats.org/officeDocument/2006/relationships/slide" Target="slide14.xml"/><Relationship Id="rId1" Type="http://schemas.openxmlformats.org/officeDocument/2006/relationships/slideLayout" Target="../slideLayouts/slideLayout13.xml"/><Relationship Id="rId6" Type="http://schemas.openxmlformats.org/officeDocument/2006/relationships/slide" Target="slide42.xml"/><Relationship Id="rId5" Type="http://schemas.openxmlformats.org/officeDocument/2006/relationships/slide" Target="slide38.xml"/><Relationship Id="rId4" Type="http://schemas.openxmlformats.org/officeDocument/2006/relationships/slide" Target="slide3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hyperlink" Target="https://developer.mozilla.org/en-US/docs/Web/HTTP/Methods" TargetMode="Externa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developer.mozilla.org/en-US/docs/Web/API/Blob" TargetMode="Externa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85.xml.rels><?xml version="1.0" encoding="UTF-8" standalone="yes"?>
<Relationships xmlns="http://schemas.openxmlformats.org/package/2006/relationships"><Relationship Id="rId3" Type="http://schemas.openxmlformats.org/officeDocument/2006/relationships/hyperlink" Target="https://angular.io/api/common/http/HttpEventType" TargetMode="External"/><Relationship Id="rId2" Type="http://schemas.openxmlformats.org/officeDocument/2006/relationships/hyperlink" Target="https://angular.io/api/common/http/HttpResponse" TargetMode="Externa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angular.io/api/common/http/HttpErrorResponse"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slide" Target="slide61.xml"/><Relationship Id="rId7" Type="http://schemas.openxmlformats.org/officeDocument/2006/relationships/slide" Target="slide71.xml"/><Relationship Id="rId2" Type="http://schemas.openxmlformats.org/officeDocument/2006/relationships/slide" Target="slide53.xml"/><Relationship Id="rId1" Type="http://schemas.openxmlformats.org/officeDocument/2006/relationships/slideLayout" Target="../slideLayouts/slideLayout13.xml"/><Relationship Id="rId6" Type="http://schemas.openxmlformats.org/officeDocument/2006/relationships/slide" Target="slide69.xml"/><Relationship Id="rId5" Type="http://schemas.openxmlformats.org/officeDocument/2006/relationships/slide" Target="slide66.xml"/><Relationship Id="rId4" Type="http://schemas.openxmlformats.org/officeDocument/2006/relationships/slide" Target="slide62.xml"/></Relationships>
</file>

<file path=ppt/slides/_rels/slide90.xml.rels><?xml version="1.0" encoding="UTF-8" standalone="yes"?>
<Relationships xmlns="http://schemas.openxmlformats.org/package/2006/relationships"><Relationship Id="rId2" Type="http://schemas.openxmlformats.org/officeDocument/2006/relationships/hyperlink" Target="https://angular.io/api/common/http/HttpInterceptor" TargetMode="Externa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hyperlink" Target="https://angular.io/guide/http#intercepting-requests-and-responses" TargetMode="Externa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hyperlink" Target="https://angular.io/guide/forms#building-a-template-driven-form" TargetMode="Externa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GI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91.GIF"/></Relationships>
</file>

<file path=ppt/slides/_rels/slide99.xml.rels><?xml version="1.0" encoding="UTF-8" standalone="yes"?>
<Relationships xmlns="http://schemas.openxmlformats.org/package/2006/relationships"><Relationship Id="rId2" Type="http://schemas.openxmlformats.org/officeDocument/2006/relationships/hyperlink" Target="https://blog.angular-university.io/angular-form-array/"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4550400" y="3043440"/>
            <a:ext cx="6857640" cy="1127160"/>
          </a:xfrm>
          <a:prstGeom prst="rect">
            <a:avLst/>
          </a:prstGeom>
          <a:noFill/>
          <a:ln w="0">
            <a:noFill/>
          </a:ln>
        </p:spPr>
        <p:txBody>
          <a:bodyPr anchor="b">
            <a:noAutofit/>
          </a:bodyPr>
          <a:lstStyle/>
          <a:p>
            <a:pPr>
              <a:lnSpc>
                <a:spcPct val="90000"/>
              </a:lnSpc>
              <a:buNone/>
            </a:pPr>
            <a:r>
              <a:rPr lang="en-US" sz="9600" b="0" strike="noStrike" spc="-1">
                <a:solidFill>
                  <a:srgbClr val="4D2A0B"/>
                </a:solidFill>
                <a:latin typeface="UTM Essendine Caps" panose="02040603050506020204"/>
              </a:rPr>
              <a:t>Angular</a:t>
            </a:r>
            <a:endParaRPr lang="en-US" sz="9600" b="0" strike="noStrike" spc="-1">
              <a:solidFill>
                <a:srgbClr val="9A5315"/>
              </a:solidFill>
              <a:latin typeface="Arial"/>
            </a:endParaRPr>
          </a:p>
        </p:txBody>
      </p:sp>
      <p:sp>
        <p:nvSpPr>
          <p:cNvPr id="166" name="PlaceHolder 2"/>
          <p:cNvSpPr>
            <a:spLocks noGrp="1"/>
          </p:cNvSpPr>
          <p:nvPr>
            <p:ph type="subTitle"/>
          </p:nvPr>
        </p:nvSpPr>
        <p:spPr>
          <a:xfrm>
            <a:off x="5268600" y="2684880"/>
            <a:ext cx="6073920" cy="511200"/>
          </a:xfrm>
          <a:prstGeom prst="rect">
            <a:avLst/>
          </a:prstGeom>
          <a:noFill/>
          <a:ln w="0">
            <a:noFill/>
          </a:ln>
        </p:spPr>
        <p:txBody>
          <a:bodyPr anchor="t">
            <a:noAutofit/>
          </a:bodyPr>
          <a:lstStyle/>
          <a:p>
            <a:pPr>
              <a:lnSpc>
                <a:spcPct val="100000"/>
              </a:lnSpc>
              <a:buNone/>
              <a:tabLst>
                <a:tab pos="0" algn="l"/>
              </a:tabLst>
            </a:pPr>
            <a:r>
              <a:rPr lang="en-US" sz="2500" b="0" strike="noStrike" spc="-1">
                <a:solidFill>
                  <a:srgbClr val="9A5315"/>
                </a:solidFill>
                <a:latin typeface="UTM Essendine Caps" panose="02040603050506020204"/>
              </a:rPr>
              <a:t>Cưỡi ngựa xem</a:t>
            </a:r>
            <a:endParaRPr lang="en-US" sz="25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1065240" y="689760"/>
            <a:ext cx="10058040" cy="64728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UTM Essendine Caps" panose="02040603050506020204"/>
              </a:rPr>
              <a:t>3. Angular Framework</a:t>
            </a:r>
            <a:endParaRPr lang="en-US" sz="3600" b="0" strike="noStrike" spc="-1">
              <a:solidFill>
                <a:srgbClr val="9A5315"/>
              </a:solidFill>
              <a:latin typeface="Arial"/>
            </a:endParaRPr>
          </a:p>
        </p:txBody>
      </p:sp>
      <p:sp>
        <p:nvSpPr>
          <p:cNvPr id="184" name="PlaceHolder 2"/>
          <p:cNvSpPr>
            <a:spLocks noGrp="1"/>
          </p:cNvSpPr>
          <p:nvPr>
            <p:ph/>
          </p:nvPr>
        </p:nvSpPr>
        <p:spPr>
          <a:xfrm>
            <a:off x="1065240" y="1612800"/>
            <a:ext cx="10058040" cy="4228920"/>
          </a:xfrm>
          <a:prstGeom prst="rect">
            <a:avLst/>
          </a:prstGeom>
          <a:noFill/>
          <a:ln w="0">
            <a:noFill/>
          </a:ln>
        </p:spPr>
        <p:txBody>
          <a:bodyPr anchor="t">
            <a:normAutofit/>
          </a:bodyPr>
          <a:lstStyle/>
          <a:p>
            <a:pPr>
              <a:lnSpc>
                <a:spcPct val="100000"/>
              </a:lnSpc>
              <a:spcBef>
                <a:spcPts val="1800"/>
              </a:spcBef>
              <a:buNone/>
              <a:tabLst>
                <a:tab pos="0" algn="l"/>
              </a:tabLst>
            </a:pPr>
            <a:r>
              <a:rPr lang="en-US" sz="2400" b="0" strike="noStrike" spc="-1">
                <a:solidFill>
                  <a:srgbClr val="9A5315"/>
                </a:solidFill>
                <a:latin typeface="SVN-Segoe Print"/>
              </a:rPr>
              <a:t>12. </a:t>
            </a:r>
            <a:r>
              <a:rPr lang="en-US" sz="2400" b="0" u="sng" strike="noStrike" spc="-1">
                <a:solidFill>
                  <a:srgbClr val="6DC025"/>
                </a:solidFill>
                <a:uFillTx/>
                <a:latin typeface="SVN-Segoe Print"/>
                <a:hlinkClick r:id="rId2" action="ppaction://hlinksldjump"/>
              </a:rPr>
              <a:t>Built-in Pipes</a:t>
            </a:r>
            <a:endParaRPr lang="en-US" sz="2400" b="0" strike="noStrike" spc="-1">
              <a:solidFill>
                <a:srgbClr val="9A5315"/>
              </a:solidFill>
              <a:latin typeface="Arial"/>
            </a:endParaRPr>
          </a:p>
          <a:p>
            <a:pPr>
              <a:lnSpc>
                <a:spcPct val="100000"/>
              </a:lnSpc>
              <a:spcBef>
                <a:spcPts val="1800"/>
              </a:spcBef>
              <a:buNone/>
              <a:tabLst>
                <a:tab pos="0" algn="l"/>
              </a:tabLst>
            </a:pPr>
            <a:r>
              <a:rPr lang="en-US" sz="2400" b="0" strike="noStrike" spc="-1">
                <a:solidFill>
                  <a:srgbClr val="9A5315"/>
                </a:solidFill>
                <a:latin typeface="SVN-Segoe Print"/>
              </a:rPr>
              <a:t>13. </a:t>
            </a:r>
            <a:r>
              <a:rPr lang="en-US" sz="2400" b="0" u="sng" strike="noStrike" spc="-1">
                <a:solidFill>
                  <a:srgbClr val="6DC025"/>
                </a:solidFill>
                <a:uFillTx/>
                <a:latin typeface="SVN-Segoe Print"/>
                <a:hlinkClick r:id="rId3" action="ppaction://hlinksldjump"/>
              </a:rPr>
              <a:t>Custom Pipes</a:t>
            </a:r>
            <a:endParaRPr lang="en-US" sz="2400" b="0" strike="noStrike" spc="-1">
              <a:solidFill>
                <a:srgbClr val="9A5315"/>
              </a:solidFill>
              <a:latin typeface="Arial"/>
            </a:endParaRPr>
          </a:p>
          <a:p>
            <a:pPr>
              <a:lnSpc>
                <a:spcPct val="100000"/>
              </a:lnSpc>
              <a:spcBef>
                <a:spcPts val="1800"/>
              </a:spcBef>
              <a:buNone/>
              <a:tabLst>
                <a:tab pos="0" algn="l"/>
              </a:tabLst>
            </a:pPr>
            <a:r>
              <a:rPr lang="en-US" sz="2400" b="0" strike="noStrike" spc="-1">
                <a:solidFill>
                  <a:srgbClr val="9A5315"/>
                </a:solidFill>
                <a:latin typeface="SVN-Segoe Print"/>
              </a:rPr>
              <a:t>14. </a:t>
            </a:r>
            <a:r>
              <a:rPr lang="en-US" sz="2400" b="0" u="sng" strike="noStrike" spc="-1">
                <a:solidFill>
                  <a:srgbClr val="6DC025"/>
                </a:solidFill>
                <a:uFillTx/>
                <a:latin typeface="SVN-Segoe Print"/>
                <a:hlinkClick r:id="rId4" action="ppaction://hlinksldjump"/>
              </a:rPr>
              <a:t>RxJS [1]: Observable, pipe</a:t>
            </a:r>
            <a:endParaRPr lang="en-US" sz="2400" b="0" strike="noStrike" spc="-1">
              <a:solidFill>
                <a:srgbClr val="9A5315"/>
              </a:solidFill>
              <a:latin typeface="Arial"/>
            </a:endParaRPr>
          </a:p>
          <a:p>
            <a:pPr>
              <a:lnSpc>
                <a:spcPct val="100000"/>
              </a:lnSpc>
              <a:spcBef>
                <a:spcPts val="1800"/>
              </a:spcBef>
              <a:buNone/>
              <a:tabLst>
                <a:tab pos="0" algn="l"/>
              </a:tabLst>
            </a:pPr>
            <a:r>
              <a:rPr lang="en-US" sz="2400" b="0" strike="noStrike" spc="-1">
                <a:solidFill>
                  <a:srgbClr val="9A5315"/>
                </a:solidFill>
                <a:latin typeface="SVN-Segoe Print"/>
              </a:rPr>
              <a:t>15. </a:t>
            </a:r>
            <a:r>
              <a:rPr lang="en-US" sz="2400" b="0" u="sng" strike="noStrike" spc="-1">
                <a:solidFill>
                  <a:srgbClr val="6DC025"/>
                </a:solidFill>
                <a:uFillTx/>
                <a:latin typeface="SVN-Segoe Print"/>
                <a:hlinkClick r:id="rId5" action="ppaction://hlinksldjump"/>
              </a:rPr>
              <a:t>HttpClient &amp; HTTP Request Method</a:t>
            </a:r>
            <a:endParaRPr lang="en-US" sz="2400" b="0" strike="noStrike" spc="-1">
              <a:solidFill>
                <a:srgbClr val="9A5315"/>
              </a:solidFill>
              <a:latin typeface="Arial"/>
            </a:endParaRPr>
          </a:p>
          <a:p>
            <a:pPr>
              <a:lnSpc>
                <a:spcPct val="100000"/>
              </a:lnSpc>
              <a:spcBef>
                <a:spcPts val="1800"/>
              </a:spcBef>
              <a:buNone/>
              <a:tabLst>
                <a:tab pos="0" algn="l"/>
              </a:tabLst>
            </a:pPr>
            <a:r>
              <a:rPr lang="en-US" sz="2400" b="0" strike="noStrike" spc="-1">
                <a:solidFill>
                  <a:srgbClr val="9A5315"/>
                </a:solidFill>
                <a:latin typeface="SVN-Segoe Print"/>
              </a:rPr>
              <a:t>16. </a:t>
            </a:r>
            <a:r>
              <a:rPr lang="en-US" sz="2400" b="0" u="sng" strike="noStrike" spc="-1">
                <a:solidFill>
                  <a:srgbClr val="6DC025"/>
                </a:solidFill>
                <a:uFillTx/>
                <a:latin typeface="SVN-Segoe Print"/>
                <a:hlinkClick r:id="rId6" action="ppaction://hlinksldjump"/>
              </a:rPr>
              <a:t>Handle HttpClient request error</a:t>
            </a:r>
            <a:endParaRPr lang="en-US" sz="2400" b="0" strike="noStrike" spc="-1">
              <a:solidFill>
                <a:srgbClr val="9A5315"/>
              </a:solidFill>
              <a:latin typeface="Arial"/>
            </a:endParaRPr>
          </a:p>
          <a:p>
            <a:pPr>
              <a:lnSpc>
                <a:spcPct val="100000"/>
              </a:lnSpc>
              <a:spcBef>
                <a:spcPts val="1800"/>
              </a:spcBef>
              <a:buNone/>
              <a:tabLst>
                <a:tab pos="0" algn="l"/>
              </a:tabLst>
            </a:pPr>
            <a:r>
              <a:rPr lang="en-US" sz="2400" b="0" strike="noStrike" spc="-1">
                <a:solidFill>
                  <a:srgbClr val="9A5315"/>
                </a:solidFill>
                <a:latin typeface="SVN-Segoe Print"/>
              </a:rPr>
              <a:t>17. </a:t>
            </a:r>
            <a:r>
              <a:rPr lang="en-US" sz="2400" b="0" u="sng" strike="noStrike" spc="-1">
                <a:solidFill>
                  <a:srgbClr val="6DC025"/>
                </a:solidFill>
                <a:uFillTx/>
                <a:latin typeface="SVN-Segoe Print"/>
                <a:hlinkClick r:id="rId7" action="ppaction://hlinksldjump"/>
              </a:rPr>
              <a:t>Interceptor</a:t>
            </a:r>
            <a:endParaRPr lang="en-US" sz="2400" b="0" strike="noStrike" spc="-1">
              <a:solidFill>
                <a:srgbClr val="9A5315"/>
              </a:solidFill>
              <a:latin typeface="Arial"/>
            </a:endParaRPr>
          </a:p>
          <a:p>
            <a:pPr>
              <a:lnSpc>
                <a:spcPct val="100000"/>
              </a:lnSpc>
              <a:spcBef>
                <a:spcPts val="1800"/>
              </a:spcBef>
              <a:buNone/>
              <a:tabLst>
                <a:tab pos="0" algn="l"/>
              </a:tabLst>
            </a:pPr>
            <a:r>
              <a:rPr lang="en-US" sz="2400" b="0" strike="noStrike" spc="-1">
                <a:solidFill>
                  <a:srgbClr val="9A5315"/>
                </a:solidFill>
                <a:latin typeface="SVN-Segoe Print"/>
              </a:rPr>
              <a:t>18. </a:t>
            </a:r>
            <a:r>
              <a:rPr lang="en-US" sz="2400" b="0" u="sng" strike="noStrike" spc="-1">
                <a:solidFill>
                  <a:srgbClr val="6DC025"/>
                </a:solidFill>
                <a:uFillTx/>
                <a:latin typeface="SVN-Segoe Print"/>
                <a:hlinkClick r:id="rId8" action="ppaction://hlinksldjump"/>
              </a:rPr>
              <a:t>Reactive Forms [1]: FormBuilder; FormGroup</a:t>
            </a: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65E23E13-E71F-4207-9D78-4F9F535EE3E8}" type="slidenum">
              <a:rPr/>
              <a:t>10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19. Reactive Forms [2]: FormArray</a:t>
            </a:r>
            <a:endParaRPr lang="en-US" sz="3600" b="0" strike="noStrike" spc="-1">
              <a:solidFill>
                <a:srgbClr val="9A5315"/>
              </a:solidFill>
              <a:latin typeface="Arial"/>
            </a:endParaRPr>
          </a:p>
        </p:txBody>
      </p:sp>
      <p:sp>
        <p:nvSpPr>
          <p:cNvPr id="460"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 Code lại ví dụ sau và chạy để hiểu hơn về Form Array</a:t>
            </a:r>
          </a:p>
        </p:txBody>
      </p:sp>
      <p:pic>
        <p:nvPicPr>
          <p:cNvPr id="461" name="Picture 7"/>
          <p:cNvPicPr/>
          <p:nvPr/>
        </p:nvPicPr>
        <p:blipFill>
          <a:blip r:embed="rId2"/>
          <a:stretch>
            <a:fillRect/>
          </a:stretch>
        </p:blipFill>
        <p:spPr>
          <a:xfrm>
            <a:off x="1573559" y="2326679"/>
            <a:ext cx="3818247" cy="4305009"/>
          </a:xfrm>
          <a:prstGeom prst="rect">
            <a:avLst/>
          </a:prstGeom>
          <a:ln w="0">
            <a:noFill/>
          </a:ln>
        </p:spPr>
      </p:pic>
      <p:pic>
        <p:nvPicPr>
          <p:cNvPr id="462" name="Picture 10"/>
          <p:cNvPicPr/>
          <p:nvPr/>
        </p:nvPicPr>
        <p:blipFill>
          <a:blip r:embed="rId3"/>
          <a:stretch>
            <a:fillRect/>
          </a:stretch>
        </p:blipFill>
        <p:spPr>
          <a:xfrm>
            <a:off x="5609526" y="3739210"/>
            <a:ext cx="5008915" cy="1316265"/>
          </a:xfrm>
          <a:prstGeom prst="rect">
            <a:avLst/>
          </a:prstGeom>
          <a:ln w="0">
            <a:noFill/>
          </a:ln>
        </p:spPr>
      </p:pic>
      <p:sp>
        <p:nvSpPr>
          <p:cNvPr id="4" name="PlaceHolder 3"/>
          <p:cNvSpPr>
            <a:spLocks noGrp="1"/>
          </p:cNvSpPr>
          <p:nvPr>
            <p:ph type="sldNum" idx="1"/>
          </p:nvPr>
        </p:nvSpPr>
        <p:spPr/>
        <p:txBody>
          <a:bodyPr/>
          <a:lstStyle/>
          <a:p>
            <a:fld id="{A34A760D-AE67-46E1-8148-7CE523EA7538}" type="slidenum">
              <a:rPr/>
              <a:t>100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19. Reactive Forms [2]: FormArray</a:t>
            </a:r>
            <a:endParaRPr lang="en-US" sz="3600" b="0" strike="noStrike" spc="-1">
              <a:solidFill>
                <a:srgbClr val="9A5315"/>
              </a:solidFill>
              <a:latin typeface="Arial"/>
            </a:endParaRPr>
          </a:p>
        </p:txBody>
      </p:sp>
      <p:sp>
        <p:nvSpPr>
          <p:cNvPr id="457"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 Code lại ví dụ sau và chạy để hiểu hơn về Form Array</a:t>
            </a:r>
          </a:p>
        </p:txBody>
      </p:sp>
      <p:pic>
        <p:nvPicPr>
          <p:cNvPr id="458" name="Picture 3"/>
          <p:cNvPicPr/>
          <p:nvPr/>
        </p:nvPicPr>
        <p:blipFill>
          <a:blip r:embed="rId2"/>
          <a:stretch>
            <a:fillRect/>
          </a:stretch>
        </p:blipFill>
        <p:spPr>
          <a:xfrm>
            <a:off x="1467306" y="2227758"/>
            <a:ext cx="4992120" cy="3896640"/>
          </a:xfrm>
          <a:prstGeom prst="rect">
            <a:avLst/>
          </a:prstGeom>
          <a:ln w="0">
            <a:noFill/>
          </a:ln>
        </p:spPr>
      </p:pic>
      <p:sp>
        <p:nvSpPr>
          <p:cNvPr id="4" name="PlaceHolder 3"/>
          <p:cNvSpPr>
            <a:spLocks noGrp="1"/>
          </p:cNvSpPr>
          <p:nvPr>
            <p:ph type="sldNum" idx="1"/>
          </p:nvPr>
        </p:nvSpPr>
        <p:spPr/>
        <p:txBody>
          <a:bodyPr/>
          <a:lstStyle/>
          <a:p>
            <a:fld id="{9263734C-2D23-480E-924F-3294058C72FE}" type="slidenum">
              <a:rPr/>
              <a:t>101</a:t>
            </a:fld>
            <a:endParaRPr/>
          </a:p>
        </p:txBody>
      </p:sp>
      <p:pic>
        <p:nvPicPr>
          <p:cNvPr id="2" name="Picture 12" descr="Text&#10;&#10;Description automatically generated with medium confidence">
            <a:extLst>
              <a:ext uri="{FF2B5EF4-FFF2-40B4-BE49-F238E27FC236}">
                <a16:creationId xmlns:a16="http://schemas.microsoft.com/office/drawing/2014/main" id="{86E8CF52-5F51-2F78-565E-EE3FEA5CBCEF}"/>
              </a:ext>
            </a:extLst>
          </p:cNvPr>
          <p:cNvPicPr/>
          <p:nvPr/>
        </p:nvPicPr>
        <p:blipFill>
          <a:blip r:embed="rId3"/>
          <a:stretch>
            <a:fillRect/>
          </a:stretch>
        </p:blipFill>
        <p:spPr>
          <a:xfrm>
            <a:off x="6861492" y="2876298"/>
            <a:ext cx="4042080" cy="25995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20. Form Validators: Built-in validators &amp; Custom validators</a:t>
            </a:r>
            <a:endParaRPr lang="en-US" sz="3600" b="0" strike="noStrike" spc="-1">
              <a:solidFill>
                <a:srgbClr val="9A5315"/>
              </a:solidFill>
              <a:latin typeface="Arial"/>
            </a:endParaRPr>
          </a:p>
        </p:txBody>
      </p:sp>
      <p:sp>
        <p:nvSpPr>
          <p:cNvPr id="465" name="PlaceHolder 2"/>
          <p:cNvSpPr>
            <a:spLocks noGrp="1"/>
          </p:cNvSpPr>
          <p:nvPr>
            <p:ph/>
          </p:nvPr>
        </p:nvSpPr>
        <p:spPr>
          <a:xfrm>
            <a:off x="1065240" y="1752480"/>
            <a:ext cx="10058040" cy="4538160"/>
          </a:xfrm>
          <a:prstGeom prst="rect">
            <a:avLst/>
          </a:prstGeom>
          <a:noFill/>
          <a:ln w="0">
            <a:noFill/>
          </a:ln>
        </p:spPr>
        <p:txBody>
          <a:bodyPr anchor="t">
            <a:normAutofit lnSpcReduction="10000"/>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Validators dùng để xác thực dữ liệu của các thành phần trên Form</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Syntax: </a:t>
            </a:r>
            <a:r>
              <a:rPr lang="en-US" sz="2400" b="0" strike="noStrike" spc="-1">
                <a:solidFill>
                  <a:srgbClr val="1A73CB"/>
                </a:solidFill>
                <a:latin typeface="Arial"/>
              </a:rPr>
              <a:t>new FormControl(‘</a:t>
            </a:r>
            <a:r>
              <a:rPr lang="en-US" sz="2400" b="0" strike="noStrike" spc="-1">
                <a:solidFill>
                  <a:srgbClr val="E7954E"/>
                </a:solidFill>
                <a:latin typeface="Arial"/>
              </a:rPr>
              <a:t>&lt;value&gt;</a:t>
            </a:r>
            <a:r>
              <a:rPr lang="en-US" sz="2400" b="0" strike="noStrike" spc="-1">
                <a:solidFill>
                  <a:srgbClr val="1A73CB"/>
                </a:solidFill>
                <a:latin typeface="Arial"/>
              </a:rPr>
              <a:t>’, [ </a:t>
            </a:r>
            <a:r>
              <a:rPr lang="en-US" sz="2400" b="0" strike="noStrike" spc="-1">
                <a:solidFill>
                  <a:srgbClr val="E7954E"/>
                </a:solidFill>
                <a:latin typeface="Arial"/>
              </a:rPr>
              <a:t>&lt;list or one validator&gt;</a:t>
            </a:r>
            <a:r>
              <a:rPr lang="en-US" sz="2400" b="0" strike="noStrike" spc="-1">
                <a:solidFill>
                  <a:srgbClr val="1A73CB"/>
                </a:solidFill>
                <a:latin typeface="Arial"/>
              </a:rPr>
              <a:t> ])</a:t>
            </a:r>
            <a:br>
              <a:rPr sz="2400"/>
            </a:br>
            <a:r>
              <a:rPr lang="en-US" sz="2400" b="0" strike="noStrike" spc="-1">
                <a:solidFill>
                  <a:srgbClr val="9A5315"/>
                </a:solidFill>
                <a:latin typeface="Arial"/>
              </a:rPr>
              <a:t>hoặc </a:t>
            </a:r>
            <a:r>
              <a:rPr lang="en-US" sz="2400" b="0" strike="noStrike" spc="-1">
                <a:solidFill>
                  <a:srgbClr val="1A73CB"/>
                </a:solidFill>
                <a:latin typeface="Arial"/>
              </a:rPr>
              <a:t>builder.group({ </a:t>
            </a:r>
            <a:r>
              <a:rPr lang="en-US" sz="2400" b="0" strike="noStrike" spc="-1">
                <a:solidFill>
                  <a:srgbClr val="E7954E"/>
                </a:solidFill>
                <a:latin typeface="Arial"/>
              </a:rPr>
              <a:t>&lt;field&gt;</a:t>
            </a:r>
            <a:r>
              <a:rPr lang="en-US" sz="2400" b="0" strike="noStrike" spc="-1">
                <a:solidFill>
                  <a:srgbClr val="1A73CB"/>
                </a:solidFill>
                <a:latin typeface="Arial"/>
              </a:rPr>
              <a:t>: </a:t>
            </a:r>
            <a:r>
              <a:rPr lang="en-US" sz="2400" b="0" strike="noStrike">
                <a:solidFill>
                  <a:srgbClr val="1A73CB"/>
                </a:solidFill>
                <a:latin typeface="Arial"/>
                <a:sym typeface="+mn-ea"/>
              </a:rPr>
              <a:t>[</a:t>
            </a:r>
            <a:r>
              <a:rPr lang="en-US" sz="2400" b="0" strike="noStrike" spc="-1">
                <a:solidFill>
                  <a:srgbClr val="E7954E"/>
                </a:solidFill>
                <a:latin typeface="Arial"/>
              </a:rPr>
              <a:t>‘&lt;value&gt;</a:t>
            </a:r>
            <a:r>
              <a:rPr lang="en-US" sz="2400" b="0" strike="noStrike" spc="-1">
                <a:solidFill>
                  <a:srgbClr val="1A73CB"/>
                </a:solidFill>
                <a:latin typeface="Arial"/>
              </a:rPr>
              <a:t>’, [ </a:t>
            </a:r>
            <a:r>
              <a:rPr lang="en-US" sz="2400" b="0" strike="noStrike" spc="-1">
                <a:solidFill>
                  <a:srgbClr val="E7954E"/>
                </a:solidFill>
                <a:latin typeface="Arial"/>
              </a:rPr>
              <a:t>&lt;list or one validator&gt;</a:t>
            </a:r>
            <a:r>
              <a:rPr lang="en-US" sz="2400" b="0" strike="noStrike" spc="-1">
                <a:solidFill>
                  <a:srgbClr val="1A73CB"/>
                </a:solidFill>
                <a:latin typeface="Arial"/>
              </a:rPr>
              <a:t> </a:t>
            </a:r>
            <a:r>
              <a:rPr lang="en-US" sz="2400" b="0" strike="noStrike">
                <a:solidFill>
                  <a:srgbClr val="1A73CB"/>
                </a:solidFill>
                <a:latin typeface="Arial"/>
                <a:sym typeface="+mn-ea"/>
              </a:rPr>
              <a:t>]]</a:t>
            </a:r>
            <a:r>
              <a:rPr lang="en-US" sz="2400" b="0" strike="noStrike" spc="-1">
                <a:solidFill>
                  <a:srgbClr val="1A73CB"/>
                </a:solidFill>
                <a:latin typeface="Arial"/>
              </a:rPr>
              <a:t> })</a:t>
            </a:r>
            <a:br>
              <a:rPr lang="en-US" sz="2400" b="0" strike="noStrike" spc="-1">
                <a:solidFill>
                  <a:srgbClr val="1A73CB"/>
                </a:solidFill>
                <a:latin typeface="Arial"/>
              </a:rPr>
            </a:br>
            <a:r>
              <a:rPr kumimoji="0" lang="en-US" sz="2400" b="0" i="0" u="none" strike="noStrike" kern="0" cap="none" spc="-1" normalizeH="0" baseline="0" noProof="1">
                <a:solidFill>
                  <a:srgbClr val="9A5315"/>
                </a:solidFill>
                <a:latin typeface="Arial"/>
                <a:ea typeface="Arial" panose="02080604020202020204" pitchFamily="34" charset="0"/>
                <a:cs typeface="+mn-ea"/>
              </a:rPr>
              <a:t>hoặc </a:t>
            </a:r>
            <a:r>
              <a:rPr lang="vi-VN" altLang="en-US" sz="2400" b="0" strike="noStrike" spc="-1">
                <a:solidFill>
                  <a:srgbClr val="1A73CB"/>
                </a:solidFill>
                <a:latin typeface="Arial"/>
              </a:rPr>
              <a:t>form.get(</a:t>
            </a:r>
            <a:r>
              <a:rPr kumimoji="0" lang="en-US" sz="2400" b="0" i="0" u="none" strike="noStrike" kern="0" cap="none" spc="-1" normalizeH="0" baseline="0" noProof="1">
                <a:solidFill>
                  <a:srgbClr val="E7954E"/>
                </a:solidFill>
                <a:latin typeface="Arial"/>
                <a:ea typeface="Arial" panose="02080604020202020204" pitchFamily="34" charset="0"/>
                <a:cs typeface="+mn-ea"/>
              </a:rPr>
              <a:t>&lt;field&gt;</a:t>
            </a:r>
            <a:r>
              <a:rPr lang="vi-VN" altLang="en-US" sz="2400" b="0" strike="noStrike" spc="-1">
                <a:solidFill>
                  <a:srgbClr val="1A73CB"/>
                </a:solidFill>
                <a:latin typeface="Arial"/>
              </a:rPr>
              <a:t>).setValidators(</a:t>
            </a:r>
            <a:r>
              <a:rPr lang="en-US" sz="2400" b="0" strike="noStrike">
                <a:solidFill>
                  <a:srgbClr val="1A73CB"/>
                </a:solidFill>
                <a:latin typeface="Arial"/>
                <a:sym typeface="+mn-ea"/>
              </a:rPr>
              <a:t>[ </a:t>
            </a:r>
            <a:r>
              <a:rPr lang="en-US" sz="2400" b="0" strike="noStrike">
                <a:solidFill>
                  <a:srgbClr val="E7954E"/>
                </a:solidFill>
                <a:latin typeface="Arial"/>
                <a:sym typeface="+mn-ea"/>
              </a:rPr>
              <a:t>&lt;list or one validator&gt;</a:t>
            </a:r>
            <a:r>
              <a:rPr lang="en-US" sz="2400" b="0" strike="noStrike">
                <a:solidFill>
                  <a:srgbClr val="1A73CB"/>
                </a:solidFill>
                <a:latin typeface="Arial"/>
                <a:sym typeface="+mn-ea"/>
              </a:rPr>
              <a:t> ]</a:t>
            </a:r>
            <a:r>
              <a:rPr lang="vi-VN" altLang="en-US" sz="2400" b="0" strike="noStrike">
                <a:solidFill>
                  <a:srgbClr val="1A73CB"/>
                </a:solidFill>
                <a:latin typeface="Arial"/>
                <a:sym typeface="+mn-ea"/>
              </a:rPr>
              <a:t>)</a:t>
            </a:r>
            <a:endParaRPr lang="en-US" sz="2400" b="0" strike="noStrike" spc="-1">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Một số </a:t>
            </a:r>
            <a:r>
              <a:rPr lang="en-US" sz="2400" b="0" u="sng" strike="noStrike" spc="-1">
                <a:solidFill>
                  <a:srgbClr val="6DC025"/>
                </a:solidFill>
                <a:uFillTx/>
                <a:latin typeface="Arial"/>
                <a:hlinkClick r:id="rId2"/>
              </a:rPr>
              <a:t>Built-in validators</a:t>
            </a:r>
            <a:r>
              <a:rPr lang="en-US" sz="2400" b="0" strike="noStrike" spc="-1">
                <a:solidFill>
                  <a:srgbClr val="9A5315"/>
                </a:solidFill>
                <a:latin typeface="Arial"/>
              </a:rPr>
              <a:t>:</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required, requiredTrue</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min, max, minLength, maxLength</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email</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pattern, nullValidator</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compose, composeAsync</a:t>
            </a:r>
          </a:p>
        </p:txBody>
      </p:sp>
      <p:sp>
        <p:nvSpPr>
          <p:cNvPr id="4" name="PlaceHolder 3"/>
          <p:cNvSpPr>
            <a:spLocks noGrp="1"/>
          </p:cNvSpPr>
          <p:nvPr>
            <p:ph type="sldNum" idx="1"/>
          </p:nvPr>
        </p:nvSpPr>
        <p:spPr/>
        <p:txBody>
          <a:bodyPr/>
          <a:lstStyle/>
          <a:p>
            <a:fld id="{26A04DD6-64B2-4D91-964E-8B43B2D712FA}" type="slidenum">
              <a:rPr/>
              <a:t>102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20. Form Validators: Built-in validators &amp; Custom validators</a:t>
            </a:r>
            <a:endParaRPr lang="en-US" sz="3600" b="0" strike="noStrike" spc="-1">
              <a:solidFill>
                <a:srgbClr val="9A5315"/>
              </a:solidFill>
              <a:latin typeface="Arial"/>
            </a:endParaRPr>
          </a:p>
        </p:txBody>
      </p:sp>
      <p:sp>
        <p:nvSpPr>
          <p:cNvPr id="467"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pic>
        <p:nvPicPr>
          <p:cNvPr id="468" name="Picture 6"/>
          <p:cNvPicPr/>
          <p:nvPr/>
        </p:nvPicPr>
        <p:blipFill>
          <a:blip r:embed="rId2"/>
          <a:stretch>
            <a:fillRect/>
          </a:stretch>
        </p:blipFill>
        <p:spPr>
          <a:xfrm>
            <a:off x="1065240" y="2390040"/>
            <a:ext cx="5613840" cy="2460240"/>
          </a:xfrm>
          <a:prstGeom prst="rect">
            <a:avLst/>
          </a:prstGeom>
          <a:ln w="0">
            <a:noFill/>
          </a:ln>
        </p:spPr>
      </p:pic>
      <p:pic>
        <p:nvPicPr>
          <p:cNvPr id="469" name="Picture 9"/>
          <p:cNvPicPr/>
          <p:nvPr/>
        </p:nvPicPr>
        <p:blipFill>
          <a:blip r:embed="rId3"/>
          <a:stretch>
            <a:fillRect/>
          </a:stretch>
        </p:blipFill>
        <p:spPr>
          <a:xfrm>
            <a:off x="6742080" y="1927800"/>
            <a:ext cx="4986720" cy="3879720"/>
          </a:xfrm>
          <a:prstGeom prst="rect">
            <a:avLst/>
          </a:prstGeom>
          <a:ln w="0">
            <a:noFill/>
          </a:ln>
        </p:spPr>
      </p:pic>
      <p:sp>
        <p:nvSpPr>
          <p:cNvPr id="4" name="PlaceHolder 3"/>
          <p:cNvSpPr>
            <a:spLocks noGrp="1"/>
          </p:cNvSpPr>
          <p:nvPr>
            <p:ph type="sldNum" idx="1"/>
          </p:nvPr>
        </p:nvSpPr>
        <p:spPr/>
        <p:txBody>
          <a:bodyPr/>
          <a:lstStyle/>
          <a:p>
            <a:fld id="{26919238-B7B8-457B-A2D6-F65166A56138}" type="slidenum">
              <a:rPr/>
              <a:t>103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20. Form Validators: Built-in validators &amp; Custom validators</a:t>
            </a:r>
            <a:endParaRPr lang="en-US" sz="3600" b="0" strike="noStrike" spc="-1">
              <a:solidFill>
                <a:srgbClr val="9A5315"/>
              </a:solidFill>
              <a:latin typeface="Arial"/>
            </a:endParaRPr>
          </a:p>
        </p:txBody>
      </p:sp>
      <p:sp>
        <p:nvSpPr>
          <p:cNvPr id="471"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pic>
        <p:nvPicPr>
          <p:cNvPr id="472" name="Picture 8" descr="Text&#10;&#10;Description automatically generated"/>
          <p:cNvPicPr/>
          <p:nvPr/>
        </p:nvPicPr>
        <p:blipFill>
          <a:blip r:embed="rId2"/>
          <a:stretch>
            <a:fillRect/>
          </a:stretch>
        </p:blipFill>
        <p:spPr>
          <a:xfrm>
            <a:off x="2917800" y="2159640"/>
            <a:ext cx="6352920" cy="3257280"/>
          </a:xfrm>
          <a:prstGeom prst="rect">
            <a:avLst/>
          </a:prstGeom>
          <a:ln w="0">
            <a:noFill/>
          </a:ln>
        </p:spPr>
      </p:pic>
      <p:sp>
        <p:nvSpPr>
          <p:cNvPr id="4" name="PlaceHolder 3"/>
          <p:cNvSpPr>
            <a:spLocks noGrp="1"/>
          </p:cNvSpPr>
          <p:nvPr>
            <p:ph type="sldNum" idx="1"/>
          </p:nvPr>
        </p:nvSpPr>
        <p:spPr/>
        <p:txBody>
          <a:bodyPr/>
          <a:lstStyle/>
          <a:p>
            <a:fld id="{0F34455A-EA80-4912-94AF-950761D618C2}" type="slidenum">
              <a:rPr/>
              <a:t>104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20. Form Validators: Built-in validators &amp; Custom validators</a:t>
            </a:r>
            <a:endParaRPr lang="en-US" sz="3600" b="0" strike="noStrike" spc="-1">
              <a:solidFill>
                <a:srgbClr val="9A5315"/>
              </a:solidFill>
              <a:latin typeface="Arial"/>
            </a:endParaRPr>
          </a:p>
        </p:txBody>
      </p:sp>
      <p:sp>
        <p:nvSpPr>
          <p:cNvPr id="47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Custom validator: Ngoài những validator có sẵn, ta có thể tự tạo validator tuỳ chỉnh.</a:t>
            </a:r>
            <a:br>
              <a:rPr sz="2400"/>
            </a:br>
            <a:r>
              <a:rPr lang="en-US" sz="2400" b="0" strike="noStrike" spc="-1">
                <a:solidFill>
                  <a:srgbClr val="9A5315"/>
                </a:solidFill>
                <a:latin typeface="Arial"/>
              </a:rPr>
              <a:t>VD: phoneNumberValidator, urlValidator,...</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Validator nhận vào một AbstractControl (là FormControl), sau đó kiểm tra và trả ra một </a:t>
            </a:r>
            <a:r>
              <a:rPr lang="en-US" sz="2000" b="1" strike="noStrike" spc="-1">
                <a:solidFill>
                  <a:srgbClr val="9A5315"/>
                </a:solidFill>
                <a:latin typeface="Arial"/>
              </a:rPr>
              <a:t>ValidationErrors { [errorName: string]: any }.</a:t>
            </a:r>
            <a:endParaRPr lang="en-US" sz="2000" b="0" strike="noStrike" spc="-1">
              <a:solidFill>
                <a:srgbClr val="9A5315"/>
              </a:solidFill>
              <a:latin typeface="Arial"/>
            </a:endParaRP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ValidationErrors === null → AbstractControl hợp lệ</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ValidationErrors !== null → AbstractControl error</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pic>
        <p:nvPicPr>
          <p:cNvPr id="475" name="Picture 8"/>
          <p:cNvPicPr/>
          <p:nvPr/>
        </p:nvPicPr>
        <p:blipFill>
          <a:blip r:embed="rId2"/>
          <a:stretch>
            <a:fillRect/>
          </a:stretch>
        </p:blipFill>
        <p:spPr>
          <a:xfrm>
            <a:off x="7010398" y="5087376"/>
            <a:ext cx="4343227" cy="1119680"/>
          </a:xfrm>
          <a:prstGeom prst="rect">
            <a:avLst/>
          </a:prstGeom>
          <a:ln w="0">
            <a:noFill/>
          </a:ln>
        </p:spPr>
      </p:pic>
      <p:pic>
        <p:nvPicPr>
          <p:cNvPr id="476" name="Picture 3"/>
          <p:cNvPicPr/>
          <p:nvPr/>
        </p:nvPicPr>
        <p:blipFill>
          <a:blip r:embed="rId3">
            <a:extLst>
              <a:ext uri="{28A0092B-C50C-407E-A947-70E740481C1C}">
                <a14:useLocalDpi xmlns:a14="http://schemas.microsoft.com/office/drawing/2010/main" val="0"/>
              </a:ext>
            </a:extLst>
          </a:blip>
          <a:srcRect/>
          <a:stretch/>
        </p:blipFill>
        <p:spPr>
          <a:xfrm>
            <a:off x="2076120" y="5093990"/>
            <a:ext cx="4873736" cy="1196650"/>
          </a:xfrm>
          <a:prstGeom prst="rect">
            <a:avLst/>
          </a:prstGeom>
          <a:ln w="0">
            <a:noFill/>
          </a:ln>
        </p:spPr>
      </p:pic>
      <p:sp>
        <p:nvSpPr>
          <p:cNvPr id="4" name="PlaceHolder 3"/>
          <p:cNvSpPr>
            <a:spLocks noGrp="1"/>
          </p:cNvSpPr>
          <p:nvPr>
            <p:ph type="sldNum" idx="1"/>
          </p:nvPr>
        </p:nvSpPr>
        <p:spPr/>
        <p:txBody>
          <a:bodyPr/>
          <a:lstStyle/>
          <a:p>
            <a:fld id="{1D519F74-9BB3-4254-9B82-C1D30D7B2824}" type="slidenum">
              <a:rPr/>
              <a:t>105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20. Form Validators: Built-in validators &amp; Custom validators</a:t>
            </a:r>
            <a:endParaRPr lang="en-US" sz="3600" b="0" strike="noStrike" spc="-1">
              <a:solidFill>
                <a:srgbClr val="9A5315"/>
              </a:solidFill>
              <a:latin typeface="Arial"/>
            </a:endParaRPr>
          </a:p>
        </p:txBody>
      </p:sp>
      <p:sp>
        <p:nvSpPr>
          <p:cNvPr id="478"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Thực tế khi validator các FormControl, người ta còn sử dụng thêm thuộc tính “touched” để kiểm tra xem người dùng đã “tác động” gì vào control đó hay chưa. (để tránh việc chưa nhập gì đã báo lỗi)</a:t>
            </a:r>
            <a:br>
              <a:rPr sz="2400"/>
            </a:br>
            <a:r>
              <a:rPr lang="en-US" sz="2400" b="0" strike="noStrike" spc="-1">
                <a:solidFill>
                  <a:srgbClr val="9A5315"/>
                </a:solidFill>
                <a:latin typeface="Arial"/>
              </a:rPr>
              <a:t>VD: chỉ cần vào một &lt;input&gt; và ra khỏi ngay thì touched = true, dù vẫn chưa nhập gì.</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Syntax: </a:t>
            </a:r>
            <a:r>
              <a:rPr lang="en-US" sz="2400" b="0" strike="noStrike" spc="-1">
                <a:solidFill>
                  <a:srgbClr val="1A73CB"/>
                </a:solidFill>
                <a:latin typeface="Arial"/>
              </a:rPr>
              <a:t>form.get(‘</a:t>
            </a:r>
            <a:r>
              <a:rPr lang="en-US" sz="2400" b="0" strike="noStrike" spc="-1">
                <a:solidFill>
                  <a:srgbClr val="E7954E"/>
                </a:solidFill>
                <a:latin typeface="Arial"/>
              </a:rPr>
              <a:t>&lt;field&gt;</a:t>
            </a:r>
            <a:r>
              <a:rPr lang="en-US" sz="2400" b="0" strike="noStrike" spc="-1">
                <a:solidFill>
                  <a:srgbClr val="1A73CB"/>
                </a:solidFill>
                <a:latin typeface="Arial"/>
              </a:rPr>
              <a:t>’).touched</a:t>
            </a:r>
            <a:endParaRPr lang="en-US" sz="2400" b="0" strike="noStrike" spc="-1">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pic>
        <p:nvPicPr>
          <p:cNvPr id="479" name="Picture 3"/>
          <p:cNvPicPr/>
          <p:nvPr/>
        </p:nvPicPr>
        <p:blipFill>
          <a:blip r:embed="rId2"/>
          <a:stretch>
            <a:fillRect/>
          </a:stretch>
        </p:blipFill>
        <p:spPr>
          <a:xfrm>
            <a:off x="1361880" y="4838760"/>
            <a:ext cx="5115240" cy="838080"/>
          </a:xfrm>
          <a:prstGeom prst="rect">
            <a:avLst/>
          </a:prstGeom>
          <a:ln w="0">
            <a:noFill/>
          </a:ln>
        </p:spPr>
      </p:pic>
      <p:pic>
        <p:nvPicPr>
          <p:cNvPr id="480" name="Picture 7"/>
          <p:cNvPicPr/>
          <p:nvPr/>
        </p:nvPicPr>
        <p:blipFill>
          <a:blip r:embed="rId3"/>
          <a:stretch>
            <a:fillRect/>
          </a:stretch>
        </p:blipFill>
        <p:spPr>
          <a:xfrm>
            <a:off x="6529320" y="4838760"/>
            <a:ext cx="2352240" cy="828360"/>
          </a:xfrm>
          <a:prstGeom prst="rect">
            <a:avLst/>
          </a:prstGeom>
          <a:ln w="0">
            <a:noFill/>
          </a:ln>
        </p:spPr>
      </p:pic>
      <p:pic>
        <p:nvPicPr>
          <p:cNvPr id="481" name="Picture 9"/>
          <p:cNvPicPr/>
          <p:nvPr/>
        </p:nvPicPr>
        <p:blipFill>
          <a:blip r:embed="rId4"/>
          <a:stretch>
            <a:fillRect/>
          </a:stretch>
        </p:blipFill>
        <p:spPr>
          <a:xfrm>
            <a:off x="8956080" y="4871880"/>
            <a:ext cx="2266920" cy="761760"/>
          </a:xfrm>
          <a:prstGeom prst="rect">
            <a:avLst/>
          </a:prstGeom>
          <a:ln w="0">
            <a:noFill/>
          </a:ln>
        </p:spPr>
      </p:pic>
      <p:sp>
        <p:nvSpPr>
          <p:cNvPr id="4" name="PlaceHolder 3"/>
          <p:cNvSpPr>
            <a:spLocks noGrp="1"/>
          </p:cNvSpPr>
          <p:nvPr>
            <p:ph type="sldNum" idx="1"/>
          </p:nvPr>
        </p:nvSpPr>
        <p:spPr/>
        <p:txBody>
          <a:bodyPr/>
          <a:lstStyle/>
          <a:p>
            <a:fld id="{3C2F2189-2900-40FA-94BA-C79228374ACD}" type="slidenum">
              <a:rPr/>
              <a:t>106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20. Form Validators: Built-in validators &amp; Custom validators</a:t>
            </a:r>
            <a:endParaRPr lang="en-US" sz="3600" b="0" strike="noStrike" spc="-1">
              <a:solidFill>
                <a:srgbClr val="9A5315"/>
              </a:solidFill>
              <a:latin typeface="Arial"/>
            </a:endParaRPr>
          </a:p>
        </p:txBody>
      </p:sp>
      <p:sp>
        <p:nvSpPr>
          <p:cNvPr id="483"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Một thực tế khác, đối với FormControl nào sử dụng nhiều validator cùng lúc (VD field “point” ở ví dụ trước)</a:t>
            </a:r>
            <a:br>
              <a:rPr sz="2400"/>
            </a:br>
            <a:r>
              <a:rPr lang="en-US" sz="2400" b="0" strike="noStrike" spc="-1">
                <a:solidFill>
                  <a:srgbClr val="9A5315"/>
                </a:solidFill>
                <a:latin typeface="Arial"/>
              </a:rPr>
              <a:t>Và ta cần phải hiện thông báo lỗi cho</a:t>
            </a:r>
            <a:br>
              <a:rPr sz="2400"/>
            </a:br>
            <a:r>
              <a:rPr lang="en-US" sz="2400" b="0" strike="noStrike" spc="-1">
                <a:solidFill>
                  <a:srgbClr val="9A5315"/>
                </a:solidFill>
                <a:latin typeface="Arial"/>
              </a:rPr>
              <a:t>từng loại validator khác nhau, khi đó</a:t>
            </a:r>
            <a:br>
              <a:rPr sz="2400"/>
            </a:br>
            <a:r>
              <a:rPr lang="en-US" sz="2400" b="0" strike="noStrike" spc="-1">
                <a:solidFill>
                  <a:srgbClr val="9A5315"/>
                </a:solidFill>
                <a:latin typeface="Arial"/>
              </a:rPr>
              <a:t>ta sẽ sử dụng hasError để kiểm tra,</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Syntax: </a:t>
            </a:r>
            <a:r>
              <a:rPr lang="en-US" sz="2400" b="0" strike="noStrike" spc="-1">
                <a:solidFill>
                  <a:srgbClr val="1A73CB"/>
                </a:solidFill>
                <a:latin typeface="Arial"/>
              </a:rPr>
              <a:t>form.get(‘</a:t>
            </a:r>
            <a:r>
              <a:rPr lang="en-US" sz="2400" b="0" strike="noStrike" spc="-1">
                <a:solidFill>
                  <a:srgbClr val="E7954E"/>
                </a:solidFill>
                <a:latin typeface="Arial"/>
              </a:rPr>
              <a:t>&lt;field&gt;</a:t>
            </a:r>
            <a:r>
              <a:rPr lang="en-US" sz="2400" b="0" strike="noStrike" spc="-1">
                <a:solidFill>
                  <a:srgbClr val="1A73CB"/>
                </a:solidFill>
                <a:latin typeface="Arial"/>
              </a:rPr>
              <a:t>’).hasError(‘</a:t>
            </a:r>
            <a:r>
              <a:rPr lang="en-US" sz="2400" b="0" strike="noStrike" spc="-1">
                <a:solidFill>
                  <a:srgbClr val="E7954E"/>
                </a:solidFill>
                <a:latin typeface="Arial"/>
              </a:rPr>
              <a:t>&lt;errorName&gt;</a:t>
            </a:r>
            <a:r>
              <a:rPr lang="en-US" sz="2400" b="0" strike="noStrike" spc="-1">
                <a:solidFill>
                  <a:srgbClr val="1A73CB"/>
                </a:solidFill>
                <a:latin typeface="Arial"/>
              </a:rPr>
              <a:t>’)</a:t>
            </a:r>
            <a:br>
              <a:rPr sz="2400"/>
            </a:br>
            <a:r>
              <a:rPr lang="en-US" sz="2400" b="0" strike="noStrike" spc="-1">
                <a:solidFill>
                  <a:srgbClr val="E7954E"/>
                </a:solidFill>
                <a:latin typeface="Arial"/>
              </a:rPr>
              <a:t>&lt;errorName&gt;</a:t>
            </a:r>
            <a:r>
              <a:rPr lang="en-US" sz="2400" b="0" strike="noStrike" spc="-1">
                <a:solidFill>
                  <a:srgbClr val="9A5315"/>
                </a:solidFill>
                <a:latin typeface="Arial"/>
              </a:rPr>
              <a:t> chính là key “</a:t>
            </a:r>
            <a:r>
              <a:rPr lang="en-US" sz="2400" b="0" strike="noStrike" spc="-1">
                <a:solidFill>
                  <a:srgbClr val="9A5315"/>
                </a:solidFill>
                <a:highlight>
                  <a:srgbClr val="FFFF00"/>
                </a:highlight>
                <a:latin typeface="Arial"/>
              </a:rPr>
              <a:t>errorName</a:t>
            </a:r>
            <a:r>
              <a:rPr lang="en-US" sz="2400" b="0" strike="noStrike" spc="-1">
                <a:solidFill>
                  <a:srgbClr val="9A5315"/>
                </a:solidFill>
                <a:latin typeface="Arial"/>
              </a:rPr>
              <a:t>” của </a:t>
            </a:r>
            <a:r>
              <a:rPr lang="en-US" sz="2400" b="1" strike="noStrike" spc="-1">
                <a:solidFill>
                  <a:srgbClr val="9A5315"/>
                </a:solidFill>
                <a:latin typeface="Arial"/>
              </a:rPr>
              <a:t>ValidationErrors</a:t>
            </a:r>
            <a:br>
              <a:rPr sz="2400"/>
            </a:br>
            <a:r>
              <a:rPr lang="en-US" sz="2400" b="1" strike="noStrike" spc="-1">
                <a:solidFill>
                  <a:srgbClr val="9A5315"/>
                </a:solidFill>
                <a:latin typeface="Arial"/>
              </a:rPr>
              <a:t>{ [</a:t>
            </a:r>
            <a:r>
              <a:rPr lang="en-US" sz="2400" b="1" strike="noStrike" spc="-1">
                <a:solidFill>
                  <a:srgbClr val="9A5315"/>
                </a:solidFill>
                <a:highlight>
                  <a:srgbClr val="FFFF00"/>
                </a:highlight>
                <a:latin typeface="Arial"/>
              </a:rPr>
              <a:t>errorName</a:t>
            </a:r>
            <a:r>
              <a:rPr lang="en-US" sz="2400" b="1" strike="noStrike" spc="-1">
                <a:solidFill>
                  <a:srgbClr val="9A5315"/>
                </a:solidFill>
                <a:latin typeface="Arial"/>
              </a:rPr>
              <a:t>: string]: any }</a:t>
            </a:r>
            <a:r>
              <a:rPr lang="en-US" sz="2400" b="0" strike="noStrike" spc="-1">
                <a:solidFill>
                  <a:srgbClr val="9A5315"/>
                </a:solidFill>
                <a:latin typeface="Arial"/>
              </a:rPr>
              <a:t> được trả về.</a:t>
            </a:r>
          </a:p>
        </p:txBody>
      </p:sp>
      <p:pic>
        <p:nvPicPr>
          <p:cNvPr id="484" name="Picture 3"/>
          <p:cNvPicPr/>
          <p:nvPr/>
        </p:nvPicPr>
        <p:blipFill>
          <a:blip r:embed="rId2"/>
          <a:stretch>
            <a:fillRect/>
          </a:stretch>
        </p:blipFill>
        <p:spPr>
          <a:xfrm>
            <a:off x="6816600" y="2228040"/>
            <a:ext cx="4082760" cy="1292040"/>
          </a:xfrm>
          <a:prstGeom prst="rect">
            <a:avLst/>
          </a:prstGeom>
          <a:ln w="0">
            <a:noFill/>
          </a:ln>
        </p:spPr>
      </p:pic>
      <p:pic>
        <p:nvPicPr>
          <p:cNvPr id="485" name="Picture 7"/>
          <p:cNvPicPr/>
          <p:nvPr/>
        </p:nvPicPr>
        <p:blipFill>
          <a:blip r:embed="rId3"/>
          <a:stretch>
            <a:fillRect/>
          </a:stretch>
        </p:blipFill>
        <p:spPr>
          <a:xfrm>
            <a:off x="1504080" y="5041080"/>
            <a:ext cx="3497400" cy="847440"/>
          </a:xfrm>
          <a:prstGeom prst="rect">
            <a:avLst/>
          </a:prstGeom>
          <a:ln w="0">
            <a:noFill/>
          </a:ln>
        </p:spPr>
      </p:pic>
      <p:pic>
        <p:nvPicPr>
          <p:cNvPr id="486" name="Picture 9"/>
          <p:cNvPicPr/>
          <p:nvPr/>
        </p:nvPicPr>
        <p:blipFill>
          <a:blip r:embed="rId4"/>
          <a:stretch>
            <a:fillRect/>
          </a:stretch>
        </p:blipFill>
        <p:spPr>
          <a:xfrm>
            <a:off x="5143320" y="5041080"/>
            <a:ext cx="5838480" cy="1342800"/>
          </a:xfrm>
          <a:prstGeom prst="rect">
            <a:avLst/>
          </a:prstGeom>
          <a:ln w="0">
            <a:noFill/>
          </a:ln>
        </p:spPr>
      </p:pic>
      <p:sp>
        <p:nvSpPr>
          <p:cNvPr id="4" name="PlaceHolder 3"/>
          <p:cNvSpPr>
            <a:spLocks noGrp="1"/>
          </p:cNvSpPr>
          <p:nvPr>
            <p:ph type="sldNum" idx="1"/>
          </p:nvPr>
        </p:nvSpPr>
        <p:spPr/>
        <p:txBody>
          <a:bodyPr/>
          <a:lstStyle/>
          <a:p>
            <a:fld id="{D0E37A0E-A8D6-4157-902A-163192E431EA}" type="slidenum">
              <a:rPr/>
              <a:t>107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20. Form Validators: Built-in validators &amp; Custom validators</a:t>
            </a:r>
            <a:endParaRPr lang="en-US" sz="3600" b="0" strike="noStrike" spc="-1">
              <a:solidFill>
                <a:srgbClr val="9A5315"/>
              </a:solidFill>
              <a:latin typeface="Arial"/>
            </a:endParaRPr>
          </a:p>
        </p:txBody>
      </p:sp>
      <p:sp>
        <p:nvSpPr>
          <p:cNvPr id="488"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 về “touched” và “hasError”:</a:t>
            </a:r>
          </a:p>
        </p:txBody>
      </p:sp>
      <p:pic>
        <p:nvPicPr>
          <p:cNvPr id="489" name="Picture 6"/>
          <p:cNvPicPr/>
          <p:nvPr/>
        </p:nvPicPr>
        <p:blipFill>
          <a:blip r:embed="rId2"/>
          <a:stretch>
            <a:fillRect/>
          </a:stretch>
        </p:blipFill>
        <p:spPr>
          <a:xfrm>
            <a:off x="1199520" y="2748960"/>
            <a:ext cx="5476680" cy="2194560"/>
          </a:xfrm>
          <a:prstGeom prst="rect">
            <a:avLst/>
          </a:prstGeom>
          <a:ln w="0">
            <a:noFill/>
          </a:ln>
        </p:spPr>
      </p:pic>
      <p:pic>
        <p:nvPicPr>
          <p:cNvPr id="490" name="Picture 10" descr="Text, letter&#10;&#10;Description automatically generated"/>
          <p:cNvPicPr/>
          <p:nvPr/>
        </p:nvPicPr>
        <p:blipFill>
          <a:blip r:embed="rId3"/>
          <a:stretch>
            <a:fillRect/>
          </a:stretch>
        </p:blipFill>
        <p:spPr>
          <a:xfrm>
            <a:off x="6961680" y="3268080"/>
            <a:ext cx="3314520" cy="923400"/>
          </a:xfrm>
          <a:prstGeom prst="rect">
            <a:avLst/>
          </a:prstGeom>
          <a:ln w="0">
            <a:noFill/>
          </a:ln>
        </p:spPr>
      </p:pic>
      <p:sp>
        <p:nvSpPr>
          <p:cNvPr id="4" name="PlaceHolder 3"/>
          <p:cNvSpPr>
            <a:spLocks noGrp="1"/>
          </p:cNvSpPr>
          <p:nvPr>
            <p:ph type="sldNum" idx="1"/>
          </p:nvPr>
        </p:nvSpPr>
        <p:spPr/>
        <p:txBody>
          <a:bodyPr/>
          <a:lstStyle/>
          <a:p>
            <a:fld id="{D46024B8-EC19-4FB7-9B66-41C7D0EAEC95}" type="slidenum">
              <a:rPr/>
              <a:t>108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20. Form Validators: Built-in validators &amp; Custom validators</a:t>
            </a:r>
            <a:endParaRPr lang="en-US" sz="3600" b="0" strike="noStrike" spc="-1">
              <a:solidFill>
                <a:srgbClr val="9A5315"/>
              </a:solidFill>
              <a:latin typeface="Arial"/>
            </a:endParaRPr>
          </a:p>
        </p:txBody>
      </p:sp>
      <p:sp>
        <p:nvSpPr>
          <p:cNvPr id="492"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Các validator vừa giới thiệu trên đây thuộc loại Sync Validator, nghĩa là người dùng nhập liệu đến đâu sẽ kiểu tra hợp lệ tới đó.</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Còn 1 loại validator khác là Async Validator, validator này kiểm tra hợp lệ bất đồng bộ.</a:t>
            </a:r>
            <a:br>
              <a:rPr sz="2400"/>
            </a:br>
            <a:r>
              <a:rPr lang="en-US" sz="2400" b="0" strike="noStrike" spc="-1">
                <a:solidFill>
                  <a:srgbClr val="9A5315"/>
                </a:solidFill>
                <a:latin typeface="Arial"/>
              </a:rPr>
              <a:t>VD như kiểm tra username đã có trên hệ thống chưa,...</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Đây là phần nâng cao, xem chi tiết hơn </a:t>
            </a:r>
            <a:r>
              <a:rPr lang="en-US" sz="2400" b="0" u="sng" strike="noStrike" spc="-1">
                <a:solidFill>
                  <a:srgbClr val="6DC025"/>
                </a:solidFill>
                <a:uFillTx/>
                <a:latin typeface="Arial"/>
                <a:hlinkClick r:id="rId2"/>
              </a:rPr>
              <a:t>tại đây</a:t>
            </a:r>
            <a:r>
              <a:rPr lang="en-US" sz="2400" b="0" strike="noStrike" spc="-1">
                <a:solidFill>
                  <a:srgbClr val="9A5315"/>
                </a:solidFill>
                <a:latin typeface="Arial"/>
              </a:rPr>
              <a:t>.</a:t>
            </a:r>
          </a:p>
        </p:txBody>
      </p:sp>
      <p:sp>
        <p:nvSpPr>
          <p:cNvPr id="4" name="PlaceHolder 3"/>
          <p:cNvSpPr>
            <a:spLocks noGrp="1"/>
          </p:cNvSpPr>
          <p:nvPr>
            <p:ph type="sldNum" idx="1"/>
          </p:nvPr>
        </p:nvSpPr>
        <p:spPr/>
        <p:txBody>
          <a:bodyPr/>
          <a:lstStyle/>
          <a:p>
            <a:fld id="{7F9CA8FA-1181-44D5-8B29-EE5CFC96DD88}" type="slidenum">
              <a:rPr/>
              <a:t>109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1065240" y="689760"/>
            <a:ext cx="10058040" cy="64728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UTM Essendine Caps" panose="02040603050506020204"/>
              </a:rPr>
              <a:t>3. Angular Framework</a:t>
            </a:r>
            <a:endParaRPr lang="en-US" sz="3600" b="0" strike="noStrike" spc="-1">
              <a:solidFill>
                <a:srgbClr val="9A5315"/>
              </a:solidFill>
              <a:latin typeface="Arial"/>
            </a:endParaRPr>
          </a:p>
        </p:txBody>
      </p:sp>
      <p:sp>
        <p:nvSpPr>
          <p:cNvPr id="186" name="PlaceHolder 2"/>
          <p:cNvSpPr>
            <a:spLocks noGrp="1"/>
          </p:cNvSpPr>
          <p:nvPr>
            <p:ph/>
          </p:nvPr>
        </p:nvSpPr>
        <p:spPr>
          <a:xfrm>
            <a:off x="1065240" y="1612800"/>
            <a:ext cx="10058040" cy="4228920"/>
          </a:xfrm>
          <a:prstGeom prst="rect">
            <a:avLst/>
          </a:prstGeom>
          <a:noFill/>
          <a:ln w="0">
            <a:noFill/>
          </a:ln>
        </p:spPr>
        <p:txBody>
          <a:bodyPr anchor="t">
            <a:normAutofit fontScale="96000" lnSpcReduction="10000"/>
          </a:bodyPr>
          <a:lstStyle/>
          <a:p>
            <a:pPr>
              <a:lnSpc>
                <a:spcPct val="100000"/>
              </a:lnSpc>
              <a:spcBef>
                <a:spcPts val="1800"/>
              </a:spcBef>
              <a:buNone/>
              <a:tabLst>
                <a:tab pos="0" algn="l"/>
              </a:tabLst>
            </a:pPr>
            <a:r>
              <a:rPr lang="en-US" sz="2400" b="0" strike="noStrike" spc="-1">
                <a:solidFill>
                  <a:srgbClr val="9A5315"/>
                </a:solidFill>
                <a:latin typeface="SVN-Segoe Print"/>
              </a:rPr>
              <a:t>19. </a:t>
            </a:r>
            <a:r>
              <a:rPr lang="en-US" sz="2400" b="0" u="sng" strike="noStrike" spc="-1">
                <a:solidFill>
                  <a:srgbClr val="6DC025"/>
                </a:solidFill>
                <a:uFillTx/>
                <a:latin typeface="SVN-Segoe Print"/>
                <a:hlinkClick r:id="rId2" action="ppaction://hlinksldjump"/>
              </a:rPr>
              <a:t>Reactive Forms [2]: FormArray</a:t>
            </a:r>
            <a:endParaRPr lang="en-US" sz="2400" b="0" strike="noStrike" spc="-1">
              <a:solidFill>
                <a:srgbClr val="9A5315"/>
              </a:solidFill>
              <a:latin typeface="Arial"/>
            </a:endParaRPr>
          </a:p>
          <a:p>
            <a:pPr>
              <a:lnSpc>
                <a:spcPct val="100000"/>
              </a:lnSpc>
              <a:spcBef>
                <a:spcPts val="1800"/>
              </a:spcBef>
              <a:buNone/>
              <a:tabLst>
                <a:tab pos="0" algn="l"/>
              </a:tabLst>
            </a:pPr>
            <a:r>
              <a:rPr lang="en-US" sz="2400" b="0" strike="noStrike" spc="-1">
                <a:solidFill>
                  <a:srgbClr val="9A5315"/>
                </a:solidFill>
                <a:latin typeface="SVN-Segoe Print"/>
              </a:rPr>
              <a:t>20. </a:t>
            </a:r>
            <a:r>
              <a:rPr lang="en-US" sz="2400" b="0" u="sng" strike="noStrike" spc="-1">
                <a:solidFill>
                  <a:srgbClr val="6DC025"/>
                </a:solidFill>
                <a:uFillTx/>
                <a:latin typeface="SVN-Segoe Print"/>
                <a:hlinkClick r:id="rId3" action="ppaction://hlinksldjump"/>
              </a:rPr>
              <a:t>Form Validators: Built-in validators &amp; Custom validators</a:t>
            </a:r>
            <a:endParaRPr lang="en-US" sz="2400" b="0" strike="noStrike" spc="-1">
              <a:solidFill>
                <a:srgbClr val="9A5315"/>
              </a:solidFill>
              <a:latin typeface="Arial"/>
            </a:endParaRPr>
          </a:p>
          <a:p>
            <a:pPr>
              <a:lnSpc>
                <a:spcPct val="100000"/>
              </a:lnSpc>
              <a:spcBef>
                <a:spcPts val="1800"/>
              </a:spcBef>
              <a:buNone/>
              <a:tabLst>
                <a:tab pos="0" algn="l"/>
              </a:tabLst>
            </a:pPr>
            <a:r>
              <a:rPr lang="en-US" sz="2400" b="0" strike="noStrike" spc="-1">
                <a:solidFill>
                  <a:srgbClr val="9A5315"/>
                </a:solidFill>
                <a:latin typeface="SVN-Segoe Print"/>
              </a:rPr>
              <a:t>21. </a:t>
            </a:r>
            <a:r>
              <a:rPr lang="en-US" sz="2400" b="0" u="sng" strike="noStrike" spc="-1">
                <a:solidFill>
                  <a:srgbClr val="6DC025"/>
                </a:solidFill>
                <a:uFillTx/>
                <a:latin typeface="SVN-Segoe Print"/>
                <a:hlinkClick r:id="rId4" action="ppaction://hlinksldjump"/>
              </a:rPr>
              <a:t>Routing, Params, Query params, Handle routing exception</a:t>
            </a:r>
            <a:endParaRPr lang="en-US" sz="2400" b="0" strike="noStrike" spc="-1">
              <a:solidFill>
                <a:srgbClr val="9A5315"/>
              </a:solidFill>
              <a:latin typeface="Arial"/>
            </a:endParaRPr>
          </a:p>
          <a:p>
            <a:pPr>
              <a:lnSpc>
                <a:spcPct val="100000"/>
              </a:lnSpc>
              <a:spcBef>
                <a:spcPts val="1800"/>
              </a:spcBef>
              <a:buNone/>
              <a:tabLst>
                <a:tab pos="0" algn="l"/>
              </a:tabLst>
            </a:pPr>
            <a:r>
              <a:rPr lang="en-US" sz="2400" b="0" strike="noStrike" spc="-1">
                <a:solidFill>
                  <a:srgbClr val="9A5315"/>
                </a:solidFill>
                <a:latin typeface="SVN-Segoe Print"/>
              </a:rPr>
              <a:t>22. </a:t>
            </a:r>
            <a:r>
              <a:rPr lang="en-US" sz="2400" b="0" u="sng" strike="noStrike" spc="-1">
                <a:solidFill>
                  <a:srgbClr val="6DC025"/>
                </a:solidFill>
                <a:uFillTx/>
                <a:latin typeface="SVN-Segoe Print"/>
                <a:hlinkClick r:id="rId5" action="ppaction://hlinksldjump"/>
              </a:rPr>
              <a:t>Component Module &amp; Lazy Loading</a:t>
            </a:r>
            <a:endParaRPr lang="en-US" sz="2400" b="0" strike="noStrike" spc="-1">
              <a:solidFill>
                <a:srgbClr val="9A5315"/>
              </a:solidFill>
              <a:latin typeface="Arial"/>
            </a:endParaRPr>
          </a:p>
          <a:p>
            <a:pPr>
              <a:lnSpc>
                <a:spcPct val="100000"/>
              </a:lnSpc>
              <a:spcBef>
                <a:spcPts val="1800"/>
              </a:spcBef>
              <a:buNone/>
              <a:tabLst>
                <a:tab pos="0" algn="l"/>
              </a:tabLst>
            </a:pPr>
            <a:r>
              <a:rPr lang="en-US" sz="2400" b="0" strike="noStrike" spc="-1">
                <a:solidFill>
                  <a:srgbClr val="9A5315"/>
                </a:solidFill>
                <a:latin typeface="SVN-Segoe Print"/>
              </a:rPr>
              <a:t>23. </a:t>
            </a:r>
            <a:r>
              <a:rPr lang="en-US" sz="2400" b="0" u="sng" strike="noStrike" spc="-1">
                <a:solidFill>
                  <a:srgbClr val="6DC025"/>
                </a:solidFill>
                <a:uFillTx/>
                <a:latin typeface="SVN-Segoe Print"/>
                <a:hlinkClick r:id="rId6" action="ppaction://hlinksldjump"/>
              </a:rPr>
              <a:t>DomSanitizer</a:t>
            </a:r>
            <a:endParaRPr lang="en-US" sz="2400" b="0" strike="noStrike" spc="-1">
              <a:solidFill>
                <a:srgbClr val="9A5315"/>
              </a:solidFill>
              <a:latin typeface="Arial"/>
            </a:endParaRPr>
          </a:p>
          <a:p>
            <a:pPr>
              <a:lnSpc>
                <a:spcPct val="100000"/>
              </a:lnSpc>
              <a:spcBef>
                <a:spcPts val="1800"/>
              </a:spcBef>
              <a:buNone/>
              <a:tabLst>
                <a:tab pos="0" algn="l"/>
              </a:tabLst>
            </a:pPr>
            <a:r>
              <a:rPr lang="en-US" sz="2400" b="0" strike="noStrike" spc="-1">
                <a:solidFill>
                  <a:srgbClr val="9A5315"/>
                </a:solidFill>
                <a:latin typeface="SVN-Segoe Print"/>
              </a:rPr>
              <a:t>24. </a:t>
            </a:r>
            <a:r>
              <a:rPr lang="en-US" sz="2400" b="0" u="sng" strike="noStrike" spc="-1">
                <a:solidFill>
                  <a:srgbClr val="6DC025"/>
                </a:solidFill>
                <a:uFillTx/>
                <a:latin typeface="SVN-Segoe Print"/>
                <a:hlinkClick r:id="rId7" action="ppaction://hlinksldjump"/>
              </a:rPr>
              <a:t>RxJS [2]</a:t>
            </a:r>
            <a:r>
              <a:rPr lang="en-US" sz="2400" b="0" strike="noStrike" spc="-1">
                <a:solidFill>
                  <a:srgbClr val="9A5315"/>
                </a:solidFill>
                <a:latin typeface="SVN-Segoe Print"/>
              </a:rPr>
              <a:t>: </a:t>
            </a:r>
            <a:r>
              <a:rPr lang="en-US" sz="2400" b="0" u="sng" strike="noStrike" spc="-1">
                <a:solidFill>
                  <a:srgbClr val="6DC025"/>
                </a:solidFill>
                <a:uFillTx/>
                <a:latin typeface="SVN-Segoe Print"/>
                <a:hlinkClick r:id="rId8"/>
              </a:rPr>
              <a:t>Subject, BehaviorSubject, ReplaySubject, AsyncSubject</a:t>
            </a:r>
            <a:endParaRPr lang="en-US" sz="2400" b="0" strike="noStrike" spc="-1">
              <a:solidFill>
                <a:srgbClr val="9A5315"/>
              </a:solidFill>
              <a:latin typeface="Arial"/>
            </a:endParaRPr>
          </a:p>
          <a:p>
            <a:pPr>
              <a:lnSpc>
                <a:spcPct val="100000"/>
              </a:lnSpc>
              <a:spcBef>
                <a:spcPts val="1800"/>
              </a:spcBef>
              <a:buNone/>
              <a:tabLst>
                <a:tab pos="0" algn="l"/>
              </a:tabLst>
            </a:pPr>
            <a:r>
              <a:rPr lang="en-US" sz="2400" b="0" strike="noStrike" spc="-1">
                <a:solidFill>
                  <a:srgbClr val="9A5315"/>
                </a:solidFill>
                <a:latin typeface="SVN-Segoe Print"/>
              </a:rPr>
              <a:t>25. </a:t>
            </a:r>
            <a:r>
              <a:rPr lang="vi-VN" sz="2400" b="0" strike="noStrike" spc="-1">
                <a:solidFill>
                  <a:srgbClr val="9A5315"/>
                </a:solidFill>
                <a:latin typeface="SVN-Segoe Print"/>
                <a:hlinkClick r:id="rId9" action="ppaction://hlinksldjump"/>
              </a:rPr>
              <a:t>Tương tác giữa các Components với </a:t>
            </a:r>
            <a:r>
              <a:rPr lang="en-US" sz="2400" b="0" u="sng" strike="noStrike" spc="-1">
                <a:solidFill>
                  <a:srgbClr val="6DC025"/>
                </a:solidFill>
                <a:uFillTx/>
                <a:latin typeface="SVN-Segoe Print"/>
                <a:hlinkClick r:id="rId9" action="ppaction://hlinksldjump"/>
              </a:rPr>
              <a:t>BehaviorSubject</a:t>
            </a: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504AB8C1-BB68-4E70-BEC7-B5D5524C1351}" type="slidenum">
              <a:rPr/>
              <a:t>11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21. Routing, Params, Query params, Handle routing exception</a:t>
            </a:r>
            <a:endParaRPr lang="en-US" sz="3600" b="0" strike="noStrike" spc="-1">
              <a:solidFill>
                <a:srgbClr val="9A5315"/>
              </a:solidFill>
              <a:latin typeface="Arial"/>
            </a:endParaRPr>
          </a:p>
        </p:txBody>
      </p:sp>
      <p:sp>
        <p:nvSpPr>
          <p:cNvPr id="49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Trước đây, khi tải trang web thì phía server sẽ gửi toàn bộ HTML về client, khi chuyển trang thì server tiếp tục gửi lại toàn bộ HTML của trang mới. Đây là mô hình server-side rendering.</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Angular là một Single Page Application (SPA), với mô hình này thì các code HTML đã được lưu trong file JS, chờ để render ra khi truy cập đến phần tương ứng.</a:t>
            </a:r>
          </a:p>
          <a:p>
            <a:pPr marL="347345" indent="-347345">
              <a:lnSpc>
                <a:spcPct val="100000"/>
              </a:lnSpc>
              <a:spcBef>
                <a:spcPts val="1800"/>
              </a:spcBef>
              <a:buClr>
                <a:srgbClr val="9A5315"/>
              </a:buClr>
              <a:buFont typeface="Arial"/>
              <a:buChar char="•"/>
            </a:pPr>
            <a:r>
              <a:rPr lang="vi-VN" sz="2400" b="0" strike="noStrike" spc="-1">
                <a:solidFill>
                  <a:srgbClr val="9A5315"/>
                </a:solidFill>
                <a:latin typeface="Arial"/>
              </a:rPr>
              <a:t>Vậy làm sao ứng dụng Angular có thể biết được</a:t>
            </a:r>
            <a:r>
              <a:rPr lang="en-US" sz="2400" b="0" strike="noStrike" spc="-1">
                <a:solidFill>
                  <a:srgbClr val="9A5315"/>
                </a:solidFill>
                <a:latin typeface="Arial"/>
              </a:rPr>
              <a:t> bạn đang truy cập đến phần nào để render cho đúng?</a:t>
            </a:r>
            <a:br>
              <a:rPr sz="2400"/>
            </a:br>
            <a:r>
              <a:rPr lang="en-US" sz="2400" b="0" strike="noStrike" spc="-1">
                <a:solidFill>
                  <a:srgbClr val="9A5315"/>
                </a:solidFill>
                <a:latin typeface="Arial"/>
              </a:rPr>
              <a:t>=&gt; Router</a:t>
            </a:r>
          </a:p>
        </p:txBody>
      </p:sp>
      <p:sp>
        <p:nvSpPr>
          <p:cNvPr id="4" name="PlaceHolder 3"/>
          <p:cNvSpPr>
            <a:spLocks noGrp="1"/>
          </p:cNvSpPr>
          <p:nvPr>
            <p:ph type="sldNum" idx="1"/>
          </p:nvPr>
        </p:nvSpPr>
        <p:spPr/>
        <p:txBody>
          <a:bodyPr/>
          <a:lstStyle/>
          <a:p>
            <a:fld id="{E8D62F2F-C8D5-46CA-AE49-56E55AEBA86A}" type="slidenum">
              <a:rPr/>
              <a:t>110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21. Routing, Params, Query params, Handle routing exception</a:t>
            </a:r>
            <a:endParaRPr lang="en-US" sz="3600" b="0" strike="noStrike" spc="-1">
              <a:solidFill>
                <a:srgbClr val="9A5315"/>
              </a:solidFill>
              <a:latin typeface="Arial"/>
            </a:endParaRPr>
          </a:p>
        </p:txBody>
      </p:sp>
      <p:sp>
        <p:nvSpPr>
          <p:cNvPr id="496"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Có ba việc chính khi làm việc với Router:</a:t>
            </a:r>
          </a:p>
          <a:p>
            <a:pPr marL="457200">
              <a:lnSpc>
                <a:spcPct val="100000"/>
              </a:lnSpc>
              <a:spcBef>
                <a:spcPts val="1200"/>
              </a:spcBef>
              <a:buNone/>
              <a:tabLst>
                <a:tab pos="0" algn="l"/>
              </a:tabLst>
            </a:pPr>
            <a:r>
              <a:rPr lang="en-US" sz="2000" b="0" strike="noStrike" spc="-1">
                <a:solidFill>
                  <a:srgbClr val="9A5315"/>
                </a:solidFill>
                <a:latin typeface="Arial"/>
              </a:rPr>
              <a:t>1. Bạn cần import RouterModule và Routes config vào trong router module của bạn, ở đây, chính là AppRoutingModule:</a:t>
            </a:r>
            <a:br>
              <a:rPr sz="2000"/>
            </a:br>
            <a:br>
              <a:rPr sz="2000"/>
            </a:br>
            <a:br>
              <a:rPr sz="2000"/>
            </a:br>
            <a:br>
              <a:rPr sz="2000"/>
            </a:br>
            <a:br>
              <a:rPr sz="2000"/>
            </a:br>
            <a:br>
              <a:rPr sz="2000"/>
            </a:br>
            <a:br>
              <a:rPr sz="2000"/>
            </a:br>
            <a:r>
              <a:rPr lang="en-US" sz="2000" b="1" strike="noStrike" spc="-1">
                <a:solidFill>
                  <a:srgbClr val="9A5315"/>
                </a:solidFill>
                <a:latin typeface="Arial"/>
              </a:rPr>
              <a:t>Lưu ý</a:t>
            </a:r>
            <a:r>
              <a:rPr lang="en-US" sz="2000" b="0" strike="noStrike" spc="-1">
                <a:solidFill>
                  <a:srgbClr val="9A5315"/>
                </a:solidFill>
                <a:latin typeface="Arial"/>
              </a:rPr>
              <a:t>: chỉ dùng forRoot tại AppRoutingModule, các module con nên dùng forChild. Lý do xem </a:t>
            </a:r>
            <a:r>
              <a:rPr lang="en-US" sz="2000" b="0" u="sng" strike="noStrike" spc="-1">
                <a:solidFill>
                  <a:srgbClr val="6DC025"/>
                </a:solidFill>
                <a:uFillTx/>
                <a:latin typeface="Arial"/>
                <a:hlinkClick r:id="rId2"/>
              </a:rPr>
              <a:t>tại đây</a:t>
            </a:r>
            <a:r>
              <a:rPr lang="en-US" sz="2000" b="0" strike="noStrike" spc="-1">
                <a:solidFill>
                  <a:srgbClr val="9A5315"/>
                </a:solidFill>
                <a:latin typeface="Arial"/>
              </a:rPr>
              <a:t>.</a:t>
            </a:r>
          </a:p>
        </p:txBody>
      </p:sp>
      <p:pic>
        <p:nvPicPr>
          <p:cNvPr id="497" name="Picture 3"/>
          <p:cNvPicPr/>
          <p:nvPr/>
        </p:nvPicPr>
        <p:blipFill>
          <a:blip r:embed="rId3"/>
          <a:stretch>
            <a:fillRect/>
          </a:stretch>
        </p:blipFill>
        <p:spPr>
          <a:xfrm>
            <a:off x="3966120" y="3100680"/>
            <a:ext cx="3838680" cy="1552320"/>
          </a:xfrm>
          <a:prstGeom prst="rect">
            <a:avLst/>
          </a:prstGeom>
          <a:ln w="0">
            <a:noFill/>
          </a:ln>
        </p:spPr>
      </p:pic>
      <p:sp>
        <p:nvSpPr>
          <p:cNvPr id="4" name="PlaceHolder 3"/>
          <p:cNvSpPr>
            <a:spLocks noGrp="1"/>
          </p:cNvSpPr>
          <p:nvPr>
            <p:ph type="sldNum" idx="1"/>
          </p:nvPr>
        </p:nvSpPr>
        <p:spPr/>
        <p:txBody>
          <a:bodyPr/>
          <a:lstStyle/>
          <a:p>
            <a:fld id="{F4C0EFDE-1308-42F2-A095-A92F38F0456E}" type="slidenum">
              <a:rPr/>
              <a:t>111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21. Routing, Params, Query params, Handle routing exception</a:t>
            </a:r>
            <a:endParaRPr lang="en-US" sz="3600" b="0" strike="noStrike" spc="-1">
              <a:solidFill>
                <a:srgbClr val="9A5315"/>
              </a:solidFill>
              <a:latin typeface="Arial"/>
            </a:endParaRPr>
          </a:p>
        </p:txBody>
      </p:sp>
      <p:sp>
        <p:nvSpPr>
          <p:cNvPr id="499"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Có ba việc chính khi làm việc với Router:</a:t>
            </a:r>
          </a:p>
          <a:p>
            <a:pPr marL="457200">
              <a:lnSpc>
                <a:spcPct val="100000"/>
              </a:lnSpc>
              <a:spcBef>
                <a:spcPts val="1200"/>
              </a:spcBef>
              <a:buNone/>
              <a:tabLst>
                <a:tab pos="0" algn="l"/>
              </a:tabLst>
            </a:pPr>
            <a:r>
              <a:rPr lang="en-US" sz="2000" b="0" strike="noStrike" spc="-1">
                <a:solidFill>
                  <a:srgbClr val="9A5315"/>
                </a:solidFill>
                <a:latin typeface="Arial"/>
              </a:rPr>
              <a:t>2. Config routes</a:t>
            </a:r>
            <a:br>
              <a:rPr sz="2000"/>
            </a:br>
            <a:br>
              <a:rPr sz="2000"/>
            </a:br>
            <a:br>
              <a:rPr sz="2000"/>
            </a:br>
            <a:br>
              <a:rPr sz="2000"/>
            </a:br>
            <a:br>
              <a:rPr sz="2000"/>
            </a:br>
            <a:br>
              <a:rPr sz="2000"/>
            </a:br>
            <a:br>
              <a:rPr sz="2000"/>
            </a:br>
            <a:r>
              <a:rPr lang="vi-VN" sz="2000" b="0" strike="noStrike" spc="-1">
                <a:solidFill>
                  <a:srgbClr val="9A5315"/>
                </a:solidFill>
                <a:latin typeface="Arial"/>
              </a:rPr>
              <a:t>Mỗi object Route có hai thành phần chính quan trọng là </a:t>
            </a:r>
            <a:r>
              <a:rPr lang="vi-VN" sz="2000" b="1" strike="noStrike" spc="-1">
                <a:solidFill>
                  <a:srgbClr val="9A5315"/>
                </a:solidFill>
                <a:latin typeface="Arial"/>
              </a:rPr>
              <a:t>path</a:t>
            </a:r>
            <a:r>
              <a:rPr lang="vi-VN" sz="2000" b="0" strike="noStrike" spc="-1">
                <a:solidFill>
                  <a:srgbClr val="9A5315"/>
                </a:solidFill>
                <a:latin typeface="Arial"/>
              </a:rPr>
              <a:t> và </a:t>
            </a:r>
            <a:r>
              <a:rPr lang="vi-VN" sz="2000" b="1" strike="noStrike" spc="-1">
                <a:solidFill>
                  <a:srgbClr val="9A5315"/>
                </a:solidFill>
                <a:latin typeface="Arial"/>
              </a:rPr>
              <a:t>component</a:t>
            </a:r>
            <a:r>
              <a:rPr lang="vi-VN" sz="2000" b="0" strike="noStrike" spc="-1">
                <a:solidFill>
                  <a:srgbClr val="9A5315"/>
                </a:solidFill>
                <a:latin typeface="Arial"/>
              </a:rPr>
              <a:t>. Ở đây với định nghĩa như ở trên, thì khi bạn mở ứng dụng, mặc định sẽ load component ArticleListComponent, và nếu bạn mở đường link /detail thì router sẽ load component ArticleDetailComponent tương ứng</a:t>
            </a:r>
            <a:r>
              <a:rPr lang="en-US" sz="2000" b="0" strike="noStrike" spc="-1">
                <a:solidFill>
                  <a:srgbClr val="9A5315"/>
                </a:solidFill>
                <a:latin typeface="Arial"/>
              </a:rPr>
              <a:t>.</a:t>
            </a:r>
          </a:p>
          <a:p>
            <a:pPr marL="457200">
              <a:lnSpc>
                <a:spcPct val="100000"/>
              </a:lnSpc>
              <a:spcBef>
                <a:spcPts val="1200"/>
              </a:spcBef>
              <a:buNone/>
              <a:tabLst>
                <a:tab pos="0" algn="l"/>
              </a:tabLst>
            </a:pPr>
            <a:r>
              <a:rPr lang="en-US" sz="2000" b="1" strike="noStrike" spc="-1">
                <a:solidFill>
                  <a:srgbClr val="9A5315"/>
                </a:solidFill>
                <a:latin typeface="Arial"/>
              </a:rPr>
              <a:t>Lưu ý</a:t>
            </a:r>
            <a:r>
              <a:rPr lang="en-US" sz="2000" b="0" strike="noStrike" spc="-1">
                <a:solidFill>
                  <a:srgbClr val="9A5315"/>
                </a:solidFill>
                <a:latin typeface="Arial"/>
              </a:rPr>
              <a:t>: router config sẽ tìm router được truy cập theo thứ tự từ trên xuống.</a:t>
            </a:r>
          </a:p>
          <a:p>
            <a:pPr>
              <a:lnSpc>
                <a:spcPct val="100000"/>
              </a:lnSpc>
              <a:spcBef>
                <a:spcPts val="1800"/>
              </a:spcBef>
              <a:buNone/>
              <a:tabLst>
                <a:tab pos="0" algn="l"/>
              </a:tabLst>
            </a:pPr>
            <a:endParaRPr lang="en-US" sz="2400" b="0" strike="noStrike" spc="-1">
              <a:solidFill>
                <a:srgbClr val="9A5315"/>
              </a:solidFill>
              <a:latin typeface="Arial"/>
            </a:endParaRPr>
          </a:p>
        </p:txBody>
      </p:sp>
      <p:pic>
        <p:nvPicPr>
          <p:cNvPr id="500" name="Picture 6"/>
          <p:cNvPicPr/>
          <p:nvPr/>
        </p:nvPicPr>
        <p:blipFill>
          <a:blip r:embed="rId2"/>
          <a:stretch>
            <a:fillRect/>
          </a:stretch>
        </p:blipFill>
        <p:spPr>
          <a:xfrm>
            <a:off x="4193640" y="2531880"/>
            <a:ext cx="2827800" cy="1793520"/>
          </a:xfrm>
          <a:prstGeom prst="rect">
            <a:avLst/>
          </a:prstGeom>
          <a:ln w="0">
            <a:noFill/>
          </a:ln>
        </p:spPr>
      </p:pic>
      <p:sp>
        <p:nvSpPr>
          <p:cNvPr id="4" name="PlaceHolder 3"/>
          <p:cNvSpPr>
            <a:spLocks noGrp="1"/>
          </p:cNvSpPr>
          <p:nvPr>
            <p:ph type="sldNum" idx="1"/>
          </p:nvPr>
        </p:nvSpPr>
        <p:spPr/>
        <p:txBody>
          <a:bodyPr/>
          <a:lstStyle/>
          <a:p>
            <a:fld id="{E45F2841-453C-442A-9CA9-AE59F4879504}" type="slidenum">
              <a:rPr/>
              <a:t>112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21. Routing, Params, Query params, Handle routing exception</a:t>
            </a:r>
            <a:endParaRPr lang="en-US" sz="3600" b="0" strike="noStrike" spc="-1">
              <a:solidFill>
                <a:srgbClr val="9A5315"/>
              </a:solidFill>
              <a:latin typeface="Arial"/>
            </a:endParaRPr>
          </a:p>
        </p:txBody>
      </p:sp>
      <p:sp>
        <p:nvSpPr>
          <p:cNvPr id="502"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Có ba việc chính khi làm việc với Router:</a:t>
            </a:r>
          </a:p>
          <a:p>
            <a:pPr marL="457200">
              <a:lnSpc>
                <a:spcPct val="100000"/>
              </a:lnSpc>
              <a:spcBef>
                <a:spcPts val="1200"/>
              </a:spcBef>
              <a:buNone/>
              <a:tabLst>
                <a:tab pos="0" algn="l"/>
              </a:tabLst>
            </a:pPr>
            <a:r>
              <a:rPr lang="en-US" sz="2000" b="0" strike="noStrike" spc="-1">
                <a:solidFill>
                  <a:srgbClr val="9A5315"/>
                </a:solidFill>
                <a:latin typeface="Arial"/>
              </a:rPr>
              <a:t>3. Sử dụng route</a:t>
            </a:r>
            <a:br>
              <a:rPr sz="2000"/>
            </a:br>
            <a:r>
              <a:rPr lang="en-US" sz="2000" b="0" strike="noStrike" spc="-1">
                <a:solidFill>
                  <a:srgbClr val="9A5315"/>
                </a:solidFill>
                <a:latin typeface="Arial"/>
              </a:rPr>
              <a:t>&lt;router-outlet&gt;&lt;/router-outlet&gt; sẽ là nơi render được load tương ứng, vậy nên nó cần được đặt tại component nằm trong module root, ở đây là AppComponent của AppModule.</a:t>
            </a:r>
          </a:p>
        </p:txBody>
      </p:sp>
      <p:pic>
        <p:nvPicPr>
          <p:cNvPr id="503" name="Picture 14"/>
          <p:cNvPicPr/>
          <p:nvPr/>
        </p:nvPicPr>
        <p:blipFill>
          <a:blip r:embed="rId2"/>
          <a:stretch>
            <a:fillRect/>
          </a:stretch>
        </p:blipFill>
        <p:spPr>
          <a:xfrm>
            <a:off x="3042000" y="3602160"/>
            <a:ext cx="2523960" cy="2362320"/>
          </a:xfrm>
          <a:prstGeom prst="rect">
            <a:avLst/>
          </a:prstGeom>
          <a:ln w="0">
            <a:noFill/>
          </a:ln>
        </p:spPr>
      </p:pic>
      <p:pic>
        <p:nvPicPr>
          <p:cNvPr id="504" name="Picture 16"/>
          <p:cNvPicPr/>
          <p:nvPr/>
        </p:nvPicPr>
        <p:blipFill>
          <a:blip r:embed="rId3"/>
          <a:stretch>
            <a:fillRect/>
          </a:stretch>
        </p:blipFill>
        <p:spPr>
          <a:xfrm>
            <a:off x="5927760" y="4021920"/>
            <a:ext cx="3571920" cy="1161720"/>
          </a:xfrm>
          <a:prstGeom prst="rect">
            <a:avLst/>
          </a:prstGeom>
          <a:ln w="0">
            <a:noFill/>
          </a:ln>
        </p:spPr>
      </p:pic>
      <p:sp>
        <p:nvSpPr>
          <p:cNvPr id="4" name="PlaceHolder 3"/>
          <p:cNvSpPr>
            <a:spLocks noGrp="1"/>
          </p:cNvSpPr>
          <p:nvPr>
            <p:ph type="sldNum" idx="1"/>
          </p:nvPr>
        </p:nvSpPr>
        <p:spPr/>
        <p:txBody>
          <a:bodyPr/>
          <a:lstStyle/>
          <a:p>
            <a:fld id="{FDF76A14-FEB2-42CF-AD77-F051B9045887}" type="slidenum">
              <a:rPr/>
              <a:t>113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21. Routing, Params, Query params, Handle routing exception</a:t>
            </a:r>
            <a:endParaRPr lang="en-US" sz="3600" b="0" strike="noStrike" spc="-1">
              <a:solidFill>
                <a:srgbClr val="9A5315"/>
              </a:solidFill>
              <a:latin typeface="Arial"/>
            </a:endParaRPr>
          </a:p>
        </p:txBody>
      </p:sp>
      <p:sp>
        <p:nvSpPr>
          <p:cNvPr id="506"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Có ba việc chính khi làm việc với Router:</a:t>
            </a:r>
          </a:p>
          <a:p>
            <a:pPr marL="457200">
              <a:lnSpc>
                <a:spcPct val="100000"/>
              </a:lnSpc>
              <a:spcBef>
                <a:spcPts val="1200"/>
              </a:spcBef>
              <a:buNone/>
              <a:tabLst>
                <a:tab pos="0" algn="l"/>
              </a:tabLst>
            </a:pPr>
            <a:r>
              <a:rPr lang="en-US" sz="2000" b="0" strike="noStrike" spc="-1">
                <a:solidFill>
                  <a:srgbClr val="9A5315"/>
                </a:solidFill>
                <a:latin typeface="Arial"/>
              </a:rPr>
              <a:t>Các cách routing tại template HTML và class TS:</a:t>
            </a:r>
          </a:p>
        </p:txBody>
      </p:sp>
      <p:pic>
        <p:nvPicPr>
          <p:cNvPr id="507" name="Picture 10"/>
          <p:cNvPicPr/>
          <p:nvPr/>
        </p:nvPicPr>
        <p:blipFill>
          <a:blip r:embed="rId2"/>
          <a:stretch>
            <a:fillRect/>
          </a:stretch>
        </p:blipFill>
        <p:spPr>
          <a:xfrm>
            <a:off x="6563880" y="3136680"/>
            <a:ext cx="4333320" cy="2110680"/>
          </a:xfrm>
          <a:prstGeom prst="rect">
            <a:avLst/>
          </a:prstGeom>
          <a:ln w="0">
            <a:noFill/>
          </a:ln>
        </p:spPr>
      </p:pic>
      <p:pic>
        <p:nvPicPr>
          <p:cNvPr id="508" name="Picture 3"/>
          <p:cNvPicPr/>
          <p:nvPr/>
        </p:nvPicPr>
        <p:blipFill>
          <a:blip r:embed="rId3"/>
          <a:stretch>
            <a:fillRect/>
          </a:stretch>
        </p:blipFill>
        <p:spPr>
          <a:xfrm>
            <a:off x="1529280" y="3029760"/>
            <a:ext cx="4314960" cy="2324160"/>
          </a:xfrm>
          <a:prstGeom prst="rect">
            <a:avLst/>
          </a:prstGeom>
          <a:ln w="0">
            <a:noFill/>
          </a:ln>
        </p:spPr>
      </p:pic>
      <p:sp>
        <p:nvSpPr>
          <p:cNvPr id="4" name="PlaceHolder 3"/>
          <p:cNvSpPr>
            <a:spLocks noGrp="1"/>
          </p:cNvSpPr>
          <p:nvPr>
            <p:ph type="sldNum" idx="1"/>
          </p:nvPr>
        </p:nvSpPr>
        <p:spPr/>
        <p:txBody>
          <a:bodyPr/>
          <a:lstStyle/>
          <a:p>
            <a:fld id="{567D127F-F713-48F9-BA7D-9FA82E4D5363}" type="slidenum">
              <a:rPr/>
              <a:t>114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21. Routing, Params, Query params, Handle routing exception</a:t>
            </a:r>
            <a:endParaRPr lang="en-US" sz="3600" b="0" strike="noStrike" spc="-1">
              <a:solidFill>
                <a:srgbClr val="9A5315"/>
              </a:solidFill>
              <a:latin typeface="Arial"/>
            </a:endParaRPr>
          </a:p>
        </p:txBody>
      </p:sp>
      <p:sp>
        <p:nvSpPr>
          <p:cNvPr id="510"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Có ba việc chính khi làm việc với Router:</a:t>
            </a:r>
          </a:p>
          <a:p>
            <a:pPr marL="457200">
              <a:lnSpc>
                <a:spcPct val="100000"/>
              </a:lnSpc>
              <a:spcBef>
                <a:spcPts val="1200"/>
              </a:spcBef>
              <a:buNone/>
              <a:tabLst>
                <a:tab pos="0" algn="l"/>
              </a:tabLst>
            </a:pPr>
            <a:r>
              <a:rPr lang="en-US" sz="2000" b="0" strike="noStrike" spc="-1">
                <a:solidFill>
                  <a:srgbClr val="9A5315"/>
                </a:solidFill>
                <a:latin typeface="Arial"/>
              </a:rPr>
              <a:t>VD:</a:t>
            </a:r>
          </a:p>
        </p:txBody>
      </p:sp>
      <p:pic>
        <p:nvPicPr>
          <p:cNvPr id="511" name="Picture 6"/>
          <p:cNvPicPr/>
          <p:nvPr/>
        </p:nvPicPr>
        <p:blipFill>
          <a:blip r:embed="rId2"/>
          <a:stretch>
            <a:fillRect/>
          </a:stretch>
        </p:blipFill>
        <p:spPr>
          <a:xfrm>
            <a:off x="2208240" y="2366640"/>
            <a:ext cx="2900160" cy="2980080"/>
          </a:xfrm>
          <a:prstGeom prst="rect">
            <a:avLst/>
          </a:prstGeom>
          <a:ln w="0">
            <a:noFill/>
          </a:ln>
        </p:spPr>
      </p:pic>
      <p:pic>
        <p:nvPicPr>
          <p:cNvPr id="512" name="Picture 8"/>
          <p:cNvPicPr/>
          <p:nvPr/>
        </p:nvPicPr>
        <p:blipFill>
          <a:blip r:embed="rId3"/>
          <a:stretch>
            <a:fillRect/>
          </a:stretch>
        </p:blipFill>
        <p:spPr>
          <a:xfrm>
            <a:off x="5200920" y="2361240"/>
            <a:ext cx="2565000" cy="2012760"/>
          </a:xfrm>
          <a:prstGeom prst="rect">
            <a:avLst/>
          </a:prstGeom>
          <a:ln w="0">
            <a:noFill/>
          </a:ln>
        </p:spPr>
      </p:pic>
      <p:pic>
        <p:nvPicPr>
          <p:cNvPr id="513" name="Picture 11" descr="Text&#10;&#10;Description automatically generated"/>
          <p:cNvPicPr/>
          <p:nvPr/>
        </p:nvPicPr>
        <p:blipFill>
          <a:blip r:embed="rId4"/>
          <a:stretch>
            <a:fillRect/>
          </a:stretch>
        </p:blipFill>
        <p:spPr>
          <a:xfrm>
            <a:off x="7854840" y="2361240"/>
            <a:ext cx="3268440" cy="3090240"/>
          </a:xfrm>
          <a:prstGeom prst="rect">
            <a:avLst/>
          </a:prstGeom>
          <a:ln w="0">
            <a:noFill/>
          </a:ln>
        </p:spPr>
      </p:pic>
      <p:sp>
        <p:nvSpPr>
          <p:cNvPr id="4" name="PlaceHolder 3"/>
          <p:cNvSpPr>
            <a:spLocks noGrp="1"/>
          </p:cNvSpPr>
          <p:nvPr>
            <p:ph type="sldNum" idx="1"/>
          </p:nvPr>
        </p:nvSpPr>
        <p:spPr/>
        <p:txBody>
          <a:bodyPr/>
          <a:lstStyle/>
          <a:p>
            <a:fld id="{0E48110D-40B6-462D-860D-52A3407BB800}" type="slidenum">
              <a:rPr/>
              <a:t>115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21. Routing, Params, Query params, Handle routing exception</a:t>
            </a:r>
            <a:endParaRPr lang="en-US" sz="3600" b="0" strike="noStrike" spc="-1">
              <a:solidFill>
                <a:srgbClr val="9A5315"/>
              </a:solidFill>
              <a:latin typeface="Arial"/>
            </a:endParaRPr>
          </a:p>
        </p:txBody>
      </p:sp>
      <p:sp>
        <p:nvSpPr>
          <p:cNvPr id="515"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vi-VN" sz="2400" b="0" strike="noStrike" spc="-1">
                <a:solidFill>
                  <a:srgbClr val="9A5315"/>
                </a:solidFill>
                <a:latin typeface="Arial"/>
              </a:rPr>
              <a:t>Mỗi khi qua lại giữa các route, thông thường một số </a:t>
            </a:r>
            <a:r>
              <a:rPr lang="en-US" sz="2400" b="0" strike="noStrike" spc="-1">
                <a:solidFill>
                  <a:srgbClr val="9A5315"/>
                </a:solidFill>
                <a:latin typeface="Arial"/>
              </a:rPr>
              <a:t>thông tin </a:t>
            </a:r>
            <a:r>
              <a:rPr lang="vi-VN" sz="2400" b="0" strike="noStrike" spc="-1">
                <a:solidFill>
                  <a:srgbClr val="9A5315"/>
                </a:solidFill>
                <a:latin typeface="Arial"/>
              </a:rPr>
              <a:t>sẽ được trao đổi và nơi dễ dàng nhất để làm điều này chính là trên URL</a:t>
            </a:r>
            <a:r>
              <a:rPr lang="en-US" sz="2400" b="0" strike="noStrike" spc="-1">
                <a:solidFill>
                  <a:srgbClr val="9A5315"/>
                </a:solidFill>
                <a:latin typeface="Arial"/>
              </a:rPr>
              <a:t>. Vậy Router làm cách nào đọc được các thông tin này?</a:t>
            </a:r>
            <a:br>
              <a:rPr sz="2400"/>
            </a:br>
            <a:r>
              <a:rPr lang="en-US" sz="2400" b="0" strike="noStrike" spc="-1">
                <a:solidFill>
                  <a:srgbClr val="9A5315"/>
                </a:solidFill>
                <a:latin typeface="Arial"/>
              </a:rPr>
              <a:t>=&gt; Params, Query params</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Params: cần khai báo tại route để Angular nhận diện, bắt đầu bằng dấu 2 chấm (:)</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Syntax trong route config: </a:t>
            </a:r>
            <a:r>
              <a:rPr lang="en-US" sz="2000" b="0" strike="noStrike" spc="-1">
                <a:solidFill>
                  <a:srgbClr val="1A73CB"/>
                </a:solidFill>
                <a:latin typeface="Arial"/>
              </a:rPr>
              <a:t>{ path: ‘</a:t>
            </a:r>
            <a:r>
              <a:rPr lang="en-US" sz="2000" b="0" strike="noStrike" spc="-1">
                <a:solidFill>
                  <a:srgbClr val="E7954E"/>
                </a:solidFill>
                <a:latin typeface="Arial"/>
              </a:rPr>
              <a:t>&lt;path&gt;</a:t>
            </a:r>
            <a:r>
              <a:rPr lang="en-US" sz="2000" b="0" strike="noStrike" spc="-1">
                <a:solidFill>
                  <a:srgbClr val="1A73CB"/>
                </a:solidFill>
                <a:latin typeface="Arial"/>
              </a:rPr>
              <a:t>/:</a:t>
            </a:r>
            <a:r>
              <a:rPr lang="en-US" sz="2000" b="0" strike="noStrike" spc="-1">
                <a:solidFill>
                  <a:srgbClr val="E7954E"/>
                </a:solidFill>
                <a:latin typeface="Arial"/>
              </a:rPr>
              <a:t>&lt;varName&gt;</a:t>
            </a:r>
            <a:r>
              <a:rPr lang="en-US" sz="2000" b="0" strike="noStrike" spc="-1">
                <a:solidFill>
                  <a:srgbClr val="1A73CB"/>
                </a:solidFill>
                <a:latin typeface="Arial"/>
              </a:rPr>
              <a:t>’ }</a:t>
            </a:r>
            <a:br>
              <a:rPr sz="2000"/>
            </a:br>
            <a:r>
              <a:rPr lang="en-US" sz="2000" b="0" strike="noStrike" spc="-1">
                <a:solidFill>
                  <a:srgbClr val="9A5315"/>
                </a:solidFill>
                <a:latin typeface="Arial"/>
              </a:rPr>
              <a:t>VD: http://.../post/hello-world → </a:t>
            </a:r>
            <a:r>
              <a:rPr lang="en-US" sz="2000" b="0" strike="noStrike" spc="-1">
                <a:solidFill>
                  <a:srgbClr val="E7954E"/>
                </a:solidFill>
                <a:latin typeface="Arial"/>
              </a:rPr>
              <a:t>&lt;varName&gt;</a:t>
            </a:r>
            <a:r>
              <a:rPr lang="en-US" sz="2000" b="0" strike="noStrike" spc="-1">
                <a:solidFill>
                  <a:srgbClr val="9A5315"/>
                </a:solidFill>
                <a:latin typeface="Arial"/>
              </a:rPr>
              <a:t> = ‘hello-world’</a:t>
            </a:r>
          </a:p>
        </p:txBody>
      </p:sp>
      <p:sp>
        <p:nvSpPr>
          <p:cNvPr id="4" name="PlaceHolder 3"/>
          <p:cNvSpPr>
            <a:spLocks noGrp="1"/>
          </p:cNvSpPr>
          <p:nvPr>
            <p:ph type="sldNum" idx="1"/>
          </p:nvPr>
        </p:nvSpPr>
        <p:spPr/>
        <p:txBody>
          <a:bodyPr/>
          <a:lstStyle/>
          <a:p>
            <a:fld id="{CB9A9359-4EE9-4CDA-9B57-C13BE8059DE1}" type="slidenum">
              <a:rPr/>
              <a:t>116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21. Routing, Params, Query params, Handle routing exception</a:t>
            </a:r>
            <a:endParaRPr lang="en-US" sz="3600" b="0" strike="noStrike" spc="-1">
              <a:solidFill>
                <a:srgbClr val="9A5315"/>
              </a:solidFill>
              <a:latin typeface="Arial"/>
            </a:endParaRPr>
          </a:p>
        </p:txBody>
      </p:sp>
      <p:sp>
        <p:nvSpPr>
          <p:cNvPr id="517"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Các đọc Params tại component:</a:t>
            </a:r>
          </a:p>
          <a:p>
            <a:pPr marL="740410" lvl="1" indent="-283210">
              <a:lnSpc>
                <a:spcPct val="100000"/>
              </a:lnSpc>
              <a:spcBef>
                <a:spcPts val="1200"/>
              </a:spcBef>
              <a:buClr>
                <a:srgbClr val="9A5315"/>
              </a:buClr>
              <a:buFont typeface="Arial"/>
              <a:buChar char="•"/>
            </a:pPr>
            <a:r>
              <a:rPr lang="en-US" sz="2000" b="0" strike="noStrike" spc="-1">
                <a:solidFill>
                  <a:srgbClr val="9A5315"/>
                </a:solidFill>
                <a:latin typeface="Arial"/>
              </a:rPr>
              <a:t>Chỉ cần đọc 1 lần:</a:t>
            </a:r>
            <a:br>
              <a:rPr sz="2000"/>
            </a:br>
            <a:r>
              <a:rPr lang="en-US" sz="2000" b="0" strike="noStrike" spc="-1">
                <a:solidFill>
                  <a:srgbClr val="1A73CB"/>
                </a:solidFill>
                <a:latin typeface="Arial"/>
              </a:rPr>
              <a:t>ActivatedRoute.snapshot.paramMap.get(</a:t>
            </a:r>
            <a:r>
              <a:rPr lang="en-US" sz="2000" b="0" strike="noStrike" spc="-1">
                <a:solidFill>
                  <a:srgbClr val="E7954E"/>
                </a:solidFill>
                <a:latin typeface="Arial"/>
              </a:rPr>
              <a:t>&lt;varName&gt;</a:t>
            </a:r>
            <a:r>
              <a:rPr lang="en-US" sz="2000" b="0" strike="noStrike" spc="-1">
                <a:solidFill>
                  <a:srgbClr val="1A73CB"/>
                </a:solidFill>
                <a:latin typeface="Arial"/>
              </a:rPr>
              <a:t>)</a:t>
            </a:r>
            <a:br>
              <a:rPr sz="2000"/>
            </a:br>
            <a:r>
              <a:rPr lang="en-US" sz="2000" b="0" strike="noStrike" spc="-1">
                <a:solidFill>
                  <a:srgbClr val="9A5315"/>
                </a:solidFill>
                <a:latin typeface="Arial"/>
              </a:rPr>
              <a:t>hoặc</a:t>
            </a:r>
            <a:br>
              <a:rPr sz="2000"/>
            </a:br>
            <a:r>
              <a:rPr lang="en-US" sz="2000" b="0" strike="noStrike" spc="-1">
                <a:solidFill>
                  <a:srgbClr val="1A73CB"/>
                </a:solidFill>
                <a:latin typeface="Arial"/>
              </a:rPr>
              <a:t>ActivatedRoute.snapshot.params.</a:t>
            </a:r>
            <a:r>
              <a:rPr lang="en-US" sz="2000" b="0" strike="noStrike" spc="-1">
                <a:solidFill>
                  <a:srgbClr val="E7954E"/>
                </a:solidFill>
                <a:latin typeface="Arial"/>
              </a:rPr>
              <a:t>&lt;varName&gt;</a:t>
            </a:r>
            <a:endParaRPr lang="en-US" sz="2000" b="0" strike="noStrike" spc="-1">
              <a:solidFill>
                <a:srgbClr val="9A5315"/>
              </a:solidFill>
              <a:latin typeface="Arial"/>
            </a:endParaRPr>
          </a:p>
          <a:p>
            <a:pPr marL="740410" lvl="1" indent="-283210">
              <a:lnSpc>
                <a:spcPct val="100000"/>
              </a:lnSpc>
              <a:spcBef>
                <a:spcPts val="1200"/>
              </a:spcBef>
              <a:buClr>
                <a:srgbClr val="9A5315"/>
              </a:buClr>
              <a:buFont typeface="Arial"/>
              <a:buChar char="•"/>
            </a:pPr>
            <a:r>
              <a:rPr lang="en-US" sz="2000" b="0" strike="noStrike" spc="-1">
                <a:solidFill>
                  <a:srgbClr val="9A5315"/>
                </a:solidFill>
                <a:latin typeface="Arial"/>
              </a:rPr>
              <a:t>Theo dõi sự thay đổi:</a:t>
            </a:r>
            <a:br>
              <a:rPr sz="2000"/>
            </a:br>
            <a:r>
              <a:rPr lang="en-US" sz="2000" b="0" strike="noStrike" spc="-1">
                <a:solidFill>
                  <a:srgbClr val="1A73CB"/>
                </a:solidFill>
                <a:latin typeface="Arial"/>
              </a:rPr>
              <a:t>ActivatedRoute.paramMap.subscribe(p =&gt; p.get(</a:t>
            </a:r>
            <a:r>
              <a:rPr lang="en-US" sz="2000" b="0" strike="noStrike" spc="-1">
                <a:solidFill>
                  <a:srgbClr val="E7954E"/>
                </a:solidFill>
                <a:latin typeface="Arial"/>
              </a:rPr>
              <a:t>&lt;varName&gt;</a:t>
            </a:r>
            <a:r>
              <a:rPr lang="en-US" sz="2000" b="0" strike="noStrike" spc="-1">
                <a:solidFill>
                  <a:srgbClr val="1A73CB"/>
                </a:solidFill>
                <a:latin typeface="Arial"/>
              </a:rPr>
              <a:t>))</a:t>
            </a:r>
            <a:br>
              <a:rPr sz="2000"/>
            </a:br>
            <a:r>
              <a:rPr lang="en-US" sz="2000" b="0" strike="noStrike" spc="-1">
                <a:solidFill>
                  <a:srgbClr val="1A73CB"/>
                </a:solidFill>
                <a:latin typeface="Arial"/>
              </a:rPr>
              <a:t>hoặc</a:t>
            </a:r>
            <a:br>
              <a:rPr sz="2000"/>
            </a:br>
            <a:r>
              <a:rPr lang="en-US" sz="2000" b="0" strike="noStrike" spc="-1">
                <a:solidFill>
                  <a:srgbClr val="1A73CB"/>
                </a:solidFill>
                <a:latin typeface="Arial"/>
              </a:rPr>
              <a:t>ActivatedRoute.params.subscribe(p =&gt; p.</a:t>
            </a:r>
            <a:r>
              <a:rPr lang="en-US" sz="2000" b="0" strike="noStrike" spc="-1">
                <a:solidFill>
                  <a:srgbClr val="E7954E"/>
                </a:solidFill>
                <a:latin typeface="Arial"/>
              </a:rPr>
              <a:t>&lt;varName&gt;</a:t>
            </a:r>
            <a:r>
              <a:rPr lang="en-US" sz="2000" b="0" strike="noStrike" spc="-1">
                <a:solidFill>
                  <a:srgbClr val="1A73CB"/>
                </a:solidFill>
                <a:latin typeface="Arial"/>
              </a:rPr>
              <a:t>)</a:t>
            </a:r>
            <a:endParaRPr lang="en-US" sz="2000" b="0" strike="noStrike" spc="-1">
              <a:solidFill>
                <a:srgbClr val="9A5315"/>
              </a:solidFill>
              <a:latin typeface="Arial"/>
            </a:endParaRPr>
          </a:p>
          <a:p>
            <a:pPr>
              <a:lnSpc>
                <a:spcPct val="100000"/>
              </a:lnSpc>
              <a:spcBef>
                <a:spcPts val="1800"/>
              </a:spcBef>
              <a:buNone/>
            </a:pP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3959EA9E-B1C1-4016-A079-3E1C4B724219}" type="slidenum">
              <a:rPr/>
              <a:t>117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21. Routing, Params, Query params, Handle routing exception</a:t>
            </a:r>
            <a:endParaRPr lang="en-US" sz="3600" b="0" strike="noStrike" spc="-1">
              <a:solidFill>
                <a:srgbClr val="9A5315"/>
              </a:solidFill>
              <a:latin typeface="Arial"/>
            </a:endParaRPr>
          </a:p>
        </p:txBody>
      </p:sp>
      <p:sp>
        <p:nvSpPr>
          <p:cNvPr id="519"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 đọc Params:</a:t>
            </a:r>
          </a:p>
        </p:txBody>
      </p:sp>
      <p:pic>
        <p:nvPicPr>
          <p:cNvPr id="520" name="Picture 11"/>
          <p:cNvPicPr/>
          <p:nvPr/>
        </p:nvPicPr>
        <p:blipFill>
          <a:blip r:embed="rId2"/>
          <a:stretch>
            <a:fillRect/>
          </a:stretch>
        </p:blipFill>
        <p:spPr>
          <a:xfrm>
            <a:off x="1190880" y="2198520"/>
            <a:ext cx="4809600" cy="2832480"/>
          </a:xfrm>
          <a:prstGeom prst="rect">
            <a:avLst/>
          </a:prstGeom>
          <a:ln w="0">
            <a:noFill/>
          </a:ln>
        </p:spPr>
      </p:pic>
      <p:pic>
        <p:nvPicPr>
          <p:cNvPr id="521" name="Picture 3"/>
          <p:cNvPicPr/>
          <p:nvPr/>
        </p:nvPicPr>
        <p:blipFill>
          <a:blip r:embed="rId3"/>
          <a:stretch>
            <a:fillRect/>
          </a:stretch>
        </p:blipFill>
        <p:spPr>
          <a:xfrm>
            <a:off x="2086200" y="5077800"/>
            <a:ext cx="2924280" cy="1166760"/>
          </a:xfrm>
          <a:prstGeom prst="rect">
            <a:avLst/>
          </a:prstGeom>
          <a:ln w="0">
            <a:noFill/>
          </a:ln>
        </p:spPr>
      </p:pic>
      <p:pic>
        <p:nvPicPr>
          <p:cNvPr id="522" name="Picture 7" descr="Text&#10;&#10;Description automatically generated"/>
          <p:cNvPicPr/>
          <p:nvPr/>
        </p:nvPicPr>
        <p:blipFill>
          <a:blip r:embed="rId4"/>
          <a:stretch>
            <a:fillRect/>
          </a:stretch>
        </p:blipFill>
        <p:spPr>
          <a:xfrm>
            <a:off x="7630560" y="2972880"/>
            <a:ext cx="3432600" cy="3245760"/>
          </a:xfrm>
          <a:prstGeom prst="rect">
            <a:avLst/>
          </a:prstGeom>
          <a:ln w="0">
            <a:noFill/>
          </a:ln>
        </p:spPr>
      </p:pic>
      <p:pic>
        <p:nvPicPr>
          <p:cNvPr id="523" name="Picture 9"/>
          <p:cNvPicPr/>
          <p:nvPr/>
        </p:nvPicPr>
        <p:blipFill>
          <a:blip r:embed="rId5"/>
          <a:stretch>
            <a:fillRect/>
          </a:stretch>
        </p:blipFill>
        <p:spPr>
          <a:xfrm>
            <a:off x="6908040" y="2109960"/>
            <a:ext cx="4155120" cy="790560"/>
          </a:xfrm>
          <a:prstGeom prst="rect">
            <a:avLst/>
          </a:prstGeom>
          <a:ln w="0">
            <a:noFill/>
          </a:ln>
        </p:spPr>
      </p:pic>
      <p:sp>
        <p:nvSpPr>
          <p:cNvPr id="4" name="PlaceHolder 3"/>
          <p:cNvSpPr>
            <a:spLocks noGrp="1"/>
          </p:cNvSpPr>
          <p:nvPr>
            <p:ph type="sldNum" idx="1"/>
          </p:nvPr>
        </p:nvSpPr>
        <p:spPr/>
        <p:txBody>
          <a:bodyPr/>
          <a:lstStyle/>
          <a:p>
            <a:fld id="{219E7CDF-0B40-43B8-B1A8-B49066D6AB4C}" type="slidenum">
              <a:rPr/>
              <a:t>118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21. Routing, Params, Query params, Handle routing exception</a:t>
            </a:r>
            <a:endParaRPr lang="en-US" sz="3600" b="0" strike="noStrike" spc="-1">
              <a:solidFill>
                <a:srgbClr val="9A5315"/>
              </a:solidFill>
              <a:latin typeface="Arial"/>
            </a:endParaRPr>
          </a:p>
        </p:txBody>
      </p:sp>
      <p:sp>
        <p:nvSpPr>
          <p:cNvPr id="525"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Query params: Tuy không cần khai báo tại route nhưng phải biết keyName, nhận diện bằng dấu hỏi chấm ( ? ), các query params cách nhau bới dấu và ( &amp; )</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Syntax trong URL: </a:t>
            </a:r>
            <a:r>
              <a:rPr lang="en-US" sz="2000" b="0" strike="noStrike" spc="-1">
                <a:solidFill>
                  <a:srgbClr val="1A73CB"/>
                </a:solidFill>
                <a:latin typeface="Arial"/>
              </a:rPr>
              <a:t>http://.../</a:t>
            </a:r>
            <a:r>
              <a:rPr lang="en-US" sz="2000" b="0" strike="noStrike" spc="-1">
                <a:solidFill>
                  <a:srgbClr val="E7954E"/>
                </a:solidFill>
                <a:latin typeface="Arial"/>
              </a:rPr>
              <a:t>&lt;path&gt;</a:t>
            </a:r>
            <a:r>
              <a:rPr lang="en-US" sz="2000" b="0" strike="noStrike" spc="-1">
                <a:solidFill>
                  <a:srgbClr val="FF0000"/>
                </a:solidFill>
                <a:latin typeface="Arial"/>
              </a:rPr>
              <a:t>?</a:t>
            </a:r>
            <a:r>
              <a:rPr lang="en-US" sz="2000" b="0" strike="noStrike" spc="-1">
                <a:solidFill>
                  <a:srgbClr val="E7954E"/>
                </a:solidFill>
                <a:latin typeface="Arial"/>
              </a:rPr>
              <a:t>&lt;key1&gt;</a:t>
            </a:r>
            <a:r>
              <a:rPr lang="en-US" sz="2000" b="0" strike="noStrike" spc="-1">
                <a:solidFill>
                  <a:srgbClr val="1A73CB"/>
                </a:solidFill>
                <a:latin typeface="Arial"/>
              </a:rPr>
              <a:t>=</a:t>
            </a:r>
            <a:r>
              <a:rPr lang="en-US" sz="2000" b="0" strike="noStrike" spc="-1">
                <a:solidFill>
                  <a:srgbClr val="E7954E"/>
                </a:solidFill>
                <a:latin typeface="Arial"/>
              </a:rPr>
              <a:t>&lt;val1&gt;</a:t>
            </a:r>
            <a:r>
              <a:rPr lang="en-US" sz="2000" b="0" strike="noStrike" spc="-1">
                <a:solidFill>
                  <a:srgbClr val="FF0000"/>
                </a:solidFill>
                <a:latin typeface="Arial"/>
              </a:rPr>
              <a:t>&amp;</a:t>
            </a:r>
            <a:r>
              <a:rPr lang="en-US" sz="2000" b="0" strike="noStrike" spc="-1">
                <a:solidFill>
                  <a:srgbClr val="1A73CB"/>
                </a:solidFill>
                <a:latin typeface="Arial"/>
              </a:rPr>
              <a:t>...</a:t>
            </a:r>
            <a:r>
              <a:rPr lang="en-US" sz="2000" b="0" strike="noStrike" spc="-1">
                <a:solidFill>
                  <a:srgbClr val="FF0000"/>
                </a:solidFill>
                <a:latin typeface="Arial"/>
              </a:rPr>
              <a:t>&amp;</a:t>
            </a:r>
            <a:r>
              <a:rPr lang="en-US" sz="2000" b="0" strike="noStrike" spc="-1">
                <a:solidFill>
                  <a:srgbClr val="E7954E"/>
                </a:solidFill>
                <a:latin typeface="Arial"/>
              </a:rPr>
              <a:t>&lt;key-n&gt;</a:t>
            </a:r>
            <a:r>
              <a:rPr lang="en-US" sz="2000" b="0" strike="noStrike" spc="-1">
                <a:solidFill>
                  <a:srgbClr val="1A73CB"/>
                </a:solidFill>
                <a:latin typeface="Arial"/>
              </a:rPr>
              <a:t>=</a:t>
            </a:r>
            <a:r>
              <a:rPr lang="en-US" sz="2000" b="0" strike="noStrike" spc="-1">
                <a:solidFill>
                  <a:srgbClr val="E7954E"/>
                </a:solidFill>
                <a:latin typeface="Arial"/>
              </a:rPr>
              <a:t>&lt;val-n&gt;</a:t>
            </a:r>
            <a:br>
              <a:rPr sz="2000"/>
            </a:br>
            <a:r>
              <a:rPr lang="en-US" sz="2000" b="0" strike="noStrike" spc="-1">
                <a:solidFill>
                  <a:srgbClr val="9A5315"/>
                </a:solidFill>
                <a:latin typeface="Arial"/>
              </a:rPr>
              <a:t>VD: http://.../post/hello?name=Angular&amp;age=10</a:t>
            </a:r>
            <a:br>
              <a:rPr sz="2000"/>
            </a:br>
            <a:r>
              <a:rPr lang="en-US" sz="2000" b="0" strike="noStrike" spc="-1">
                <a:solidFill>
                  <a:srgbClr val="9A5315"/>
                </a:solidFill>
                <a:latin typeface="Arial"/>
              </a:rPr>
              <a:t>→ key1 = “name” ; val1 = “Angular” ; key2 = “age” ; val2 = “10”</a:t>
            </a:r>
          </a:p>
        </p:txBody>
      </p:sp>
      <p:sp>
        <p:nvSpPr>
          <p:cNvPr id="4" name="PlaceHolder 3"/>
          <p:cNvSpPr>
            <a:spLocks noGrp="1"/>
          </p:cNvSpPr>
          <p:nvPr>
            <p:ph type="sldNum" idx="1"/>
          </p:nvPr>
        </p:nvSpPr>
        <p:spPr/>
        <p:txBody>
          <a:bodyPr/>
          <a:lstStyle/>
          <a:p>
            <a:fld id="{B12B88A2-2640-46C1-ADAE-31281AA305BF}" type="slidenum">
              <a:rPr/>
              <a:t>119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1065240" y="689760"/>
            <a:ext cx="10058040" cy="64728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UTM Essendine Caps" panose="02040603050506020204"/>
              </a:rPr>
              <a:t>3. Angular Framework</a:t>
            </a:r>
            <a:endParaRPr lang="en-US" sz="3600" b="0" strike="noStrike" spc="-1">
              <a:solidFill>
                <a:srgbClr val="9A5315"/>
              </a:solidFill>
              <a:latin typeface="Arial"/>
            </a:endParaRPr>
          </a:p>
        </p:txBody>
      </p:sp>
      <p:sp>
        <p:nvSpPr>
          <p:cNvPr id="188" name="PlaceHolder 2"/>
          <p:cNvSpPr>
            <a:spLocks noGrp="1"/>
          </p:cNvSpPr>
          <p:nvPr>
            <p:ph/>
          </p:nvPr>
        </p:nvSpPr>
        <p:spPr>
          <a:xfrm>
            <a:off x="1065240" y="1612800"/>
            <a:ext cx="10058040" cy="4228920"/>
          </a:xfrm>
          <a:prstGeom prst="rect">
            <a:avLst/>
          </a:prstGeom>
          <a:noFill/>
          <a:ln w="0">
            <a:noFill/>
          </a:ln>
        </p:spPr>
        <p:txBody>
          <a:bodyPr anchor="t">
            <a:normAutofit fontScale="92500" lnSpcReduction="10000"/>
          </a:bodyPr>
          <a:lstStyle/>
          <a:p>
            <a:pPr>
              <a:lnSpc>
                <a:spcPct val="100000"/>
              </a:lnSpc>
              <a:spcBef>
                <a:spcPts val="1800"/>
              </a:spcBef>
              <a:buNone/>
              <a:tabLst>
                <a:tab pos="0" algn="l"/>
              </a:tabLst>
            </a:pPr>
            <a:r>
              <a:rPr lang="en-US" sz="2400" b="0" strike="noStrike" spc="-1" dirty="0">
                <a:solidFill>
                  <a:srgbClr val="9A5315"/>
                </a:solidFill>
                <a:latin typeface="SVN-Segoe Print"/>
              </a:rPr>
              <a:t>26. </a:t>
            </a:r>
            <a:r>
              <a:rPr lang="en-US" sz="2400" b="0" u="sng" strike="noStrike" spc="-1" dirty="0">
                <a:solidFill>
                  <a:srgbClr val="6DC025"/>
                </a:solidFill>
                <a:uFillTx/>
                <a:latin typeface="SVN-Segoe Print"/>
                <a:hlinkClick r:id="rId2" action="ppaction://hlinksldjump"/>
              </a:rPr>
              <a:t>Host Event Listener</a:t>
            </a:r>
            <a:endParaRPr lang="en-US" sz="2400" b="0" strike="noStrike" spc="-1" dirty="0">
              <a:solidFill>
                <a:srgbClr val="9A5315"/>
              </a:solidFill>
              <a:latin typeface="Arial"/>
            </a:endParaRPr>
          </a:p>
          <a:p>
            <a:pPr>
              <a:lnSpc>
                <a:spcPct val="100000"/>
              </a:lnSpc>
              <a:spcBef>
                <a:spcPts val="1800"/>
              </a:spcBef>
              <a:buNone/>
              <a:tabLst>
                <a:tab pos="0" algn="l"/>
              </a:tabLst>
            </a:pPr>
            <a:r>
              <a:rPr lang="en-US" sz="2400" b="0" strike="noStrike" spc="-1" dirty="0">
                <a:solidFill>
                  <a:srgbClr val="9A5315"/>
                </a:solidFill>
                <a:latin typeface="SVN-Segoe Print"/>
              </a:rPr>
              <a:t>27. </a:t>
            </a:r>
            <a:r>
              <a:rPr lang="en-US" sz="2400" b="0" u="sng" strike="noStrike" spc="-1" dirty="0">
                <a:solidFill>
                  <a:srgbClr val="6DC025"/>
                </a:solidFill>
                <a:uFillTx/>
                <a:latin typeface="SVN-Segoe Print"/>
                <a:hlinkClick r:id="rId3" action="ppaction://hlinksldjump"/>
              </a:rPr>
              <a:t>RxJS [3]</a:t>
            </a:r>
            <a:r>
              <a:rPr lang="en-US" sz="2400" b="0" strike="noStrike" spc="-1" dirty="0">
                <a:solidFill>
                  <a:srgbClr val="9A5315"/>
                </a:solidFill>
                <a:latin typeface="SVN-Segoe Print"/>
              </a:rPr>
              <a:t>: </a:t>
            </a:r>
            <a:r>
              <a:rPr lang="en-US" sz="2400" b="0" u="sng" strike="noStrike" spc="-1" dirty="0">
                <a:solidFill>
                  <a:srgbClr val="6DC025"/>
                </a:solidFill>
                <a:uFillTx/>
                <a:latin typeface="SVN-Segoe Print"/>
                <a:hlinkClick r:id="rId4"/>
              </a:rPr>
              <a:t>Operators</a:t>
            </a:r>
            <a:endParaRPr lang="en-US" sz="2400" b="0" strike="noStrike" spc="-1" dirty="0">
              <a:solidFill>
                <a:srgbClr val="9A5315"/>
              </a:solidFill>
              <a:latin typeface="Arial"/>
            </a:endParaRPr>
          </a:p>
          <a:p>
            <a:pPr>
              <a:lnSpc>
                <a:spcPct val="100000"/>
              </a:lnSpc>
              <a:spcBef>
                <a:spcPts val="1800"/>
              </a:spcBef>
              <a:buNone/>
              <a:tabLst>
                <a:tab pos="0" algn="l"/>
              </a:tabLst>
            </a:pPr>
            <a:r>
              <a:rPr lang="en-US" sz="2400" b="0" strike="noStrike" spc="-1" dirty="0">
                <a:solidFill>
                  <a:srgbClr val="9A5315"/>
                </a:solidFill>
                <a:latin typeface="SVN-Segoe Print"/>
              </a:rPr>
              <a:t>28. </a:t>
            </a:r>
            <a:r>
              <a:rPr lang="en-US" sz="2400" b="0" u="sng" strike="noStrike" spc="-1" dirty="0">
                <a:solidFill>
                  <a:srgbClr val="6DC025"/>
                </a:solidFill>
                <a:uFillTx/>
                <a:latin typeface="SVN-Segoe Print"/>
                <a:hlinkClick r:id="rId5" action="ppaction://hlinksldjump"/>
              </a:rPr>
              <a:t>Import JavaScript file in TypeScript file</a:t>
            </a:r>
            <a:endParaRPr lang="en-US" sz="2400" b="0" strike="noStrike" spc="-1" dirty="0">
              <a:solidFill>
                <a:srgbClr val="9A5315"/>
              </a:solidFill>
              <a:latin typeface="Arial"/>
            </a:endParaRPr>
          </a:p>
          <a:p>
            <a:pPr>
              <a:lnSpc>
                <a:spcPct val="100000"/>
              </a:lnSpc>
              <a:spcBef>
                <a:spcPts val="1800"/>
              </a:spcBef>
              <a:buNone/>
              <a:tabLst>
                <a:tab pos="0" algn="l"/>
              </a:tabLst>
            </a:pPr>
            <a:r>
              <a:rPr lang="en-US" sz="2400" b="0" strike="noStrike" spc="-1" dirty="0">
                <a:solidFill>
                  <a:srgbClr val="9A5315"/>
                </a:solidFill>
                <a:latin typeface="SVN-Segoe Print"/>
              </a:rPr>
              <a:t>29. </a:t>
            </a:r>
            <a:r>
              <a:rPr lang="en-US" sz="2400" b="0" u="sng" strike="noStrike" spc="-1" dirty="0">
                <a:solidFill>
                  <a:srgbClr val="6DC025"/>
                </a:solidFill>
                <a:uFillTx/>
                <a:latin typeface="SVN-Segoe Print"/>
                <a:hlinkClick r:id="rId6" action="ppaction://hlinksldjump"/>
              </a:rPr>
              <a:t>Third-party UI components</a:t>
            </a:r>
            <a:r>
              <a:rPr lang="en-US" sz="2400" b="0" strike="noStrike" spc="-1" dirty="0">
                <a:solidFill>
                  <a:srgbClr val="9A5315"/>
                </a:solidFill>
                <a:latin typeface="SVN-Segoe Print"/>
              </a:rPr>
              <a:t>: </a:t>
            </a:r>
            <a:r>
              <a:rPr lang="en-US" sz="2400" b="0" u="sng" strike="noStrike" spc="-1" dirty="0">
                <a:solidFill>
                  <a:srgbClr val="6DC025"/>
                </a:solidFill>
                <a:uFillTx/>
                <a:latin typeface="SVN-Segoe Print"/>
                <a:hlinkClick r:id="rId7"/>
              </a:rPr>
              <a:t>Ant Zorro</a:t>
            </a:r>
            <a:endParaRPr lang="en-US" sz="2400" b="0" strike="noStrike" spc="-1" dirty="0">
              <a:solidFill>
                <a:srgbClr val="9A5315"/>
              </a:solidFill>
              <a:latin typeface="Arial"/>
            </a:endParaRPr>
          </a:p>
          <a:p>
            <a:pPr>
              <a:lnSpc>
                <a:spcPct val="100000"/>
              </a:lnSpc>
              <a:spcBef>
                <a:spcPts val="1800"/>
              </a:spcBef>
              <a:buNone/>
              <a:tabLst>
                <a:tab pos="0" algn="l"/>
              </a:tabLst>
            </a:pPr>
            <a:r>
              <a:rPr lang="en-US" sz="2400" b="0" strike="noStrike" spc="-1" dirty="0">
                <a:solidFill>
                  <a:srgbClr val="9A5315"/>
                </a:solidFill>
                <a:latin typeface="SVN-Segoe Print"/>
              </a:rPr>
              <a:t>30. </a:t>
            </a:r>
            <a:r>
              <a:rPr lang="en-US" sz="2400" b="0" u="sng" strike="noStrike" spc="-1" dirty="0">
                <a:solidFill>
                  <a:srgbClr val="6DC025"/>
                </a:solidFill>
                <a:uFillTx/>
                <a:latin typeface="SVN-Segoe Print"/>
                <a:hlinkClick r:id="rId8" action="ppaction://hlinksldjump"/>
              </a:rPr>
              <a:t>Guard</a:t>
            </a:r>
            <a:endParaRPr lang="en-US" sz="2400" b="0" u="sng" strike="noStrike" spc="-1" dirty="0">
              <a:solidFill>
                <a:srgbClr val="6DC025"/>
              </a:solidFill>
              <a:uFillTx/>
              <a:latin typeface="SVN-Segoe Print"/>
            </a:endParaRPr>
          </a:p>
          <a:p>
            <a:pPr>
              <a:lnSpc>
                <a:spcPct val="100000"/>
              </a:lnSpc>
              <a:spcBef>
                <a:spcPts val="1800"/>
              </a:spcBef>
              <a:buNone/>
              <a:tabLst>
                <a:tab pos="0" algn="l"/>
              </a:tabLst>
            </a:pPr>
            <a:r>
              <a:rPr lang="en-US" sz="2400" b="0" strike="noStrike" spc="-1" dirty="0">
                <a:solidFill>
                  <a:srgbClr val="9A5315"/>
                </a:solidFill>
                <a:latin typeface="SVN-Segoe Print"/>
              </a:rPr>
              <a:t>31. </a:t>
            </a:r>
            <a:r>
              <a:rPr lang="en-US" sz="2400" b="0" strike="noStrike" spc="-1" dirty="0">
                <a:solidFill>
                  <a:srgbClr val="9A5315"/>
                </a:solidFill>
                <a:latin typeface="SVN-Segoe Print"/>
                <a:hlinkClick r:id="rId9" action="ppaction://hlinksldjump"/>
              </a:rPr>
              <a:t>Standalone Components/Directives/Pipes</a:t>
            </a:r>
            <a:endParaRPr lang="en-US" sz="2400" b="0" strike="noStrike" spc="-1" dirty="0">
              <a:solidFill>
                <a:srgbClr val="9A5315"/>
              </a:solidFill>
              <a:latin typeface="SVN-Segoe Print"/>
            </a:endParaRPr>
          </a:p>
          <a:p>
            <a:pPr>
              <a:lnSpc>
                <a:spcPct val="100000"/>
              </a:lnSpc>
              <a:spcBef>
                <a:spcPts val="1800"/>
              </a:spcBef>
              <a:buNone/>
              <a:tabLst>
                <a:tab pos="0" algn="l"/>
              </a:tabLst>
            </a:pPr>
            <a:r>
              <a:rPr lang="en-US" sz="2400" b="0" strike="noStrike" spc="-1" dirty="0">
                <a:solidFill>
                  <a:srgbClr val="9A5315"/>
                </a:solidFill>
                <a:latin typeface="SVN-Segoe Print"/>
              </a:rPr>
              <a:t>32. </a:t>
            </a:r>
            <a:r>
              <a:rPr lang="en-US" sz="2400" b="0" strike="noStrike" spc="-1" dirty="0">
                <a:solidFill>
                  <a:srgbClr val="9A5315"/>
                </a:solidFill>
                <a:latin typeface="SVN-Segoe Print"/>
                <a:hlinkClick r:id="rId10" action="ppaction://hlinksldjump"/>
              </a:rPr>
              <a:t>Typed FormGroup</a:t>
            </a:r>
            <a:endParaRPr lang="en-US" sz="2400" b="0" strike="noStrike" spc="-1" dirty="0">
              <a:solidFill>
                <a:srgbClr val="9A5315"/>
              </a:solidFill>
              <a:latin typeface="SVN-Segoe Print"/>
            </a:endParaRPr>
          </a:p>
          <a:p>
            <a:pPr>
              <a:lnSpc>
                <a:spcPct val="100000"/>
              </a:lnSpc>
              <a:spcBef>
                <a:spcPts val="1800"/>
              </a:spcBef>
              <a:buNone/>
              <a:tabLst>
                <a:tab pos="0" algn="l"/>
              </a:tabLst>
            </a:pPr>
            <a:r>
              <a:rPr lang="en-US" sz="2400" b="0" strike="noStrike" spc="-1" dirty="0">
                <a:solidFill>
                  <a:srgbClr val="9A5315"/>
                </a:solidFill>
                <a:latin typeface="SVN-Segoe Print"/>
              </a:rPr>
              <a:t>33. </a:t>
            </a:r>
            <a:r>
              <a:rPr lang="en-US" sz="2400" b="0" strike="noStrike" spc="-1" dirty="0">
                <a:solidFill>
                  <a:srgbClr val="9A5315"/>
                </a:solidFill>
                <a:latin typeface="SVN-Segoe Print"/>
                <a:hlinkClick r:id="rId11" action="ppaction://hlinksldjump"/>
              </a:rPr>
              <a:t>Typed FormArray</a:t>
            </a:r>
            <a:endParaRPr lang="en-US" sz="2400" b="0" u="sng" strike="noStrike" spc="-1" dirty="0">
              <a:solidFill>
                <a:srgbClr val="9A5315"/>
              </a:solidFill>
              <a:latin typeface="Arial"/>
            </a:endParaRPr>
          </a:p>
        </p:txBody>
      </p:sp>
      <p:sp>
        <p:nvSpPr>
          <p:cNvPr id="4" name="PlaceHolder 3"/>
          <p:cNvSpPr>
            <a:spLocks noGrp="1"/>
          </p:cNvSpPr>
          <p:nvPr>
            <p:ph type="sldNum" idx="1"/>
          </p:nvPr>
        </p:nvSpPr>
        <p:spPr/>
        <p:txBody>
          <a:bodyPr/>
          <a:lstStyle/>
          <a:p>
            <a:fld id="{468BFD56-6D15-4B3B-A3E1-6CF154CCEFD5}" type="slidenum">
              <a:rPr/>
              <a:t>12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21. Routing, Params, Query params, Handle routing exception</a:t>
            </a:r>
            <a:endParaRPr lang="en-US" sz="3600" b="0" strike="noStrike" spc="-1">
              <a:solidFill>
                <a:srgbClr val="9A5315"/>
              </a:solidFill>
              <a:latin typeface="Arial"/>
            </a:endParaRPr>
          </a:p>
        </p:txBody>
      </p:sp>
      <p:sp>
        <p:nvSpPr>
          <p:cNvPr id="527"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Các đọc Params tại component:</a:t>
            </a:r>
          </a:p>
          <a:p>
            <a:pPr marL="740410" lvl="1" indent="-283210">
              <a:lnSpc>
                <a:spcPct val="100000"/>
              </a:lnSpc>
              <a:spcBef>
                <a:spcPts val="1200"/>
              </a:spcBef>
              <a:buClr>
                <a:srgbClr val="9A5315"/>
              </a:buClr>
              <a:buFont typeface="Arial"/>
              <a:buChar char="•"/>
            </a:pPr>
            <a:r>
              <a:rPr lang="en-US" sz="2000" b="0" strike="noStrike" spc="-1">
                <a:solidFill>
                  <a:srgbClr val="9A5315"/>
                </a:solidFill>
                <a:latin typeface="Arial"/>
              </a:rPr>
              <a:t>Chỉ cần đọc 1 lần:</a:t>
            </a:r>
            <a:br>
              <a:rPr sz="2000"/>
            </a:br>
            <a:r>
              <a:rPr lang="en-US" sz="2000" b="0" strike="noStrike" spc="-1">
                <a:solidFill>
                  <a:srgbClr val="1A73CB"/>
                </a:solidFill>
                <a:latin typeface="Arial"/>
              </a:rPr>
              <a:t>ActivatedRoute.snapshot.queryParamMap.get(</a:t>
            </a:r>
            <a:r>
              <a:rPr lang="en-US" sz="2000" b="0" strike="noStrike" spc="-1">
                <a:solidFill>
                  <a:srgbClr val="E7954E"/>
                </a:solidFill>
                <a:latin typeface="Arial"/>
              </a:rPr>
              <a:t>&lt;varName&gt;</a:t>
            </a:r>
            <a:r>
              <a:rPr lang="en-US" sz="2000" b="0" strike="noStrike" spc="-1">
                <a:solidFill>
                  <a:srgbClr val="1A73CB"/>
                </a:solidFill>
                <a:latin typeface="Arial"/>
              </a:rPr>
              <a:t>)</a:t>
            </a:r>
            <a:br>
              <a:rPr sz="2000"/>
            </a:br>
            <a:r>
              <a:rPr lang="en-US" sz="2000" b="0" strike="noStrike" spc="-1">
                <a:solidFill>
                  <a:srgbClr val="9A5315"/>
                </a:solidFill>
                <a:latin typeface="Arial"/>
              </a:rPr>
              <a:t>hoặc</a:t>
            </a:r>
            <a:br>
              <a:rPr sz="2000"/>
            </a:br>
            <a:r>
              <a:rPr lang="en-US" sz="2000" b="0" strike="noStrike" spc="-1">
                <a:solidFill>
                  <a:srgbClr val="1A73CB"/>
                </a:solidFill>
                <a:latin typeface="Arial"/>
              </a:rPr>
              <a:t>ActivatedRoute.snapshot.queryParams.</a:t>
            </a:r>
            <a:r>
              <a:rPr lang="en-US" sz="2000" b="0" strike="noStrike" spc="-1">
                <a:solidFill>
                  <a:srgbClr val="E7954E"/>
                </a:solidFill>
                <a:latin typeface="Arial"/>
              </a:rPr>
              <a:t>&lt;varName&gt;</a:t>
            </a:r>
            <a:endParaRPr lang="en-US" sz="2000" b="0" strike="noStrike" spc="-1">
              <a:solidFill>
                <a:srgbClr val="9A5315"/>
              </a:solidFill>
              <a:latin typeface="Arial"/>
            </a:endParaRPr>
          </a:p>
          <a:p>
            <a:pPr marL="740410" lvl="1" indent="-283210">
              <a:lnSpc>
                <a:spcPct val="100000"/>
              </a:lnSpc>
              <a:spcBef>
                <a:spcPts val="1200"/>
              </a:spcBef>
              <a:buClr>
                <a:srgbClr val="9A5315"/>
              </a:buClr>
              <a:buFont typeface="Arial"/>
              <a:buChar char="•"/>
            </a:pPr>
            <a:r>
              <a:rPr lang="en-US" sz="2000" b="0" strike="noStrike" spc="-1">
                <a:solidFill>
                  <a:srgbClr val="9A5315"/>
                </a:solidFill>
                <a:latin typeface="Arial"/>
              </a:rPr>
              <a:t>Theo dõi sự thay đổi:</a:t>
            </a:r>
            <a:br>
              <a:rPr sz="2000"/>
            </a:br>
            <a:r>
              <a:rPr lang="en-US" sz="2000" b="0" strike="noStrike" spc="-1">
                <a:solidFill>
                  <a:srgbClr val="1A73CB"/>
                </a:solidFill>
                <a:latin typeface="Arial"/>
              </a:rPr>
              <a:t>ActivatedRoute.queryParamMap.subscribe(p =&gt; p.get(</a:t>
            </a:r>
            <a:r>
              <a:rPr lang="en-US" sz="2000" b="0" strike="noStrike" spc="-1">
                <a:solidFill>
                  <a:srgbClr val="E7954E"/>
                </a:solidFill>
                <a:latin typeface="Arial"/>
              </a:rPr>
              <a:t>&lt;varName&gt;</a:t>
            </a:r>
            <a:r>
              <a:rPr lang="en-US" sz="2000" b="0" strike="noStrike" spc="-1">
                <a:solidFill>
                  <a:srgbClr val="1A73CB"/>
                </a:solidFill>
                <a:latin typeface="Arial"/>
              </a:rPr>
              <a:t>))</a:t>
            </a:r>
            <a:br>
              <a:rPr sz="2000"/>
            </a:br>
            <a:r>
              <a:rPr lang="en-US" sz="2000" b="0" strike="noStrike" spc="-1">
                <a:solidFill>
                  <a:srgbClr val="1A73CB"/>
                </a:solidFill>
                <a:latin typeface="Arial"/>
              </a:rPr>
              <a:t>hoặc</a:t>
            </a:r>
            <a:br>
              <a:rPr sz="2000"/>
            </a:br>
            <a:r>
              <a:rPr lang="en-US" sz="2000" b="0" strike="noStrike" spc="-1">
                <a:solidFill>
                  <a:srgbClr val="1A73CB"/>
                </a:solidFill>
                <a:latin typeface="Arial"/>
              </a:rPr>
              <a:t>ActivatedRoute.queryParams.subscribe(p =&gt; p.</a:t>
            </a:r>
            <a:r>
              <a:rPr lang="en-US" sz="2000" b="0" strike="noStrike" spc="-1">
                <a:solidFill>
                  <a:srgbClr val="E7954E"/>
                </a:solidFill>
                <a:latin typeface="Arial"/>
              </a:rPr>
              <a:t>&lt;varName&gt;</a:t>
            </a:r>
            <a:r>
              <a:rPr lang="en-US" sz="2000" b="0" strike="noStrike" spc="-1">
                <a:solidFill>
                  <a:srgbClr val="1A73CB"/>
                </a:solidFill>
                <a:latin typeface="Arial"/>
              </a:rPr>
              <a:t>)</a:t>
            </a:r>
            <a:endParaRPr lang="en-US" sz="2000" b="0" strike="noStrike" spc="-1">
              <a:solidFill>
                <a:srgbClr val="9A5315"/>
              </a:solidFill>
              <a:latin typeface="Arial"/>
            </a:endParaRPr>
          </a:p>
          <a:p>
            <a:pPr>
              <a:lnSpc>
                <a:spcPct val="100000"/>
              </a:lnSpc>
              <a:spcBef>
                <a:spcPts val="1800"/>
              </a:spcBef>
              <a:buNone/>
            </a:pP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CD0A4E3D-50F3-4355-BF9A-8F301D46C01E}" type="slidenum">
              <a:rPr/>
              <a:t>120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21. Routing, Params, Query params, Handle routing exception</a:t>
            </a:r>
            <a:endParaRPr lang="en-US" sz="3600" b="0" strike="noStrike" spc="-1">
              <a:solidFill>
                <a:srgbClr val="9A5315"/>
              </a:solidFill>
              <a:latin typeface="Arial"/>
            </a:endParaRPr>
          </a:p>
        </p:txBody>
      </p:sp>
      <p:sp>
        <p:nvSpPr>
          <p:cNvPr id="529"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 đọc Query Params:</a:t>
            </a:r>
          </a:p>
        </p:txBody>
      </p:sp>
      <p:pic>
        <p:nvPicPr>
          <p:cNvPr id="530" name="Picture 3"/>
          <p:cNvPicPr/>
          <p:nvPr/>
        </p:nvPicPr>
        <p:blipFill>
          <a:blip r:embed="rId2"/>
          <a:stretch>
            <a:fillRect/>
          </a:stretch>
        </p:blipFill>
        <p:spPr>
          <a:xfrm>
            <a:off x="7575480" y="2218680"/>
            <a:ext cx="3792240" cy="928800"/>
          </a:xfrm>
          <a:prstGeom prst="rect">
            <a:avLst/>
          </a:prstGeom>
          <a:ln w="0">
            <a:noFill/>
          </a:ln>
        </p:spPr>
      </p:pic>
      <p:pic>
        <p:nvPicPr>
          <p:cNvPr id="531" name="Picture 7"/>
          <p:cNvPicPr/>
          <p:nvPr/>
        </p:nvPicPr>
        <p:blipFill>
          <a:blip r:embed="rId3"/>
          <a:stretch>
            <a:fillRect/>
          </a:stretch>
        </p:blipFill>
        <p:spPr>
          <a:xfrm>
            <a:off x="1309680" y="2218680"/>
            <a:ext cx="5343120" cy="2917800"/>
          </a:xfrm>
          <a:prstGeom prst="rect">
            <a:avLst/>
          </a:prstGeom>
          <a:ln w="0">
            <a:noFill/>
          </a:ln>
        </p:spPr>
      </p:pic>
      <p:pic>
        <p:nvPicPr>
          <p:cNvPr id="532" name="Picture 9"/>
          <p:cNvPicPr/>
          <p:nvPr/>
        </p:nvPicPr>
        <p:blipFill>
          <a:blip r:embed="rId4"/>
          <a:stretch>
            <a:fillRect/>
          </a:stretch>
        </p:blipFill>
        <p:spPr>
          <a:xfrm>
            <a:off x="2409120" y="5179320"/>
            <a:ext cx="3195360" cy="1069200"/>
          </a:xfrm>
          <a:prstGeom prst="rect">
            <a:avLst/>
          </a:prstGeom>
          <a:ln w="0">
            <a:noFill/>
          </a:ln>
        </p:spPr>
      </p:pic>
      <p:pic>
        <p:nvPicPr>
          <p:cNvPr id="533" name="Picture 12" descr="Text&#10;&#10;Description automatically generated"/>
          <p:cNvPicPr/>
          <p:nvPr/>
        </p:nvPicPr>
        <p:blipFill>
          <a:blip r:embed="rId5"/>
          <a:stretch>
            <a:fillRect/>
          </a:stretch>
        </p:blipFill>
        <p:spPr>
          <a:xfrm>
            <a:off x="7575480" y="3341160"/>
            <a:ext cx="3792240" cy="3076920"/>
          </a:xfrm>
          <a:prstGeom prst="rect">
            <a:avLst/>
          </a:prstGeom>
          <a:ln w="0">
            <a:noFill/>
          </a:ln>
        </p:spPr>
      </p:pic>
      <p:sp>
        <p:nvSpPr>
          <p:cNvPr id="4" name="PlaceHolder 3"/>
          <p:cNvSpPr>
            <a:spLocks noGrp="1"/>
          </p:cNvSpPr>
          <p:nvPr>
            <p:ph type="sldNum" idx="1"/>
          </p:nvPr>
        </p:nvSpPr>
        <p:spPr/>
        <p:txBody>
          <a:bodyPr/>
          <a:lstStyle/>
          <a:p>
            <a:fld id="{68B3E78D-59CF-4A97-93C7-1C37D1D736D5}" type="slidenum">
              <a:rPr/>
              <a:t>121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21. Routing, Params, Query params, Handle routing exception</a:t>
            </a:r>
            <a:endParaRPr lang="en-US" sz="3600" b="0" strike="noStrike" spc="-1">
              <a:solidFill>
                <a:srgbClr val="9A5315"/>
              </a:solidFill>
              <a:latin typeface="Arial"/>
            </a:endParaRPr>
          </a:p>
        </p:txBody>
      </p:sp>
      <p:sp>
        <p:nvSpPr>
          <p:cNvPr id="535"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Khi người dùng truy cập đến một route không có trong config, thì sẽ thả ra một exception. Nếu không được handle thì trang web sẽ trắng tinh không load gì, trải nghiệm người dùng sẽ không tốt.</a:t>
            </a:r>
            <a:br>
              <a:rPr sz="2400"/>
            </a:br>
            <a:r>
              <a:rPr lang="en-US" sz="2400" b="0" strike="noStrike" spc="-1">
                <a:solidFill>
                  <a:srgbClr val="9A5315"/>
                </a:solidFill>
                <a:latin typeface="Arial"/>
              </a:rPr>
              <a:t>=&gt; Handle routing exception</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Thông thường có 2 cách để Handle routing exception:</a:t>
            </a:r>
          </a:p>
          <a:p>
            <a:pPr marL="740410" lvl="1" indent="-283210">
              <a:lnSpc>
                <a:spcPct val="100000"/>
              </a:lnSpc>
              <a:spcBef>
                <a:spcPts val="1200"/>
              </a:spcBef>
              <a:buClr>
                <a:srgbClr val="9A5315"/>
              </a:buClr>
              <a:buFont typeface="Arial"/>
              <a:buChar char="•"/>
            </a:pPr>
            <a:r>
              <a:rPr lang="en-US" sz="2000" b="0" strike="noStrike" spc="-1">
                <a:solidFill>
                  <a:srgbClr val="9A5315"/>
                </a:solidFill>
                <a:latin typeface="Arial"/>
              </a:rPr>
              <a:t>Trở về route nào đó, VD trang chủ, ...</a:t>
            </a:r>
          </a:p>
          <a:p>
            <a:pPr marL="740410" lvl="1" indent="-283210">
              <a:lnSpc>
                <a:spcPct val="100000"/>
              </a:lnSpc>
              <a:spcBef>
                <a:spcPts val="1200"/>
              </a:spcBef>
              <a:buClr>
                <a:srgbClr val="9A5315"/>
              </a:buClr>
              <a:buFont typeface="Arial"/>
              <a:buChar char="•"/>
            </a:pPr>
            <a:r>
              <a:rPr lang="en-US" sz="2000" b="0" strike="noStrike" spc="-1">
                <a:solidFill>
                  <a:srgbClr val="9A5315"/>
                </a:solidFill>
                <a:latin typeface="Arial"/>
              </a:rPr>
              <a:t>Hiển thị trang 404 Not found</a:t>
            </a:r>
          </a:p>
        </p:txBody>
      </p:sp>
      <p:sp>
        <p:nvSpPr>
          <p:cNvPr id="4" name="PlaceHolder 3"/>
          <p:cNvSpPr>
            <a:spLocks noGrp="1"/>
          </p:cNvSpPr>
          <p:nvPr>
            <p:ph type="sldNum" idx="1"/>
          </p:nvPr>
        </p:nvSpPr>
        <p:spPr/>
        <p:txBody>
          <a:bodyPr/>
          <a:lstStyle/>
          <a:p>
            <a:fld id="{155798F0-3D25-470E-8480-D8048525B142}" type="slidenum">
              <a:rPr/>
              <a:t>122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21. Routing, Params, Query params, Handle routing exception</a:t>
            </a:r>
            <a:endParaRPr lang="en-US" sz="3600" b="0" strike="noStrike" spc="-1">
              <a:solidFill>
                <a:srgbClr val="9A5315"/>
              </a:solidFill>
              <a:latin typeface="Arial"/>
            </a:endParaRPr>
          </a:p>
        </p:txBody>
      </p:sp>
      <p:sp>
        <p:nvSpPr>
          <p:cNvPr id="537" name="PlaceHolder 2"/>
          <p:cNvSpPr>
            <a:spLocks noGrp="1"/>
          </p:cNvSpPr>
          <p:nvPr>
            <p:ph/>
          </p:nvPr>
        </p:nvSpPr>
        <p:spPr>
          <a:xfrm>
            <a:off x="1065240" y="1752480"/>
            <a:ext cx="8003456" cy="485388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000" b="0" strike="noStrike" spc="-1">
                <a:solidFill>
                  <a:srgbClr val="9A5315"/>
                </a:solidFill>
                <a:latin typeface="Arial"/>
              </a:rPr>
              <a:t>Handle routing exception: Trở về route nào đó</a:t>
            </a:r>
            <a:br>
              <a:rPr sz="2000"/>
            </a:br>
            <a:r>
              <a:rPr lang="en-US" sz="2000" b="0" strike="noStrike" spc="-1">
                <a:solidFill>
                  <a:srgbClr val="9A5315"/>
                </a:solidFill>
                <a:latin typeface="Arial"/>
              </a:rPr>
              <a:t>- Tại route config root, thêm một config ở cuối mảng:</a:t>
            </a:r>
            <a:br>
              <a:rPr sz="2000"/>
            </a:br>
            <a:br>
              <a:rPr sz="2000"/>
            </a:br>
            <a:br>
              <a:rPr sz="2000"/>
            </a:br>
            <a:br>
              <a:rPr sz="2000"/>
            </a:br>
            <a:br>
              <a:rPr sz="2000"/>
            </a:br>
            <a:br>
              <a:rPr sz="2000"/>
            </a:br>
            <a:br>
              <a:rPr lang="en-US" sz="2000"/>
            </a:br>
            <a:br>
              <a:rPr sz="2000"/>
            </a:br>
            <a:r>
              <a:rPr lang="en-US" sz="2000" b="0" strike="noStrike" spc="-1">
                <a:solidFill>
                  <a:srgbClr val="9A5315"/>
                </a:solidFill>
                <a:latin typeface="Arial"/>
              </a:rPr>
              <a:t>- Handle routing exception bắt buộc phải dùng </a:t>
            </a:r>
            <a:r>
              <a:rPr lang="en-US" sz="2000" b="0" strike="noStrike" spc="-1">
                <a:solidFill>
                  <a:srgbClr val="1A73CB"/>
                </a:solidFill>
                <a:latin typeface="Arial"/>
              </a:rPr>
              <a:t>pathMatch: ‘full’</a:t>
            </a:r>
            <a:r>
              <a:rPr lang="en-US" sz="2000" b="0" strike="noStrike" spc="-1">
                <a:solidFill>
                  <a:srgbClr val="9A5315"/>
                </a:solidFill>
                <a:latin typeface="Arial"/>
              </a:rPr>
              <a:t>.</a:t>
            </a:r>
            <a:br>
              <a:rPr lang="en-US" sz="2000" b="0" strike="noStrike" spc="-1">
                <a:solidFill>
                  <a:srgbClr val="9A5315"/>
                </a:solidFill>
                <a:latin typeface="Arial"/>
              </a:rPr>
            </a:br>
            <a:r>
              <a:rPr lang="en-US" sz="2000" b="0" strike="noStrike" spc="-1">
                <a:solidFill>
                  <a:srgbClr val="0070C0"/>
                </a:solidFill>
                <a:latin typeface="Arial"/>
              </a:rPr>
              <a:t>“full”</a:t>
            </a:r>
            <a:r>
              <a:rPr lang="en-US" sz="2000" b="0" strike="noStrike" spc="-1">
                <a:solidFill>
                  <a:srgbClr val="9A5315"/>
                </a:solidFill>
                <a:latin typeface="Arial"/>
              </a:rPr>
              <a:t>: path = chính xác như vậy, không thêm bớt, không children</a:t>
            </a:r>
            <a:br>
              <a:rPr lang="en-US" sz="2000" b="0" strike="noStrike" spc="-1">
                <a:solidFill>
                  <a:srgbClr val="9A5315"/>
                </a:solidFill>
                <a:latin typeface="Arial"/>
              </a:rPr>
            </a:br>
            <a:r>
              <a:rPr lang="en-US" sz="2000" b="0" strike="noStrike" spc="-1">
                <a:solidFill>
                  <a:srgbClr val="0070C0"/>
                </a:solidFill>
                <a:latin typeface="Arial"/>
              </a:rPr>
              <a:t>“prefix”</a:t>
            </a:r>
            <a:r>
              <a:rPr lang="en-US" sz="2000" b="0" strike="noStrike" spc="-1">
                <a:solidFill>
                  <a:srgbClr val="9A5315"/>
                </a:solidFill>
                <a:latin typeface="Arial"/>
              </a:rPr>
              <a:t>: match lần lượt từ trên xuống, kể cả children, path đầu tiên</a:t>
            </a:r>
            <a:br>
              <a:rPr lang="en-US" sz="2000" b="0" strike="noStrike" spc="-1">
                <a:solidFill>
                  <a:srgbClr val="9A5315"/>
                </a:solidFill>
                <a:latin typeface="Arial"/>
              </a:rPr>
            </a:br>
            <a:r>
              <a:rPr lang="en-US" sz="2000" b="0" strike="noStrike" spc="-1">
                <a:solidFill>
                  <a:srgbClr val="9A5315"/>
                </a:solidFill>
                <a:latin typeface="Arial"/>
              </a:rPr>
              <a:t>- pathMatch không xét đến các query params (VD: ?a=123)</a:t>
            </a:r>
            <a:br>
              <a:rPr lang="en-US" sz="2000"/>
            </a:br>
            <a:r>
              <a:rPr lang="en-US" sz="2000"/>
              <a:t>- </a:t>
            </a:r>
            <a:r>
              <a:rPr lang="en-US" sz="2000" b="0" strike="noStrike" spc="-1">
                <a:solidFill>
                  <a:srgbClr val="9A5315"/>
                </a:solidFill>
                <a:latin typeface="Arial"/>
              </a:rPr>
              <a:t>Xem thêm về pathMatch </a:t>
            </a:r>
            <a:r>
              <a:rPr lang="en-US" sz="2000" b="0" u="sng" strike="noStrike" spc="-1">
                <a:solidFill>
                  <a:srgbClr val="6DC025"/>
                </a:solidFill>
                <a:uFillTx/>
                <a:latin typeface="Arial"/>
                <a:hlinkClick r:id="rId2"/>
              </a:rPr>
              <a:t>tại đây</a:t>
            </a:r>
            <a:r>
              <a:rPr lang="en-US" sz="2000" b="0" strike="noStrike" spc="-1">
                <a:solidFill>
                  <a:srgbClr val="9A5315"/>
                </a:solidFill>
                <a:latin typeface="Arial"/>
              </a:rPr>
              <a:t>.</a:t>
            </a:r>
          </a:p>
        </p:txBody>
      </p:sp>
      <p:pic>
        <p:nvPicPr>
          <p:cNvPr id="538" name="Picture 7"/>
          <p:cNvPicPr/>
          <p:nvPr/>
        </p:nvPicPr>
        <p:blipFill>
          <a:blip r:embed="rId3"/>
          <a:stretch>
            <a:fillRect/>
          </a:stretch>
        </p:blipFill>
        <p:spPr>
          <a:xfrm>
            <a:off x="3361702" y="2460128"/>
            <a:ext cx="3097330" cy="2045324"/>
          </a:xfrm>
          <a:prstGeom prst="rect">
            <a:avLst/>
          </a:prstGeom>
          <a:ln w="0">
            <a:noFill/>
          </a:ln>
        </p:spPr>
      </p:pic>
      <p:sp>
        <p:nvSpPr>
          <p:cNvPr id="4" name="PlaceHolder 3"/>
          <p:cNvSpPr>
            <a:spLocks noGrp="1"/>
          </p:cNvSpPr>
          <p:nvPr>
            <p:ph type="sldNum" idx="1"/>
          </p:nvPr>
        </p:nvSpPr>
        <p:spPr/>
        <p:txBody>
          <a:bodyPr/>
          <a:lstStyle/>
          <a:p>
            <a:fld id="{8257DBF4-F595-41B6-B607-7FA5E9C59A39}" type="slidenum">
              <a:rPr/>
              <a:t>123</a:t>
            </a:fld>
            <a:endParaRPr/>
          </a:p>
        </p:txBody>
      </p:sp>
      <p:pic>
        <p:nvPicPr>
          <p:cNvPr id="6" name="Picture 5" descr="A picture containing table&#10;&#10;Description automatically generated">
            <a:extLst>
              <a:ext uri="{FF2B5EF4-FFF2-40B4-BE49-F238E27FC236}">
                <a16:creationId xmlns:a16="http://schemas.microsoft.com/office/drawing/2014/main" id="{6C5F4E91-0BE2-B7EF-0730-D4C4842AE7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8696" y="1752480"/>
            <a:ext cx="2560724" cy="43477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21. Routing, Params, Query params, Handle routing exception</a:t>
            </a:r>
            <a:endParaRPr lang="en-US" sz="3600" b="0" strike="noStrike" spc="-1">
              <a:solidFill>
                <a:srgbClr val="9A5315"/>
              </a:solidFill>
              <a:latin typeface="Arial"/>
            </a:endParaRPr>
          </a:p>
        </p:txBody>
      </p:sp>
      <p:sp>
        <p:nvSpPr>
          <p:cNvPr id="540"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Handle routing exception: Hiển thị trang 404 Not Found</a:t>
            </a:r>
            <a:br>
              <a:rPr sz="2400"/>
            </a:br>
            <a:r>
              <a:rPr lang="en-US" sz="2400" b="0" strike="noStrike" spc="-1">
                <a:solidFill>
                  <a:srgbClr val="9A5315"/>
                </a:solidFill>
                <a:latin typeface="Arial"/>
              </a:rPr>
              <a:t>- Tạo một component tại root level</a:t>
            </a:r>
            <a:br>
              <a:rPr sz="2400"/>
            </a:br>
            <a:r>
              <a:rPr lang="en-US" sz="2400" b="0" strike="noStrike" spc="-1">
                <a:solidFill>
                  <a:srgbClr val="9A5315"/>
                </a:solidFill>
                <a:latin typeface="Arial"/>
              </a:rPr>
              <a:t>- Sau đó khai báo như một route config thông thường với path: ‘**’</a:t>
            </a:r>
          </a:p>
        </p:txBody>
      </p:sp>
      <p:pic>
        <p:nvPicPr>
          <p:cNvPr id="541" name="Picture 3"/>
          <p:cNvPicPr/>
          <p:nvPr/>
        </p:nvPicPr>
        <p:blipFill>
          <a:blip r:embed="rId2"/>
          <a:stretch>
            <a:fillRect/>
          </a:stretch>
        </p:blipFill>
        <p:spPr>
          <a:xfrm>
            <a:off x="4389120" y="3070440"/>
            <a:ext cx="3409920" cy="2200320"/>
          </a:xfrm>
          <a:prstGeom prst="rect">
            <a:avLst/>
          </a:prstGeom>
          <a:ln w="0">
            <a:noFill/>
          </a:ln>
        </p:spPr>
      </p:pic>
      <p:sp>
        <p:nvSpPr>
          <p:cNvPr id="4" name="PlaceHolder 3"/>
          <p:cNvSpPr>
            <a:spLocks noGrp="1"/>
          </p:cNvSpPr>
          <p:nvPr>
            <p:ph type="sldNum" idx="1"/>
          </p:nvPr>
        </p:nvSpPr>
        <p:spPr/>
        <p:txBody>
          <a:bodyPr/>
          <a:lstStyle/>
          <a:p>
            <a:fld id="{37CAE3E3-2038-42DD-A5A9-FDFCF5460BC0}" type="slidenum">
              <a:rPr/>
              <a:t>124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21. Routing, Params, Query params, Handle routing exception</a:t>
            </a:r>
            <a:endParaRPr lang="en-US" sz="3600" b="0" strike="noStrike" spc="-1">
              <a:solidFill>
                <a:srgbClr val="9A5315"/>
              </a:solidFill>
              <a:latin typeface="Arial"/>
            </a:endParaRPr>
          </a:p>
        </p:txBody>
      </p:sp>
      <p:sp>
        <p:nvSpPr>
          <p:cNvPr id="543"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pic>
        <p:nvPicPr>
          <p:cNvPr id="544" name="Picture 6" descr="Text&#10;&#10;Description automatically generated"/>
          <p:cNvPicPr/>
          <p:nvPr/>
        </p:nvPicPr>
        <p:blipFill>
          <a:blip r:embed="rId2"/>
          <a:stretch>
            <a:fillRect/>
          </a:stretch>
        </p:blipFill>
        <p:spPr>
          <a:xfrm>
            <a:off x="1259640" y="2382480"/>
            <a:ext cx="4438440" cy="3076200"/>
          </a:xfrm>
          <a:prstGeom prst="rect">
            <a:avLst/>
          </a:prstGeom>
          <a:ln w="0">
            <a:noFill/>
          </a:ln>
        </p:spPr>
      </p:pic>
      <p:pic>
        <p:nvPicPr>
          <p:cNvPr id="545" name="Picture 8" descr="Graphical user interface, text, application, email&#10;&#10;Description automatically generated"/>
          <p:cNvPicPr/>
          <p:nvPr/>
        </p:nvPicPr>
        <p:blipFill>
          <a:blip r:embed="rId3"/>
          <a:stretch>
            <a:fillRect/>
          </a:stretch>
        </p:blipFill>
        <p:spPr>
          <a:xfrm>
            <a:off x="6684840" y="2382480"/>
            <a:ext cx="4438440" cy="3076200"/>
          </a:xfrm>
          <a:prstGeom prst="rect">
            <a:avLst/>
          </a:prstGeom>
          <a:ln w="0">
            <a:noFill/>
          </a:ln>
        </p:spPr>
      </p:pic>
      <p:sp>
        <p:nvSpPr>
          <p:cNvPr id="546" name="TextBox 9"/>
          <p:cNvSpPr/>
          <p:nvPr/>
        </p:nvSpPr>
        <p:spPr>
          <a:xfrm>
            <a:off x="2227320" y="5687640"/>
            <a:ext cx="2503080" cy="3646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gn="ctr">
              <a:lnSpc>
                <a:spcPct val="100000"/>
              </a:lnSpc>
              <a:buNone/>
            </a:pPr>
            <a:r>
              <a:rPr lang="en-US" sz="1800" b="0" strike="noStrike" spc="-1">
                <a:solidFill>
                  <a:srgbClr val="9A5315"/>
                </a:solidFill>
                <a:latin typeface="Arial"/>
              </a:rPr>
              <a:t>Handle bằng redirect</a:t>
            </a:r>
            <a:endParaRPr lang="en-US" sz="1800" b="0" strike="noStrike" spc="-1">
              <a:latin typeface="Arial"/>
            </a:endParaRPr>
          </a:p>
        </p:txBody>
      </p:sp>
      <p:sp>
        <p:nvSpPr>
          <p:cNvPr id="547" name="TextBox 10"/>
          <p:cNvSpPr/>
          <p:nvPr/>
        </p:nvSpPr>
        <p:spPr>
          <a:xfrm>
            <a:off x="7475760" y="5687640"/>
            <a:ext cx="2856240" cy="3646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gn="ctr">
              <a:lnSpc>
                <a:spcPct val="100000"/>
              </a:lnSpc>
              <a:buNone/>
            </a:pPr>
            <a:r>
              <a:rPr lang="en-US" sz="1800" b="0" strike="noStrike" spc="-1">
                <a:solidFill>
                  <a:srgbClr val="9A5315"/>
                </a:solidFill>
                <a:latin typeface="Arial"/>
              </a:rPr>
              <a:t>Handle bằng component</a:t>
            </a:r>
            <a:endParaRPr lang="en-US" sz="1800" b="0" strike="noStrike" spc="-1">
              <a:latin typeface="Arial"/>
            </a:endParaRPr>
          </a:p>
        </p:txBody>
      </p:sp>
      <p:sp>
        <p:nvSpPr>
          <p:cNvPr id="4" name="PlaceHolder 3"/>
          <p:cNvSpPr>
            <a:spLocks noGrp="1"/>
          </p:cNvSpPr>
          <p:nvPr>
            <p:ph type="sldNum" idx="1"/>
          </p:nvPr>
        </p:nvSpPr>
        <p:spPr/>
        <p:txBody>
          <a:bodyPr/>
          <a:lstStyle/>
          <a:p>
            <a:fld id="{40594D34-452D-4C3A-AF52-8340C11AC827}" type="slidenum">
              <a:rPr/>
              <a:t>125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22. Component Module &amp; Lazy Loading</a:t>
            </a:r>
            <a:endParaRPr lang="en-US" sz="3600" b="0" strike="noStrike" spc="-1">
              <a:solidFill>
                <a:srgbClr val="9A5315"/>
              </a:solidFill>
              <a:latin typeface="Arial"/>
            </a:endParaRPr>
          </a:p>
        </p:txBody>
      </p:sp>
      <p:sp>
        <p:nvSpPr>
          <p:cNvPr id="549" name="PlaceHolder 2"/>
          <p:cNvSpPr>
            <a:spLocks noGrp="1"/>
          </p:cNvSpPr>
          <p:nvPr>
            <p:ph/>
          </p:nvPr>
        </p:nvSpPr>
        <p:spPr>
          <a:xfrm>
            <a:off x="1065239" y="1752480"/>
            <a:ext cx="10170319" cy="4538160"/>
          </a:xfrm>
          <a:prstGeom prst="rect">
            <a:avLst/>
          </a:prstGeom>
          <a:noFill/>
          <a:ln w="0">
            <a:noFill/>
          </a:ln>
        </p:spPr>
        <p:txBody>
          <a:bodyPr anchor="t">
            <a:normAutofit fontScale="99000" lnSpcReduction="10000"/>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Khi khởi chạy một app Angular, AppModule sẽ là root và được load đầu tiên.</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Để AppModule được hoạt động thì các thành phần khác như declarations, imports, providers,... cũng phải được load xong. Và tất nhiên là việc load này sẽ mất thời gian, nhanh chậm tuỳ vào độ phức tạp của các thành phần, đường truyền mạng.</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Vậy nếu như khi xây dựng ứng dụng, ta đều để mọi thứ tại AppModule thì sẽ thế nào?</a:t>
            </a:r>
            <a:br>
              <a:rPr sz="2400"/>
            </a:br>
            <a:r>
              <a:rPr lang="en-US" sz="2400" b="0" strike="noStrike" spc="-1">
                <a:solidFill>
                  <a:srgbClr val="9A5315"/>
                </a:solidFill>
                <a:latin typeface="Arial"/>
              </a:rPr>
              <a:t>=&gt; App sẽ load chậm vì tải trọng quá lớn (big bundle size)</a:t>
            </a:r>
            <a:br>
              <a:rPr sz="2400"/>
            </a:br>
            <a:r>
              <a:rPr lang="en-US" sz="2400" b="0" strike="noStrike" spc="-1">
                <a:solidFill>
                  <a:srgbClr val="9A5315"/>
                </a:solidFill>
                <a:latin typeface="Arial"/>
              </a:rPr>
              <a:t>=&gt; Khó bảo trì vì bị hoa mắt khi nhìn vào danh sách thành phần dài mấy trăm dòng</a:t>
            </a:r>
          </a:p>
        </p:txBody>
      </p:sp>
      <p:sp>
        <p:nvSpPr>
          <p:cNvPr id="4" name="PlaceHolder 3"/>
          <p:cNvSpPr>
            <a:spLocks noGrp="1"/>
          </p:cNvSpPr>
          <p:nvPr>
            <p:ph type="sldNum" idx="1"/>
          </p:nvPr>
        </p:nvSpPr>
        <p:spPr/>
        <p:txBody>
          <a:bodyPr/>
          <a:lstStyle/>
          <a:p>
            <a:fld id="{5ABA83E9-D8C6-4BB9-B43C-ACFADB2FFB9D}" type="slidenum">
              <a:rPr/>
              <a:t>126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22. Component Module &amp; Lazy Loading</a:t>
            </a:r>
            <a:endParaRPr lang="en-US" sz="3600" b="0" strike="noStrike" spc="-1">
              <a:solidFill>
                <a:srgbClr val="9A5315"/>
              </a:solidFill>
              <a:latin typeface="Arial"/>
            </a:endParaRPr>
          </a:p>
        </p:txBody>
      </p:sp>
      <p:sp>
        <p:nvSpPr>
          <p:cNvPr id="551"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Giải pháp lúc này là: Chia nhỏ AppModule thành các Component Module và sử dụng Lazy Loading để trỏ tới các Component Module.</a:t>
            </a:r>
            <a:br>
              <a:rPr lang="en-US" sz="2400" b="0" strike="noStrike" spc="-1">
                <a:solidFill>
                  <a:srgbClr val="9A5315"/>
                </a:solidFill>
                <a:latin typeface="Arial"/>
              </a:rPr>
            </a:br>
            <a:br>
              <a:rPr lang="en-US" sz="2400" b="0" strike="noStrike" spc="-1">
                <a:solidFill>
                  <a:srgbClr val="9A5315"/>
                </a:solidFill>
                <a:latin typeface="Arial"/>
              </a:rPr>
            </a:br>
            <a:r>
              <a:rPr lang="en-US" sz="2400" b="0" strike="noStrike" spc="-1">
                <a:solidFill>
                  <a:srgbClr val="9A5315"/>
                </a:solidFill>
                <a:latin typeface="Arial"/>
              </a:rPr>
              <a:t>Với tiêu chí “Chia để trị” + “Dùng gì thì import đấy”, tuy nhiều module nhỏ và phải import lẻ tẻ nhiều nhưng dễ dàng bảo trì và phân task công việc cho nhiều người cùng làm project mà hạn chế bị đụng code.</a:t>
            </a:r>
          </a:p>
        </p:txBody>
      </p:sp>
      <p:sp>
        <p:nvSpPr>
          <p:cNvPr id="4" name="PlaceHolder 3"/>
          <p:cNvSpPr>
            <a:spLocks noGrp="1"/>
          </p:cNvSpPr>
          <p:nvPr>
            <p:ph type="sldNum" idx="1"/>
          </p:nvPr>
        </p:nvSpPr>
        <p:spPr/>
        <p:txBody>
          <a:bodyPr/>
          <a:lstStyle/>
          <a:p>
            <a:fld id="{6B40B88B-598D-4E6B-8ED9-8599BB1D1A34}" type="slidenum">
              <a:rPr/>
              <a:t>127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22. Component Module &amp; Lazy Loading</a:t>
            </a:r>
            <a:endParaRPr lang="en-US" sz="3600" b="0" strike="noStrike" spc="-1">
              <a:solidFill>
                <a:srgbClr val="9A5315"/>
              </a:solidFill>
              <a:latin typeface="Arial"/>
            </a:endParaRPr>
          </a:p>
        </p:txBody>
      </p:sp>
      <p:sp>
        <p:nvSpPr>
          <p:cNvPr id="551"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Component Module</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Thường mỗi chức năng của app sẽ được chia làm</a:t>
            </a:r>
            <a:br>
              <a:rPr sz="2000"/>
            </a:br>
            <a:r>
              <a:rPr lang="en-US" sz="2000" b="0" strike="noStrike" spc="-1">
                <a:solidFill>
                  <a:srgbClr val="9A5315"/>
                </a:solidFill>
                <a:latin typeface="Arial"/>
              </a:rPr>
              <a:t>một ComponentModule.</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Cấu trúc một ComponentModule cũng tương tự</a:t>
            </a:r>
            <a:br>
              <a:rPr sz="2000"/>
            </a:br>
            <a:r>
              <a:rPr lang="en-US" sz="2000" b="0" strike="noStrike" spc="-1">
                <a:solidFill>
                  <a:srgbClr val="9A5315"/>
                </a:solidFill>
                <a:latin typeface="Arial"/>
              </a:rPr>
              <a:t>AppModule, nhưng bên trong chỉ declarations,</a:t>
            </a:r>
            <a:br>
              <a:rPr sz="2000"/>
            </a:br>
            <a:r>
              <a:rPr lang="en-US" sz="2000" b="0" strike="noStrike" spc="-1">
                <a:solidFill>
                  <a:srgbClr val="9A5315"/>
                </a:solidFill>
                <a:latin typeface="Arial"/>
              </a:rPr>
              <a:t>imports, providers, routes,... cho một chức năng</a:t>
            </a:r>
            <a:br>
              <a:rPr sz="2000"/>
            </a:br>
            <a:r>
              <a:rPr lang="en-US" sz="2000" b="0" strike="noStrike" spc="-1">
                <a:solidFill>
                  <a:srgbClr val="9A5315"/>
                </a:solidFill>
                <a:latin typeface="Arial"/>
              </a:rPr>
              <a:t>duy nhất.</a:t>
            </a:r>
            <a:br>
              <a:rPr sz="2000"/>
            </a:br>
            <a:r>
              <a:rPr lang="en-US" sz="2000" b="0" strike="noStrike" spc="-1">
                <a:solidFill>
                  <a:srgbClr val="9A5315"/>
                </a:solidFill>
                <a:latin typeface="Arial"/>
              </a:rPr>
              <a:t>VD: Chức năng Quản lý Admin: gồm ListAdmin để</a:t>
            </a:r>
            <a:br>
              <a:rPr sz="2000"/>
            </a:br>
            <a:r>
              <a:rPr lang="en-US" sz="2000" b="0" strike="noStrike" spc="-1">
                <a:solidFill>
                  <a:srgbClr val="9A5315"/>
                </a:solidFill>
                <a:latin typeface="Arial"/>
              </a:rPr>
              <a:t>xem danh sách và FormAdmin để thêm/sửa admin</a:t>
            </a:r>
            <a:br>
              <a:rPr sz="2000"/>
            </a:br>
            <a:r>
              <a:rPr lang="en-US" sz="2000" b="0" strike="noStrike" spc="-1">
                <a:solidFill>
                  <a:srgbClr val="9A5315"/>
                </a:solidFill>
                <a:latin typeface="Arial"/>
              </a:rPr>
              <a:t>=&gt; AdminModule</a:t>
            </a:r>
          </a:p>
        </p:txBody>
      </p:sp>
      <p:pic>
        <p:nvPicPr>
          <p:cNvPr id="552" name="Picture 7"/>
          <p:cNvPicPr/>
          <p:nvPr/>
        </p:nvPicPr>
        <p:blipFill>
          <a:blip r:embed="rId2"/>
          <a:stretch>
            <a:fillRect/>
          </a:stretch>
        </p:blipFill>
        <p:spPr>
          <a:xfrm>
            <a:off x="7982789" y="1912883"/>
            <a:ext cx="3688396" cy="3558559"/>
          </a:xfrm>
          <a:prstGeom prst="rect">
            <a:avLst/>
          </a:prstGeom>
          <a:ln w="0">
            <a:noFill/>
          </a:ln>
        </p:spPr>
      </p:pic>
      <p:sp>
        <p:nvSpPr>
          <p:cNvPr id="4" name="PlaceHolder 3"/>
          <p:cNvSpPr>
            <a:spLocks noGrp="1"/>
          </p:cNvSpPr>
          <p:nvPr>
            <p:ph type="sldNum" idx="1"/>
          </p:nvPr>
        </p:nvSpPr>
        <p:spPr/>
        <p:txBody>
          <a:bodyPr/>
          <a:lstStyle/>
          <a:p>
            <a:fld id="{6B40B88B-598D-4E6B-8ED9-8599BB1D1A34}" type="slidenum">
              <a:rPr/>
              <a:t>128</a:t>
            </a:fld>
            <a:endParaRPr/>
          </a:p>
        </p:txBody>
      </p:sp>
    </p:spTree>
    <p:extLst>
      <p:ext uri="{BB962C8B-B14F-4D97-AF65-F5344CB8AC3E}">
        <p14:creationId xmlns:p14="http://schemas.microsoft.com/office/powerpoint/2010/main" val="39204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22. Component Module &amp; Lazy Loading</a:t>
            </a:r>
            <a:endParaRPr lang="en-US" sz="3600" b="0" strike="noStrike" spc="-1">
              <a:solidFill>
                <a:srgbClr val="9A5315"/>
              </a:solidFill>
              <a:latin typeface="Arial"/>
            </a:endParaRPr>
          </a:p>
        </p:txBody>
      </p:sp>
      <p:sp>
        <p:nvSpPr>
          <p:cNvPr id="55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Lazy Loading: Tính năng này có thể hiểu đơn giản là:</a:t>
            </a:r>
            <a:br>
              <a:rPr lang="en-US" sz="2400" b="0" strike="noStrike" spc="-1">
                <a:solidFill>
                  <a:srgbClr val="9A5315"/>
                </a:solidFill>
                <a:latin typeface="Arial"/>
              </a:rPr>
            </a:br>
            <a:r>
              <a:rPr lang="en-US" sz="2400" b="0" strike="noStrike" spc="-1">
                <a:solidFill>
                  <a:srgbClr val="9A5315"/>
                </a:solidFill>
                <a:latin typeface="Arial"/>
              </a:rPr>
              <a:t>routing tới đâu load tới đó.</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Lợi ích:</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Chỉ tải những Component Module cần thiết khi truy cập route tương ứng.</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Vì tải vừa đủ dùng nên tiết kiệm bộ nhớ cho client hơn.</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Giảm tải trọng ban đầu nên load Component Module sẽ nhanh hơn.</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Syntax:</a:t>
            </a:r>
          </a:p>
        </p:txBody>
      </p:sp>
      <p:pic>
        <p:nvPicPr>
          <p:cNvPr id="555" name="Picture 3"/>
          <p:cNvPicPr/>
          <p:nvPr/>
        </p:nvPicPr>
        <p:blipFill>
          <a:blip r:embed="rId2"/>
          <a:stretch>
            <a:fillRect/>
          </a:stretch>
        </p:blipFill>
        <p:spPr>
          <a:xfrm>
            <a:off x="2774520" y="4787280"/>
            <a:ext cx="6639480" cy="885600"/>
          </a:xfrm>
          <a:prstGeom prst="rect">
            <a:avLst/>
          </a:prstGeom>
          <a:ln w="0">
            <a:noFill/>
          </a:ln>
        </p:spPr>
      </p:pic>
      <p:sp>
        <p:nvSpPr>
          <p:cNvPr id="4" name="PlaceHolder 3"/>
          <p:cNvSpPr>
            <a:spLocks noGrp="1"/>
          </p:cNvSpPr>
          <p:nvPr>
            <p:ph type="sldNum" idx="1"/>
          </p:nvPr>
        </p:nvSpPr>
        <p:spPr/>
        <p:txBody>
          <a:bodyPr/>
          <a:lstStyle/>
          <a:p>
            <a:fld id="{BD023A89-543C-4B37-B542-354AB4C15D71}" type="slidenum">
              <a:rPr/>
              <a:t>129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1065240" y="689760"/>
            <a:ext cx="10058040" cy="64728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UTM Essendine Caps" panose="02040603050506020204"/>
              </a:rPr>
              <a:t>3. Angular Framework</a:t>
            </a:r>
            <a:endParaRPr lang="en-US" sz="3600" b="0" strike="noStrike" spc="-1">
              <a:solidFill>
                <a:srgbClr val="9A5315"/>
              </a:solidFill>
              <a:latin typeface="Arial"/>
            </a:endParaRPr>
          </a:p>
        </p:txBody>
      </p:sp>
      <p:sp>
        <p:nvSpPr>
          <p:cNvPr id="188" name="PlaceHolder 2"/>
          <p:cNvSpPr>
            <a:spLocks noGrp="1"/>
          </p:cNvSpPr>
          <p:nvPr>
            <p:ph/>
          </p:nvPr>
        </p:nvSpPr>
        <p:spPr>
          <a:xfrm>
            <a:off x="1065240" y="1612800"/>
            <a:ext cx="10058040" cy="4228920"/>
          </a:xfrm>
          <a:prstGeom prst="rect">
            <a:avLst/>
          </a:prstGeom>
          <a:noFill/>
          <a:ln w="0">
            <a:noFill/>
          </a:ln>
        </p:spPr>
        <p:txBody>
          <a:bodyPr anchor="t">
            <a:normAutofit/>
          </a:bodyPr>
          <a:lstStyle/>
          <a:p>
            <a:pPr>
              <a:lnSpc>
                <a:spcPct val="100000"/>
              </a:lnSpc>
              <a:spcBef>
                <a:spcPts val="1800"/>
              </a:spcBef>
              <a:buNone/>
              <a:tabLst>
                <a:tab pos="0" algn="l"/>
              </a:tabLst>
            </a:pPr>
            <a:r>
              <a:rPr lang="en-US" sz="2400" spc="-1" dirty="0">
                <a:solidFill>
                  <a:srgbClr val="9A5315"/>
                </a:solidFill>
                <a:latin typeface="SVN-Segoe Print"/>
              </a:rPr>
              <a:t>34</a:t>
            </a:r>
            <a:r>
              <a:rPr lang="en-US" sz="2400" b="0" strike="noStrike" spc="-1" dirty="0">
                <a:solidFill>
                  <a:srgbClr val="9A5315"/>
                </a:solidFill>
                <a:latin typeface="SVN-Segoe Print"/>
              </a:rPr>
              <a:t>. </a:t>
            </a:r>
            <a:r>
              <a:rPr lang="en-US" sz="2400" b="0" u="sng" strike="noStrike" spc="-1" dirty="0">
                <a:solidFill>
                  <a:srgbClr val="6DC025"/>
                </a:solidFill>
                <a:uFillTx/>
                <a:latin typeface="SVN-Segoe Print"/>
              </a:rPr>
              <a:t>Unit Test</a:t>
            </a:r>
          </a:p>
          <a:p>
            <a:pPr>
              <a:spcBef>
                <a:spcPts val="1800"/>
              </a:spcBef>
              <a:tabLst>
                <a:tab pos="0" algn="l"/>
              </a:tabLst>
            </a:pPr>
            <a:r>
              <a:rPr lang="en-US" sz="2400" spc="-1" dirty="0">
                <a:solidFill>
                  <a:srgbClr val="9A5315"/>
                </a:solidFill>
                <a:latin typeface="SVN-Segoe Print"/>
              </a:rPr>
              <a:t>35</a:t>
            </a:r>
            <a:r>
              <a:rPr lang="en-US" sz="2400" b="0" strike="noStrike" spc="-1" dirty="0">
                <a:solidFill>
                  <a:srgbClr val="9A5315"/>
                </a:solidFill>
                <a:latin typeface="SVN-Segoe Print"/>
              </a:rPr>
              <a:t>. </a:t>
            </a:r>
            <a:r>
              <a:rPr lang="en-US" sz="2400" b="0" strike="noStrike" spc="-1" dirty="0">
                <a:solidFill>
                  <a:srgbClr val="9A5315"/>
                </a:solidFill>
                <a:latin typeface="SVN-Segoe Print"/>
                <a:hlinkClick r:id="rId2" action="ppaction://hlinksldjump"/>
              </a:rPr>
              <a:t>Viết tài liệu kỹ thuật</a:t>
            </a:r>
            <a:endParaRPr lang="en-US" sz="2400" b="0" u="sng" strike="noStrike" spc="-1" dirty="0">
              <a:solidFill>
                <a:srgbClr val="6DC025"/>
              </a:solidFill>
              <a:uFillTx/>
              <a:latin typeface="SVN-Segoe Print"/>
            </a:endParaRPr>
          </a:p>
        </p:txBody>
      </p:sp>
      <p:sp>
        <p:nvSpPr>
          <p:cNvPr id="4" name="PlaceHolder 3"/>
          <p:cNvSpPr>
            <a:spLocks noGrp="1"/>
          </p:cNvSpPr>
          <p:nvPr>
            <p:ph type="sldNum" idx="1"/>
          </p:nvPr>
        </p:nvSpPr>
        <p:spPr/>
        <p:txBody>
          <a:bodyPr/>
          <a:lstStyle/>
          <a:p>
            <a:fld id="{468BFD56-6D15-4B3B-A3E1-6CF154CCEFD5}" type="slidenum">
              <a:rPr/>
              <a:t>13</a:t>
            </a:fld>
            <a:endParaRPr/>
          </a:p>
        </p:txBody>
      </p:sp>
    </p:spTree>
    <p:extLst>
      <p:ext uri="{BB962C8B-B14F-4D97-AF65-F5344CB8AC3E}">
        <p14:creationId xmlns:p14="http://schemas.microsoft.com/office/powerpoint/2010/main" val="406957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22. Component Module &amp; Lazy Loading</a:t>
            </a:r>
            <a:endParaRPr lang="en-US" sz="3600" b="0" strike="noStrike" spc="-1">
              <a:solidFill>
                <a:srgbClr val="9A5315"/>
              </a:solidFill>
              <a:latin typeface="Arial"/>
            </a:endParaRPr>
          </a:p>
        </p:txBody>
      </p:sp>
      <p:sp>
        <p:nvSpPr>
          <p:cNvPr id="557"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 config lazy loading:</a:t>
            </a:r>
          </a:p>
        </p:txBody>
      </p:sp>
      <p:pic>
        <p:nvPicPr>
          <p:cNvPr id="558" name="Picture 3"/>
          <p:cNvPicPr/>
          <p:nvPr/>
        </p:nvPicPr>
        <p:blipFill>
          <a:blip r:embed="rId2"/>
          <a:stretch>
            <a:fillRect/>
          </a:stretch>
        </p:blipFill>
        <p:spPr>
          <a:xfrm>
            <a:off x="3161880" y="2329920"/>
            <a:ext cx="6032520" cy="3794400"/>
          </a:xfrm>
          <a:prstGeom prst="rect">
            <a:avLst/>
          </a:prstGeom>
          <a:ln w="0">
            <a:noFill/>
          </a:ln>
        </p:spPr>
      </p:pic>
      <p:sp>
        <p:nvSpPr>
          <p:cNvPr id="4" name="PlaceHolder 3"/>
          <p:cNvSpPr>
            <a:spLocks noGrp="1"/>
          </p:cNvSpPr>
          <p:nvPr>
            <p:ph type="sldNum" idx="1"/>
          </p:nvPr>
        </p:nvSpPr>
        <p:spPr/>
        <p:txBody>
          <a:bodyPr/>
          <a:lstStyle/>
          <a:p>
            <a:fld id="{3700FCC8-657A-40EF-BEB6-80BF90131590}" type="slidenum">
              <a:rPr/>
              <a:t>130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22. Component Module &amp; Lazy Loading</a:t>
            </a:r>
            <a:endParaRPr lang="en-US" sz="3600" b="0" strike="noStrike" spc="-1">
              <a:solidFill>
                <a:srgbClr val="9A5315"/>
              </a:solidFill>
              <a:latin typeface="Arial"/>
            </a:endParaRPr>
          </a:p>
        </p:txBody>
      </p:sp>
      <p:sp>
        <p:nvSpPr>
          <p:cNvPr id="560"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Lazy Loading có thể chia nhiều cấp. Mỗi dự án cần xem xét độ phức tạp để chia cấp phù hợp.</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br>
              <a:rPr sz="2400"/>
            </a:br>
            <a:r>
              <a:rPr lang="en-US" sz="2400" b="0" strike="noStrike" spc="-1">
                <a:solidFill>
                  <a:srgbClr val="9A5315"/>
                </a:solidFill>
                <a:latin typeface="Arial"/>
              </a:rPr>
              <a:t> </a:t>
            </a:r>
          </a:p>
        </p:txBody>
      </p:sp>
      <p:graphicFrame>
        <p:nvGraphicFramePr>
          <p:cNvPr id="2" name="Diagram1"/>
          <p:cNvGraphicFramePr/>
          <p:nvPr/>
        </p:nvGraphicFramePr>
        <p:xfrm>
          <a:off x="2368440" y="2800080"/>
          <a:ext cx="8754840" cy="3145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PlaceHolder 3"/>
          <p:cNvSpPr>
            <a:spLocks noGrp="1"/>
          </p:cNvSpPr>
          <p:nvPr>
            <p:ph type="sldNum" idx="1"/>
          </p:nvPr>
        </p:nvSpPr>
        <p:spPr/>
        <p:txBody>
          <a:bodyPr/>
          <a:lstStyle/>
          <a:p>
            <a:fld id="{0D3C26B0-8168-4859-8CF8-5F20672DB889}" type="slidenum">
              <a:rPr/>
              <a:t>131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22. Component Module &amp; Lazy Loading</a:t>
            </a:r>
            <a:endParaRPr lang="en-US" sz="3600" b="0" strike="noStrike" spc="-1">
              <a:solidFill>
                <a:srgbClr val="9A5315"/>
              </a:solidFill>
              <a:latin typeface="Arial"/>
            </a:endParaRPr>
          </a:p>
        </p:txBody>
      </p:sp>
      <p:pic>
        <p:nvPicPr>
          <p:cNvPr id="562" name="Content Placeholder 11"/>
          <p:cNvPicPr/>
          <p:nvPr/>
        </p:nvPicPr>
        <p:blipFill>
          <a:blip r:embed="rId2"/>
          <a:stretch>
            <a:fillRect/>
          </a:stretch>
        </p:blipFill>
        <p:spPr>
          <a:xfrm>
            <a:off x="7444440" y="1642320"/>
            <a:ext cx="2519280" cy="4374360"/>
          </a:xfrm>
          <a:prstGeom prst="rect">
            <a:avLst/>
          </a:prstGeom>
          <a:ln w="0">
            <a:noFill/>
          </a:ln>
        </p:spPr>
      </p:pic>
      <p:pic>
        <p:nvPicPr>
          <p:cNvPr id="563" name="Picture 13"/>
          <p:cNvPicPr/>
          <p:nvPr/>
        </p:nvPicPr>
        <p:blipFill>
          <a:blip r:embed="rId3"/>
          <a:srcRect t="3239"/>
          <a:stretch>
            <a:fillRect/>
          </a:stretch>
        </p:blipFill>
        <p:spPr>
          <a:xfrm>
            <a:off x="1235880" y="1642320"/>
            <a:ext cx="2346480" cy="1485360"/>
          </a:xfrm>
          <a:prstGeom prst="rect">
            <a:avLst/>
          </a:prstGeom>
          <a:ln w="0">
            <a:noFill/>
          </a:ln>
        </p:spPr>
      </p:pic>
      <p:pic>
        <p:nvPicPr>
          <p:cNvPr id="564" name="Picture 15"/>
          <p:cNvPicPr/>
          <p:nvPr/>
        </p:nvPicPr>
        <p:blipFill>
          <a:blip r:embed="rId4"/>
          <a:stretch>
            <a:fillRect/>
          </a:stretch>
        </p:blipFill>
        <p:spPr>
          <a:xfrm>
            <a:off x="1233360" y="3246840"/>
            <a:ext cx="5307120" cy="3106080"/>
          </a:xfrm>
          <a:prstGeom prst="rect">
            <a:avLst/>
          </a:prstGeom>
          <a:ln w="0">
            <a:noFill/>
          </a:ln>
        </p:spPr>
      </p:pic>
      <p:sp>
        <p:nvSpPr>
          <p:cNvPr id="565" name="TextBox 16"/>
          <p:cNvSpPr/>
          <p:nvPr/>
        </p:nvSpPr>
        <p:spPr>
          <a:xfrm>
            <a:off x="7239240" y="6016680"/>
            <a:ext cx="2930400" cy="36468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lstStyle/>
          <a:p>
            <a:pPr algn="ctr">
              <a:lnSpc>
                <a:spcPct val="100000"/>
              </a:lnSpc>
              <a:buNone/>
            </a:pPr>
            <a:r>
              <a:rPr lang="en-US" sz="1800" b="0" strike="noStrike" spc="-1">
                <a:solidFill>
                  <a:srgbClr val="9A5315"/>
                </a:solidFill>
                <a:latin typeface="Arial"/>
              </a:rPr>
              <a:t>Dashboard Module (Cấp 3)</a:t>
            </a:r>
            <a:endParaRPr lang="en-US" sz="1800" b="0" strike="noStrike" spc="-1">
              <a:latin typeface="Arial"/>
            </a:endParaRPr>
          </a:p>
        </p:txBody>
      </p:sp>
      <p:sp>
        <p:nvSpPr>
          <p:cNvPr id="566" name="TextBox 17"/>
          <p:cNvSpPr/>
          <p:nvPr/>
        </p:nvSpPr>
        <p:spPr>
          <a:xfrm>
            <a:off x="3599640" y="2481480"/>
            <a:ext cx="2639160" cy="6390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lstStyle/>
          <a:p>
            <a:pPr algn="ctr">
              <a:lnSpc>
                <a:spcPct val="100000"/>
              </a:lnSpc>
              <a:buNone/>
            </a:pPr>
            <a:r>
              <a:rPr lang="en-US" sz="1800" b="0" strike="noStrike" spc="-1">
                <a:solidFill>
                  <a:srgbClr val="9A5315"/>
                </a:solidFill>
                <a:latin typeface="Arial"/>
              </a:rPr>
              <a:t>ManagementModule</a:t>
            </a:r>
            <a:br>
              <a:rPr sz="1800"/>
            </a:br>
            <a:r>
              <a:rPr lang="en-US" sz="1800" b="0" strike="noStrike" spc="-1">
                <a:solidFill>
                  <a:srgbClr val="9A5315"/>
                </a:solidFill>
                <a:latin typeface="Arial"/>
              </a:rPr>
              <a:t>(Cấp 2, sau AppModule)</a:t>
            </a:r>
            <a:endParaRPr lang="en-US" sz="1800" b="0" strike="noStrike" spc="-1">
              <a:latin typeface="Arial"/>
            </a:endParaRPr>
          </a:p>
        </p:txBody>
      </p:sp>
      <p:sp>
        <p:nvSpPr>
          <p:cNvPr id="3" name="PlaceHolder 2"/>
          <p:cNvSpPr>
            <a:spLocks noGrp="1"/>
          </p:cNvSpPr>
          <p:nvPr>
            <p:ph type="sldNum" idx="1"/>
          </p:nvPr>
        </p:nvSpPr>
        <p:spPr/>
        <p:txBody>
          <a:bodyPr/>
          <a:lstStyle/>
          <a:p>
            <a:fld id="{EFE233C1-14A0-4B4E-A918-FAB32543659B}" type="slidenum">
              <a:rPr/>
              <a:t>132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22. Component Module &amp; Lazy Loading</a:t>
            </a:r>
            <a:endParaRPr lang="en-US" sz="3600" b="0" strike="noStrike" spc="-1">
              <a:solidFill>
                <a:srgbClr val="9A5315"/>
              </a:solidFill>
              <a:latin typeface="Arial"/>
            </a:endParaRPr>
          </a:p>
        </p:txBody>
      </p:sp>
      <p:pic>
        <p:nvPicPr>
          <p:cNvPr id="568" name="Picture 6"/>
          <p:cNvPicPr/>
          <p:nvPr/>
        </p:nvPicPr>
        <p:blipFill>
          <a:blip r:embed="rId2"/>
          <a:stretch>
            <a:fillRect/>
          </a:stretch>
        </p:blipFill>
        <p:spPr>
          <a:xfrm>
            <a:off x="1136520" y="2025720"/>
            <a:ext cx="7288200" cy="656280"/>
          </a:xfrm>
          <a:prstGeom prst="rect">
            <a:avLst/>
          </a:prstGeom>
          <a:ln w="0">
            <a:noFill/>
          </a:ln>
        </p:spPr>
      </p:pic>
      <p:sp>
        <p:nvSpPr>
          <p:cNvPr id="569" name="TextBox 7"/>
          <p:cNvSpPr/>
          <p:nvPr/>
        </p:nvSpPr>
        <p:spPr>
          <a:xfrm>
            <a:off x="1068840" y="1656360"/>
            <a:ext cx="561960" cy="36468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lstStyle/>
          <a:p>
            <a:pPr>
              <a:lnSpc>
                <a:spcPct val="100000"/>
              </a:lnSpc>
              <a:buNone/>
            </a:pPr>
            <a:r>
              <a:rPr lang="en-US" sz="1800" b="0" strike="noStrike" spc="-1">
                <a:solidFill>
                  <a:srgbClr val="9A5315"/>
                </a:solidFill>
                <a:latin typeface="Arial"/>
              </a:rPr>
              <a:t>VD:</a:t>
            </a:r>
            <a:endParaRPr lang="en-US" sz="1800" b="0" strike="noStrike" spc="-1">
              <a:latin typeface="Arial"/>
            </a:endParaRPr>
          </a:p>
        </p:txBody>
      </p:sp>
      <p:pic>
        <p:nvPicPr>
          <p:cNvPr id="570" name="Picture 9"/>
          <p:cNvPicPr/>
          <p:nvPr/>
        </p:nvPicPr>
        <p:blipFill>
          <a:blip r:embed="rId3"/>
          <a:stretch>
            <a:fillRect/>
          </a:stretch>
        </p:blipFill>
        <p:spPr>
          <a:xfrm>
            <a:off x="1136520" y="2847960"/>
            <a:ext cx="4343040" cy="3313440"/>
          </a:xfrm>
          <a:prstGeom prst="rect">
            <a:avLst/>
          </a:prstGeom>
          <a:ln w="0">
            <a:noFill/>
          </a:ln>
        </p:spPr>
      </p:pic>
      <p:pic>
        <p:nvPicPr>
          <p:cNvPr id="571" name="Picture 12" descr="Graphical user interface, text&#10;&#10;Description automatically generated"/>
          <p:cNvPicPr/>
          <p:nvPr/>
        </p:nvPicPr>
        <p:blipFill>
          <a:blip r:embed="rId4"/>
          <a:stretch>
            <a:fillRect/>
          </a:stretch>
        </p:blipFill>
        <p:spPr>
          <a:xfrm>
            <a:off x="6033240" y="2966400"/>
            <a:ext cx="4438440" cy="3076200"/>
          </a:xfrm>
          <a:prstGeom prst="rect">
            <a:avLst/>
          </a:prstGeom>
          <a:ln w="0">
            <a:noFill/>
          </a:ln>
        </p:spPr>
      </p:pic>
      <p:sp>
        <p:nvSpPr>
          <p:cNvPr id="3" name="PlaceHolder 2"/>
          <p:cNvSpPr>
            <a:spLocks noGrp="1"/>
          </p:cNvSpPr>
          <p:nvPr>
            <p:ph type="sldNum" idx="1"/>
          </p:nvPr>
        </p:nvSpPr>
        <p:spPr/>
        <p:txBody>
          <a:bodyPr/>
          <a:lstStyle/>
          <a:p>
            <a:fld id="{94B51EEA-5210-4C98-844B-CC4EC730F5B8}" type="slidenum">
              <a:rPr/>
              <a:t>133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23. DomSanitizer</a:t>
            </a:r>
            <a:endParaRPr lang="en-US" sz="3600" b="0" strike="noStrike" spc="-1">
              <a:solidFill>
                <a:srgbClr val="9A5315"/>
              </a:solidFill>
              <a:latin typeface="Arial"/>
            </a:endParaRPr>
          </a:p>
        </p:txBody>
      </p:sp>
      <p:sp>
        <p:nvSpPr>
          <p:cNvPr id="573" name="PlaceHolder 2"/>
          <p:cNvSpPr>
            <a:spLocks noGrp="1"/>
          </p:cNvSpPr>
          <p:nvPr>
            <p:ph/>
          </p:nvPr>
        </p:nvSpPr>
        <p:spPr>
          <a:xfrm>
            <a:off x="1065240" y="1752480"/>
            <a:ext cx="10058040" cy="4538160"/>
          </a:xfrm>
          <a:prstGeom prst="rect">
            <a:avLst/>
          </a:prstGeom>
          <a:noFill/>
          <a:ln w="0">
            <a:noFill/>
          </a:ln>
        </p:spPr>
        <p:txBody>
          <a:bodyPr anchor="t">
            <a:normAutofit fontScale="96000" lnSpcReduction="10000"/>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Mặc định, để tránh bị tấn công XSS, Angular sẽ chặn và không render ra một số code HTML, Script, Link,... được get động từ một biến.</a:t>
            </a:r>
            <a:br>
              <a:rPr sz="2400"/>
            </a:br>
            <a:r>
              <a:rPr lang="en-US" sz="2400" b="0" strike="noStrike" spc="-1">
                <a:solidFill>
                  <a:srgbClr val="9A5315"/>
                </a:solidFill>
                <a:latin typeface="Arial"/>
              </a:rPr>
              <a:t>VD: Binding value của [href], Binding code HTML của [innerHTML]</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Để cho phép render ra những thành phần này, ta cần bypassSecurity bằng </a:t>
            </a:r>
            <a:r>
              <a:rPr lang="en-US" sz="2400" b="0" u="sng" strike="noStrike" spc="-1">
                <a:solidFill>
                  <a:srgbClr val="6DC025"/>
                </a:solidFill>
                <a:uFillTx/>
                <a:latin typeface="Arial"/>
                <a:hlinkClick r:id="rId2"/>
              </a:rPr>
              <a:t>DomSanitizer</a:t>
            </a:r>
            <a:r>
              <a:rPr lang="en-US" sz="2400" b="0" strike="noStrike" spc="-1">
                <a:solidFill>
                  <a:srgbClr val="9A5315"/>
                </a:solidFill>
                <a:latin typeface="Arial"/>
              </a:rPr>
              <a:t>.</a:t>
            </a:r>
          </a:p>
          <a:p>
            <a:pPr marL="347345" indent="-347345">
              <a:lnSpc>
                <a:spcPct val="100000"/>
              </a:lnSpc>
              <a:spcBef>
                <a:spcPts val="1800"/>
              </a:spcBef>
              <a:buClr>
                <a:srgbClr val="FF0000"/>
              </a:buClr>
              <a:buFont typeface="Arial"/>
              <a:buChar char="•"/>
            </a:pPr>
            <a:r>
              <a:rPr lang="en-US" sz="2400" b="1" strike="noStrike" spc="-1">
                <a:solidFill>
                  <a:srgbClr val="FF0000"/>
                </a:solidFill>
                <a:latin typeface="Arial"/>
              </a:rPr>
              <a:t>LƯU Ý: THẬN TRỌNG KHI SỬ DỤNG TÍNH NĂNG NÀY</a:t>
            </a:r>
            <a:endParaRPr lang="en-US" sz="2400" b="0" strike="noStrike" spc="-1">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Một số trường hợp thường dùng nhất:</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Render HTML của bài viết blog</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Tải file dạng Blob (Resource) từ server</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Điền link vào [href] của thẻ &lt;a&gt;</a:t>
            </a:r>
          </a:p>
        </p:txBody>
      </p:sp>
      <p:sp>
        <p:nvSpPr>
          <p:cNvPr id="4" name="PlaceHolder 3"/>
          <p:cNvSpPr>
            <a:spLocks noGrp="1"/>
          </p:cNvSpPr>
          <p:nvPr>
            <p:ph type="sldNum" idx="1"/>
          </p:nvPr>
        </p:nvSpPr>
        <p:spPr/>
        <p:txBody>
          <a:bodyPr/>
          <a:lstStyle/>
          <a:p>
            <a:fld id="{E3CBC0D9-B5FE-41C7-83A5-24D6F0FBACA3}" type="slidenum">
              <a:rPr/>
              <a:t>134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23. DomSanitizer</a:t>
            </a:r>
            <a:endParaRPr lang="en-US" sz="3600" b="0" strike="noStrike" spc="-1">
              <a:solidFill>
                <a:srgbClr val="9A5315"/>
              </a:solidFill>
              <a:latin typeface="Arial"/>
            </a:endParaRPr>
          </a:p>
        </p:txBody>
      </p:sp>
      <p:sp>
        <p:nvSpPr>
          <p:cNvPr id="575" name="PlaceHolder 2"/>
          <p:cNvSpPr>
            <a:spLocks noGrp="1"/>
          </p:cNvSpPr>
          <p:nvPr>
            <p:ph/>
          </p:nvPr>
        </p:nvSpPr>
        <p:spPr>
          <a:xfrm>
            <a:off x="1065240" y="1743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Syntax: Khai báo tại constructor:</a:t>
            </a:r>
            <a:br>
              <a:rPr sz="2400"/>
            </a:br>
            <a:br>
              <a:rPr sz="2400"/>
            </a:br>
            <a:br>
              <a:rPr sz="2400"/>
            </a:br>
            <a:br>
              <a:rPr sz="2400"/>
            </a:br>
            <a:r>
              <a:rPr lang="en-US" sz="2400" b="0" strike="noStrike" spc="-1">
                <a:solidFill>
                  <a:srgbClr val="9A5315"/>
                </a:solidFill>
                <a:latin typeface="Arial"/>
              </a:rPr>
              <a:t>Sử dụng tại những nơi cần: </a:t>
            </a:r>
          </a:p>
        </p:txBody>
      </p:sp>
      <p:pic>
        <p:nvPicPr>
          <p:cNvPr id="576" name="Picture 3"/>
          <p:cNvPicPr/>
          <p:nvPr/>
        </p:nvPicPr>
        <p:blipFill>
          <a:blip r:embed="rId2"/>
          <a:stretch>
            <a:fillRect/>
          </a:stretch>
        </p:blipFill>
        <p:spPr>
          <a:xfrm>
            <a:off x="4356000" y="2188800"/>
            <a:ext cx="3476880" cy="742680"/>
          </a:xfrm>
          <a:prstGeom prst="rect">
            <a:avLst/>
          </a:prstGeom>
          <a:ln w="0">
            <a:noFill/>
          </a:ln>
        </p:spPr>
      </p:pic>
      <p:pic>
        <p:nvPicPr>
          <p:cNvPr id="577" name="Picture 7"/>
          <p:cNvPicPr/>
          <p:nvPr/>
        </p:nvPicPr>
        <p:blipFill>
          <a:blip r:embed="rId3"/>
          <a:stretch>
            <a:fillRect/>
          </a:stretch>
        </p:blipFill>
        <p:spPr>
          <a:xfrm>
            <a:off x="3835800" y="3749760"/>
            <a:ext cx="6820560" cy="1923840"/>
          </a:xfrm>
          <a:prstGeom prst="rect">
            <a:avLst/>
          </a:prstGeom>
          <a:ln w="0">
            <a:noFill/>
          </a:ln>
        </p:spPr>
      </p:pic>
      <p:sp>
        <p:nvSpPr>
          <p:cNvPr id="578" name="TextBox 8"/>
          <p:cNvSpPr/>
          <p:nvPr/>
        </p:nvSpPr>
        <p:spPr>
          <a:xfrm>
            <a:off x="1279440" y="4527360"/>
            <a:ext cx="2648520" cy="36468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lstStyle/>
          <a:p>
            <a:pPr>
              <a:lnSpc>
                <a:spcPct val="100000"/>
              </a:lnSpc>
              <a:buNone/>
            </a:pPr>
            <a:r>
              <a:rPr lang="en-US" sz="1800" b="0" strike="noStrike" spc="-1">
                <a:solidFill>
                  <a:srgbClr val="0000FF"/>
                </a:solidFill>
                <a:latin typeface="Consolas"/>
              </a:rPr>
              <a:t>this</a:t>
            </a:r>
            <a:r>
              <a:rPr lang="en-US" sz="1800" b="0" strike="noStrike" spc="-1">
                <a:solidFill>
                  <a:srgbClr val="000000"/>
                </a:solidFill>
                <a:latin typeface="Consolas"/>
              </a:rPr>
              <a:t>.</a:t>
            </a:r>
            <a:r>
              <a:rPr lang="en-US" sz="1800" b="0" strike="noStrike" spc="-1">
                <a:solidFill>
                  <a:srgbClr val="001080"/>
                </a:solidFill>
                <a:latin typeface="Consolas"/>
              </a:rPr>
              <a:t>sanitizerSvc</a:t>
            </a:r>
            <a:r>
              <a:rPr lang="en-US" sz="1800" b="0" strike="noStrike" spc="-1">
                <a:solidFill>
                  <a:srgbClr val="000000"/>
                </a:solidFill>
                <a:latin typeface="Consolas"/>
              </a:rPr>
              <a:t>.</a:t>
            </a:r>
            <a:endParaRPr lang="en-US" sz="1800" b="0" strike="noStrike" spc="-1">
              <a:latin typeface="Arial"/>
            </a:endParaRPr>
          </a:p>
        </p:txBody>
      </p:sp>
      <p:sp>
        <p:nvSpPr>
          <p:cNvPr id="4" name="PlaceHolder 3"/>
          <p:cNvSpPr>
            <a:spLocks noGrp="1"/>
          </p:cNvSpPr>
          <p:nvPr>
            <p:ph type="sldNum" idx="1"/>
          </p:nvPr>
        </p:nvSpPr>
        <p:spPr/>
        <p:txBody>
          <a:bodyPr/>
          <a:lstStyle/>
          <a:p>
            <a:fld id="{AE92BEB3-5C58-4CA5-A844-70EE093BCFCB}" type="slidenum">
              <a:rPr/>
              <a:t>135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23. DomSanitizer</a:t>
            </a:r>
            <a:endParaRPr lang="en-US" sz="3600" b="0" strike="noStrike" spc="-1">
              <a:solidFill>
                <a:srgbClr val="9A5315"/>
              </a:solidFill>
              <a:latin typeface="Arial"/>
            </a:endParaRPr>
          </a:p>
        </p:txBody>
      </p:sp>
      <p:sp>
        <p:nvSpPr>
          <p:cNvPr id="580"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pic>
        <p:nvPicPr>
          <p:cNvPr id="581" name="Picture 3"/>
          <p:cNvPicPr/>
          <p:nvPr/>
        </p:nvPicPr>
        <p:blipFill>
          <a:blip r:embed="rId2"/>
          <a:stretch>
            <a:fillRect/>
          </a:stretch>
        </p:blipFill>
        <p:spPr>
          <a:xfrm>
            <a:off x="1820520" y="2236680"/>
            <a:ext cx="8996400" cy="2751480"/>
          </a:xfrm>
          <a:prstGeom prst="rect">
            <a:avLst/>
          </a:prstGeom>
          <a:ln w="0">
            <a:noFill/>
          </a:ln>
        </p:spPr>
      </p:pic>
      <p:sp>
        <p:nvSpPr>
          <p:cNvPr id="4" name="PlaceHolder 3"/>
          <p:cNvSpPr>
            <a:spLocks noGrp="1"/>
          </p:cNvSpPr>
          <p:nvPr>
            <p:ph type="sldNum" idx="1"/>
          </p:nvPr>
        </p:nvSpPr>
        <p:spPr/>
        <p:txBody>
          <a:bodyPr/>
          <a:lstStyle/>
          <a:p>
            <a:fld id="{5FCD3C5A-434B-4485-8984-97DA79FE47F1}" type="slidenum">
              <a:rPr/>
              <a:t>136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23. DomSanitizer</a:t>
            </a:r>
            <a:endParaRPr lang="en-US" sz="3600" b="0" strike="noStrike" spc="-1">
              <a:solidFill>
                <a:srgbClr val="9A5315"/>
              </a:solidFill>
              <a:latin typeface="Arial"/>
            </a:endParaRPr>
          </a:p>
        </p:txBody>
      </p:sp>
      <p:sp>
        <p:nvSpPr>
          <p:cNvPr id="583" name="PlaceHolder 2"/>
          <p:cNvSpPr>
            <a:spLocks noGrp="1"/>
          </p:cNvSpPr>
          <p:nvPr>
            <p:ph/>
          </p:nvPr>
        </p:nvSpPr>
        <p:spPr>
          <a:xfrm>
            <a:off x="1065240" y="171612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DomSanitizer có thể viết thành pipe và sử dụng trực tiếp tại template HTML cho tiện.</a:t>
            </a:r>
            <a:br>
              <a:rPr sz="2400"/>
            </a:br>
            <a:r>
              <a:rPr lang="en-US" sz="2400" b="0" strike="noStrike" spc="-1">
                <a:solidFill>
                  <a:srgbClr val="9A5315"/>
                </a:solidFill>
                <a:latin typeface="Arial"/>
              </a:rPr>
              <a:t>VD:</a:t>
            </a:r>
          </a:p>
        </p:txBody>
      </p:sp>
      <p:pic>
        <p:nvPicPr>
          <p:cNvPr id="584" name="Picture 3"/>
          <p:cNvPicPr/>
          <p:nvPr/>
        </p:nvPicPr>
        <p:blipFill>
          <a:blip r:embed="rId2"/>
          <a:stretch>
            <a:fillRect/>
          </a:stretch>
        </p:blipFill>
        <p:spPr>
          <a:xfrm>
            <a:off x="1483200" y="2928960"/>
            <a:ext cx="4610880" cy="2112480"/>
          </a:xfrm>
          <a:prstGeom prst="rect">
            <a:avLst/>
          </a:prstGeom>
          <a:ln w="0">
            <a:noFill/>
          </a:ln>
        </p:spPr>
      </p:pic>
      <p:pic>
        <p:nvPicPr>
          <p:cNvPr id="585" name="Picture 9"/>
          <p:cNvPicPr/>
          <p:nvPr/>
        </p:nvPicPr>
        <p:blipFill>
          <a:blip r:embed="rId3"/>
          <a:stretch>
            <a:fillRect/>
          </a:stretch>
        </p:blipFill>
        <p:spPr>
          <a:xfrm>
            <a:off x="6159240" y="2928960"/>
            <a:ext cx="4653000" cy="2095560"/>
          </a:xfrm>
          <a:prstGeom prst="rect">
            <a:avLst/>
          </a:prstGeom>
          <a:ln w="0">
            <a:noFill/>
          </a:ln>
        </p:spPr>
      </p:pic>
      <p:pic>
        <p:nvPicPr>
          <p:cNvPr id="586" name="Picture 11"/>
          <p:cNvPicPr/>
          <p:nvPr/>
        </p:nvPicPr>
        <p:blipFill>
          <a:blip r:embed="rId4"/>
          <a:stretch>
            <a:fillRect/>
          </a:stretch>
        </p:blipFill>
        <p:spPr>
          <a:xfrm>
            <a:off x="6159240" y="5178240"/>
            <a:ext cx="4653000" cy="290520"/>
          </a:xfrm>
          <a:prstGeom prst="rect">
            <a:avLst/>
          </a:prstGeom>
          <a:ln w="0">
            <a:noFill/>
          </a:ln>
        </p:spPr>
      </p:pic>
      <p:pic>
        <p:nvPicPr>
          <p:cNvPr id="587" name="Picture 13"/>
          <p:cNvPicPr/>
          <p:nvPr/>
        </p:nvPicPr>
        <p:blipFill>
          <a:blip r:embed="rId5"/>
          <a:stretch>
            <a:fillRect/>
          </a:stretch>
        </p:blipFill>
        <p:spPr>
          <a:xfrm>
            <a:off x="1483200" y="5160600"/>
            <a:ext cx="4610880" cy="326520"/>
          </a:xfrm>
          <a:prstGeom prst="rect">
            <a:avLst/>
          </a:prstGeom>
          <a:ln w="0">
            <a:noFill/>
          </a:ln>
        </p:spPr>
      </p:pic>
      <p:sp>
        <p:nvSpPr>
          <p:cNvPr id="4" name="PlaceHolder 3"/>
          <p:cNvSpPr>
            <a:spLocks noGrp="1"/>
          </p:cNvSpPr>
          <p:nvPr>
            <p:ph type="sldNum" idx="1"/>
          </p:nvPr>
        </p:nvSpPr>
        <p:spPr/>
        <p:txBody>
          <a:bodyPr/>
          <a:lstStyle/>
          <a:p>
            <a:fld id="{3C35F715-7EFC-43EE-B742-2976B259BD5A}" type="slidenum">
              <a:rPr/>
              <a:t>137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23. DomSanitizer</a:t>
            </a:r>
            <a:endParaRPr lang="en-US" sz="3600" b="0" strike="noStrike" spc="-1">
              <a:solidFill>
                <a:srgbClr val="9A5315"/>
              </a:solidFill>
              <a:latin typeface="Arial"/>
            </a:endParaRPr>
          </a:p>
        </p:txBody>
      </p:sp>
      <p:sp>
        <p:nvSpPr>
          <p:cNvPr id="589" name="PlaceHolder 2"/>
          <p:cNvSpPr>
            <a:spLocks noGrp="1"/>
          </p:cNvSpPr>
          <p:nvPr>
            <p:ph/>
          </p:nvPr>
        </p:nvSpPr>
        <p:spPr>
          <a:xfrm>
            <a:off x="1065240" y="171612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pic>
        <p:nvPicPr>
          <p:cNvPr id="590" name="Picture 6"/>
          <p:cNvPicPr/>
          <p:nvPr/>
        </p:nvPicPr>
        <p:blipFill>
          <a:blip r:embed="rId2"/>
          <a:stretch>
            <a:fillRect/>
          </a:stretch>
        </p:blipFill>
        <p:spPr>
          <a:xfrm>
            <a:off x="1229400" y="2259000"/>
            <a:ext cx="5768280" cy="2117160"/>
          </a:xfrm>
          <a:prstGeom prst="rect">
            <a:avLst/>
          </a:prstGeom>
          <a:ln w="0">
            <a:noFill/>
          </a:ln>
        </p:spPr>
      </p:pic>
      <p:pic>
        <p:nvPicPr>
          <p:cNvPr id="591" name="Picture 8"/>
          <p:cNvPicPr/>
          <p:nvPr/>
        </p:nvPicPr>
        <p:blipFill>
          <a:blip r:embed="rId3"/>
          <a:stretch>
            <a:fillRect/>
          </a:stretch>
        </p:blipFill>
        <p:spPr>
          <a:xfrm>
            <a:off x="1217880" y="4568400"/>
            <a:ext cx="5779440" cy="876600"/>
          </a:xfrm>
          <a:prstGeom prst="rect">
            <a:avLst/>
          </a:prstGeom>
          <a:ln w="0">
            <a:noFill/>
          </a:ln>
        </p:spPr>
      </p:pic>
      <p:pic>
        <p:nvPicPr>
          <p:cNvPr id="592" name="Picture 12" descr="Text, letter&#10;&#10;Description automatically generated"/>
          <p:cNvPicPr/>
          <p:nvPr/>
        </p:nvPicPr>
        <p:blipFill>
          <a:blip r:embed="rId4"/>
          <a:stretch>
            <a:fillRect/>
          </a:stretch>
        </p:blipFill>
        <p:spPr>
          <a:xfrm>
            <a:off x="7529040" y="2922480"/>
            <a:ext cx="3433320" cy="1770120"/>
          </a:xfrm>
          <a:prstGeom prst="rect">
            <a:avLst/>
          </a:prstGeom>
          <a:ln w="0">
            <a:noFill/>
          </a:ln>
        </p:spPr>
      </p:pic>
      <p:sp>
        <p:nvSpPr>
          <p:cNvPr id="4" name="PlaceHolder 3"/>
          <p:cNvSpPr>
            <a:spLocks noGrp="1"/>
          </p:cNvSpPr>
          <p:nvPr>
            <p:ph type="sldNum" idx="1"/>
          </p:nvPr>
        </p:nvSpPr>
        <p:spPr/>
        <p:txBody>
          <a:bodyPr/>
          <a:lstStyle/>
          <a:p>
            <a:fld id="{EC076657-9DA9-4A5C-B7A9-0FCABF4B2EA9}" type="slidenum">
              <a:rPr/>
              <a:t>138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24. RxJS [2]: Subject, BehaviorSubject, ReplaySubject, AsyncSubject</a:t>
            </a:r>
            <a:endParaRPr lang="en-US" sz="3600" b="0" strike="noStrike" spc="-1">
              <a:solidFill>
                <a:srgbClr val="9A5315"/>
              </a:solidFill>
              <a:latin typeface="Arial"/>
            </a:endParaRPr>
          </a:p>
        </p:txBody>
      </p:sp>
      <p:sp>
        <p:nvSpPr>
          <p:cNvPr id="59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Là một kiểu đặc biệt của Observable.</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Subject: Chỉ giữ giá trị mới nhất.</a:t>
            </a:r>
            <a:br>
              <a:rPr sz="2000"/>
            </a:br>
            <a:r>
              <a:rPr lang="en-US" sz="2000" b="0" strike="noStrike" spc="-1">
                <a:solidFill>
                  <a:srgbClr val="9A5315"/>
                </a:solidFill>
                <a:latin typeface="Arial"/>
              </a:rPr>
              <a:t>- Khá tương đồng với </a:t>
            </a:r>
            <a:r>
              <a:rPr lang="en-US" sz="2000" b="0" strike="noStrike" spc="-1">
                <a:solidFill>
                  <a:srgbClr val="1A73CB"/>
                </a:solidFill>
                <a:latin typeface="Arial"/>
              </a:rPr>
              <a:t>EventEmitter</a:t>
            </a:r>
            <a:r>
              <a:rPr lang="en-US" sz="2000" b="0" strike="noStrike" spc="-1">
                <a:solidFill>
                  <a:srgbClr val="9A5315"/>
                </a:solidFill>
                <a:latin typeface="Arial"/>
              </a:rPr>
              <a:t> của @Output.</a:t>
            </a:r>
            <a:br>
              <a:rPr sz="2000"/>
            </a:br>
            <a:r>
              <a:rPr lang="en-US" sz="2000" b="0" strike="noStrike" spc="-1">
                <a:solidFill>
                  <a:srgbClr val="9A5315"/>
                </a:solidFill>
                <a:latin typeface="Arial"/>
              </a:rPr>
              <a:t>- Có thể dùng để làm tính năng search on input (gõ tới đâu tìm tới đấy).</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BehaviorSubject: Giữ giá trị mới nhất và 1 giá trị cũ.</a:t>
            </a:r>
            <a:br>
              <a:rPr sz="2000"/>
            </a:br>
            <a:r>
              <a:rPr lang="en-US" sz="2000" b="0" strike="noStrike" spc="-1">
                <a:solidFill>
                  <a:srgbClr val="9A5315"/>
                </a:solidFill>
                <a:latin typeface="Arial"/>
              </a:rPr>
              <a:t>- Cần phải có giá trị khởi tạo ban đầu.</a:t>
            </a:r>
            <a:br>
              <a:rPr sz="2000"/>
            </a:br>
            <a:r>
              <a:rPr lang="en-US" sz="2000" b="0" strike="noStrike" spc="-1">
                <a:solidFill>
                  <a:srgbClr val="9A5315"/>
                </a:solidFill>
                <a:latin typeface="Arial"/>
              </a:rPr>
              <a:t>- Có thể dùng để share data giữa các component không cùng module.</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ReplaySubject: Giữ số lượng giá trị từ cũ đến mới theo cài đặt.</a:t>
            </a:r>
            <a:br>
              <a:rPr sz="2000"/>
            </a:br>
            <a:r>
              <a:rPr lang="en-US" sz="2000" b="0" strike="noStrike" spc="-1">
                <a:solidFill>
                  <a:srgbClr val="9A5315"/>
                </a:solidFill>
                <a:latin typeface="Arial"/>
              </a:rPr>
              <a:t>- Tham số </a:t>
            </a:r>
            <a:r>
              <a:rPr lang="en-US" sz="2000" b="0" strike="noStrike" spc="-1">
                <a:solidFill>
                  <a:srgbClr val="1A73CB"/>
                </a:solidFill>
                <a:latin typeface="Arial"/>
              </a:rPr>
              <a:t>buffer</a:t>
            </a:r>
            <a:r>
              <a:rPr lang="en-US" sz="2000" b="0" strike="noStrike" spc="-1">
                <a:solidFill>
                  <a:srgbClr val="9A5315"/>
                </a:solidFill>
                <a:latin typeface="Arial"/>
              </a:rPr>
              <a:t> để cài đặt số lượng lưu trữ, mặc định </a:t>
            </a:r>
            <a:r>
              <a:rPr lang="en-US" sz="2000" b="0" strike="noStrike" spc="-1">
                <a:solidFill>
                  <a:srgbClr val="1A73CB"/>
                </a:solidFill>
                <a:latin typeface="Arial"/>
              </a:rPr>
              <a:t>Infinity</a:t>
            </a:r>
            <a:r>
              <a:rPr lang="en-US" sz="2000" b="0" strike="noStrike" spc="-1">
                <a:solidFill>
                  <a:srgbClr val="9A5315"/>
                </a:solidFill>
                <a:latin typeface="Arial"/>
              </a:rPr>
              <a:t>.</a:t>
            </a:r>
            <a:br>
              <a:rPr sz="2000"/>
            </a:br>
            <a:r>
              <a:rPr lang="en-US" sz="2000" b="0" strike="noStrike" spc="-1">
                <a:solidFill>
                  <a:srgbClr val="9A5315"/>
                </a:solidFill>
                <a:latin typeface="Arial"/>
              </a:rPr>
              <a:t>- Tham số </a:t>
            </a:r>
            <a:r>
              <a:rPr lang="en-US" sz="2000" b="0" strike="noStrike" spc="-1">
                <a:solidFill>
                  <a:srgbClr val="1A73CB"/>
                </a:solidFill>
                <a:latin typeface="Arial"/>
              </a:rPr>
              <a:t>windowTime</a:t>
            </a:r>
            <a:r>
              <a:rPr lang="en-US" sz="2000" b="0" strike="noStrike" spc="-1">
                <a:solidFill>
                  <a:srgbClr val="9A5315"/>
                </a:solidFill>
                <a:latin typeface="Arial"/>
              </a:rPr>
              <a:t> (ms), mặc định </a:t>
            </a:r>
            <a:r>
              <a:rPr lang="en-US" sz="2000" b="0" strike="noStrike" spc="-1">
                <a:solidFill>
                  <a:srgbClr val="1A73CB"/>
                </a:solidFill>
                <a:latin typeface="Arial"/>
              </a:rPr>
              <a:t>Infinity,</a:t>
            </a:r>
            <a:r>
              <a:rPr lang="en-US" sz="2000" b="0" strike="noStrike" spc="-1">
                <a:solidFill>
                  <a:srgbClr val="9A5315"/>
                </a:solidFill>
                <a:latin typeface="Arial"/>
              </a:rPr>
              <a:t> là khoảng thời gian tối đa tính đến thời điểm emit value, VD: time = 1000ms thì chỉ lưu các giá trị emit từ hiện tại đến 1000ms về trước.</a:t>
            </a:r>
          </a:p>
        </p:txBody>
      </p:sp>
      <p:sp>
        <p:nvSpPr>
          <p:cNvPr id="4" name="PlaceHolder 3"/>
          <p:cNvSpPr>
            <a:spLocks noGrp="1"/>
          </p:cNvSpPr>
          <p:nvPr>
            <p:ph type="sldNum" idx="1"/>
          </p:nvPr>
        </p:nvSpPr>
        <p:spPr/>
        <p:txBody>
          <a:bodyPr/>
          <a:lstStyle/>
          <a:p>
            <a:fld id="{E3718A24-1FB3-43E1-8357-3C0D0B98FC15}" type="slidenum">
              <a:rPr/>
              <a:t>139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4265640" y="1828800"/>
            <a:ext cx="6857640" cy="1828440"/>
          </a:xfrm>
          <a:prstGeom prst="rect">
            <a:avLst/>
          </a:prstGeom>
          <a:noFill/>
          <a:ln w="0">
            <a:noFill/>
          </a:ln>
        </p:spPr>
        <p:txBody>
          <a:bodyPr anchor="b">
            <a:normAutofit/>
          </a:bodyPr>
          <a:lstStyle/>
          <a:p>
            <a:pPr>
              <a:lnSpc>
                <a:spcPct val="90000"/>
              </a:lnSpc>
              <a:buNone/>
            </a:pPr>
            <a:r>
              <a:rPr lang="en-US" sz="4400" b="0" strike="noStrike" spc="-1">
                <a:solidFill>
                  <a:srgbClr val="4D2A0B"/>
                </a:solidFill>
                <a:latin typeface="Arial"/>
              </a:rPr>
              <a:t>i. TypeScript</a:t>
            </a:r>
            <a:endParaRPr lang="en-US" sz="4400" b="0" strike="noStrike" spc="-1">
              <a:solidFill>
                <a:srgbClr val="9A5315"/>
              </a:solidFill>
              <a:latin typeface="Arial"/>
            </a:endParaRPr>
          </a:p>
        </p:txBody>
      </p:sp>
      <p:sp>
        <p:nvSpPr>
          <p:cNvPr id="190" name="PlaceHolder 2"/>
          <p:cNvSpPr>
            <a:spLocks noGrp="1"/>
          </p:cNvSpPr>
          <p:nvPr>
            <p:ph/>
          </p:nvPr>
        </p:nvSpPr>
        <p:spPr>
          <a:xfrm>
            <a:off x="4265640" y="3733920"/>
            <a:ext cx="6857640" cy="914040"/>
          </a:xfrm>
          <a:prstGeom prst="rect">
            <a:avLst/>
          </a:prstGeom>
          <a:noFill/>
          <a:ln w="0">
            <a:noFill/>
          </a:ln>
        </p:spPr>
        <p:txBody>
          <a:bodyPr anchor="t">
            <a:noAutofit/>
          </a:bodyPr>
          <a:lstStyle/>
          <a:p>
            <a:endParaRPr lang="en-US" sz="2400" b="0" strike="noStrike" spc="-1">
              <a:solidFill>
                <a:srgbClr val="9A5315"/>
              </a:solidFill>
              <a:latin typeface="Arial"/>
            </a:endParaRPr>
          </a:p>
        </p:txBody>
      </p:sp>
      <p:sp>
        <p:nvSpPr>
          <p:cNvPr id="191" name="PlaceHolder 3"/>
          <p:cNvSpPr>
            <a:spLocks noGrp="1"/>
          </p:cNvSpPr>
          <p:nvPr>
            <p:ph type="sldNum" idx="10"/>
          </p:nvPr>
        </p:nvSpPr>
        <p:spPr>
          <a:xfrm>
            <a:off x="11430000" y="6607080"/>
            <a:ext cx="761760" cy="228240"/>
          </a:xfrm>
          <a:prstGeom prst="rect">
            <a:avLst/>
          </a:prstGeom>
          <a:noFill/>
          <a:ln w="0">
            <a:noFill/>
          </a:ln>
        </p:spPr>
        <p:txBody>
          <a:bodyPr anchor="ctr">
            <a:normAutofit lnSpcReduction="10000"/>
          </a:bodyPr>
          <a:lstStyle>
            <a:lvl1pPr>
              <a:lnSpc>
                <a:spcPct val="90000"/>
              </a:lnSpc>
              <a:spcAft>
                <a:spcPts val="600"/>
              </a:spcAft>
              <a:buNone/>
              <a:defRPr lang="en-US" sz="1000" b="0" strike="noStrike" spc="-1">
                <a:solidFill>
                  <a:srgbClr val="9A5315"/>
                </a:solidFill>
                <a:latin typeface="Arial"/>
              </a:defRPr>
            </a:lvl1pPr>
          </a:lstStyle>
          <a:p>
            <a:pPr>
              <a:lnSpc>
                <a:spcPct val="90000"/>
              </a:lnSpc>
              <a:spcAft>
                <a:spcPts val="600"/>
              </a:spcAft>
              <a:buNone/>
            </a:pPr>
            <a:fld id="{AB14817E-32BB-4327-B964-29431B98B2F1}" type="slidenum">
              <a:rPr lang="en-US" sz="1000" b="0" strike="noStrike" spc="-1">
                <a:solidFill>
                  <a:srgbClr val="9A5315"/>
                </a:solidFill>
                <a:latin typeface="Arial"/>
              </a:rPr>
              <a:t>14</a:t>
            </a:fld>
            <a:endParaRPr lang="en-US" sz="1000" b="0" strike="noStrike" spc="-1">
              <a:latin typeface="Times New Roman" panose="020206030504050203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24. RxJS [2]: Subject, BehaviorSubject, ReplaySubject, AsyncSubject</a:t>
            </a:r>
            <a:endParaRPr lang="en-US" sz="3600" b="0" strike="noStrike" spc="-1">
              <a:solidFill>
                <a:srgbClr val="9A5315"/>
              </a:solidFill>
              <a:latin typeface="Arial"/>
            </a:endParaRPr>
          </a:p>
        </p:txBody>
      </p:sp>
      <p:sp>
        <p:nvSpPr>
          <p:cNvPr id="596"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AsyncSubject: Giữ giá trị cuối cùng khi Stream ngắt kết nối.</a:t>
            </a:r>
            <a:br>
              <a:rPr sz="2000"/>
            </a:br>
            <a:r>
              <a:rPr lang="en-US" sz="2000" b="0" strike="noStrike" spc="-1">
                <a:solidFill>
                  <a:srgbClr val="9A5315"/>
                </a:solidFill>
                <a:latin typeface="Arial"/>
              </a:rPr>
              <a:t>- Khi stream complete mới emit giá trị cuối cùng</a:t>
            </a:r>
            <a:br>
              <a:rPr sz="2000"/>
            </a:br>
            <a:r>
              <a:rPr lang="en-US" sz="2000" b="0" strike="noStrike" spc="-1">
                <a:solidFill>
                  <a:srgbClr val="9A5315"/>
                </a:solidFill>
                <a:latin typeface="Arial"/>
              </a:rPr>
              <a:t>- Không complete thì không emit</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Xem thêm </a:t>
            </a:r>
            <a:r>
              <a:rPr lang="en-US" sz="2400" b="0" u="sng" strike="noStrike" spc="-1">
                <a:solidFill>
                  <a:srgbClr val="6DC025"/>
                </a:solidFill>
                <a:uFillTx/>
                <a:latin typeface="Arial"/>
                <a:hlinkClick r:id="rId2"/>
              </a:rPr>
              <a:t>tại đây</a:t>
            </a:r>
            <a:r>
              <a:rPr lang="en-US" sz="2400" b="0" strike="noStrike" spc="-1">
                <a:solidFill>
                  <a:srgbClr val="9A5315"/>
                </a:solidFill>
                <a:latin typeface="Arial"/>
              </a:rPr>
              <a:t>.</a:t>
            </a:r>
          </a:p>
          <a:p>
            <a:pPr>
              <a:lnSpc>
                <a:spcPct val="100000"/>
              </a:lnSpc>
              <a:spcBef>
                <a:spcPts val="1800"/>
              </a:spcBef>
              <a:buNone/>
            </a:pP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C409FC8D-0D03-4DC6-8AF5-44FF3100FCEB}" type="slidenum">
              <a:rPr/>
              <a:t>140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25. </a:t>
            </a:r>
            <a:r>
              <a:rPr lang="vi-VN" sz="3600" b="0" strike="noStrike" spc="-1">
                <a:solidFill>
                  <a:srgbClr val="4D2A0B"/>
                </a:solidFill>
                <a:latin typeface="Arial"/>
              </a:rPr>
              <a:t>Tương tác giữa các Components với BehaviorSubject</a:t>
            </a:r>
            <a:endParaRPr lang="en-US" sz="3600" b="0" strike="noStrike" spc="-1">
              <a:solidFill>
                <a:srgbClr val="9A5315"/>
              </a:solidFill>
              <a:latin typeface="Arial"/>
            </a:endParaRPr>
          </a:p>
        </p:txBody>
      </p:sp>
      <p:sp>
        <p:nvSpPr>
          <p:cNvPr id="598"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Nhờ tính năng có thể lưu trữ một giá trị ở quá khứ, ta ứng dụng </a:t>
            </a:r>
            <a:r>
              <a:rPr lang="vi-VN" sz="2400" b="0" strike="noStrike" spc="-1">
                <a:solidFill>
                  <a:srgbClr val="9A5315"/>
                </a:solidFill>
                <a:latin typeface="Arial"/>
              </a:rPr>
              <a:t>BehaviorSubject</a:t>
            </a:r>
            <a:r>
              <a:rPr lang="en-US" sz="2400" b="0" strike="noStrike" spc="-1">
                <a:solidFill>
                  <a:srgbClr val="9A5315"/>
                </a:solidFill>
                <a:latin typeface="Arial"/>
              </a:rPr>
              <a:t> để gửi data qua lại giữa các component không chung module.</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pic>
        <p:nvPicPr>
          <p:cNvPr id="599" name="Picture 3"/>
          <p:cNvPicPr/>
          <p:nvPr/>
        </p:nvPicPr>
        <p:blipFill>
          <a:blip r:embed="rId2"/>
          <a:stretch>
            <a:fillRect/>
          </a:stretch>
        </p:blipFill>
        <p:spPr>
          <a:xfrm>
            <a:off x="2194560" y="3142440"/>
            <a:ext cx="4326840" cy="3218400"/>
          </a:xfrm>
          <a:prstGeom prst="rect">
            <a:avLst/>
          </a:prstGeom>
          <a:ln w="0">
            <a:noFill/>
          </a:ln>
        </p:spPr>
      </p:pic>
      <p:sp>
        <p:nvSpPr>
          <p:cNvPr id="4" name="PlaceHolder 3"/>
          <p:cNvSpPr>
            <a:spLocks noGrp="1"/>
          </p:cNvSpPr>
          <p:nvPr>
            <p:ph type="sldNum" idx="1"/>
          </p:nvPr>
        </p:nvSpPr>
        <p:spPr/>
        <p:txBody>
          <a:bodyPr/>
          <a:lstStyle/>
          <a:p>
            <a:fld id="{DAF10DCA-5B8A-4086-8115-EB0F68B51704}" type="slidenum">
              <a:rPr/>
              <a:t>141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25. </a:t>
            </a:r>
            <a:r>
              <a:rPr lang="vi-VN" sz="3600" b="0" strike="noStrike" spc="-1">
                <a:solidFill>
                  <a:srgbClr val="4D2A0B"/>
                </a:solidFill>
                <a:latin typeface="Arial"/>
              </a:rPr>
              <a:t>Tương tác giữa các Components với BehaviorSubject</a:t>
            </a:r>
            <a:endParaRPr lang="en-US" sz="3600" b="0" strike="noStrike" spc="-1">
              <a:solidFill>
                <a:srgbClr val="9A5315"/>
              </a:solidFill>
              <a:latin typeface="Arial"/>
            </a:endParaRPr>
          </a:p>
        </p:txBody>
      </p:sp>
      <p:pic>
        <p:nvPicPr>
          <p:cNvPr id="601" name="Picture 7"/>
          <p:cNvPicPr/>
          <p:nvPr/>
        </p:nvPicPr>
        <p:blipFill>
          <a:blip r:embed="rId2"/>
          <a:stretch>
            <a:fillRect/>
          </a:stretch>
        </p:blipFill>
        <p:spPr>
          <a:xfrm>
            <a:off x="1908625" y="2476233"/>
            <a:ext cx="3257640" cy="1190520"/>
          </a:xfrm>
          <a:prstGeom prst="rect">
            <a:avLst/>
          </a:prstGeom>
          <a:ln w="0">
            <a:noFill/>
          </a:ln>
        </p:spPr>
      </p:pic>
      <p:pic>
        <p:nvPicPr>
          <p:cNvPr id="602" name="Picture 9"/>
          <p:cNvPicPr/>
          <p:nvPr/>
        </p:nvPicPr>
        <p:blipFill>
          <a:blip r:embed="rId3"/>
          <a:stretch>
            <a:fillRect/>
          </a:stretch>
        </p:blipFill>
        <p:spPr>
          <a:xfrm>
            <a:off x="5369760" y="1662248"/>
            <a:ext cx="5753520" cy="3133800"/>
          </a:xfrm>
          <a:prstGeom prst="rect">
            <a:avLst/>
          </a:prstGeom>
          <a:ln w="0">
            <a:noFill/>
          </a:ln>
        </p:spPr>
      </p:pic>
      <p:sp>
        <p:nvSpPr>
          <p:cNvPr id="3" name="PlaceHolder 2"/>
          <p:cNvSpPr>
            <a:spLocks noGrp="1"/>
          </p:cNvSpPr>
          <p:nvPr>
            <p:ph type="sldNum" idx="1"/>
          </p:nvPr>
        </p:nvSpPr>
        <p:spPr/>
        <p:txBody>
          <a:bodyPr/>
          <a:lstStyle/>
          <a:p>
            <a:fld id="{C14FE06B-A865-4749-A1F6-FE382CEA1FB9}" type="slidenum">
              <a:rPr/>
              <a:t>142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25. </a:t>
            </a:r>
            <a:r>
              <a:rPr lang="vi-VN" sz="3600" b="0" strike="noStrike" spc="-1">
                <a:solidFill>
                  <a:srgbClr val="4D2A0B"/>
                </a:solidFill>
                <a:latin typeface="Arial"/>
              </a:rPr>
              <a:t>Tương tác giữa các Components với BehaviorSubject</a:t>
            </a:r>
            <a:endParaRPr lang="en-US" sz="3600" b="0" strike="noStrike" spc="-1">
              <a:solidFill>
                <a:srgbClr val="9A5315"/>
              </a:solidFill>
              <a:latin typeface="Arial"/>
            </a:endParaRPr>
          </a:p>
        </p:txBody>
      </p:sp>
      <p:pic>
        <p:nvPicPr>
          <p:cNvPr id="604" name="Picture 6"/>
          <p:cNvPicPr/>
          <p:nvPr/>
        </p:nvPicPr>
        <p:blipFill>
          <a:blip r:embed="rId2"/>
          <a:stretch>
            <a:fillRect/>
          </a:stretch>
        </p:blipFill>
        <p:spPr>
          <a:xfrm>
            <a:off x="1515240" y="1866240"/>
            <a:ext cx="4313160" cy="1619280"/>
          </a:xfrm>
          <a:prstGeom prst="rect">
            <a:avLst/>
          </a:prstGeom>
          <a:ln w="0">
            <a:noFill/>
          </a:ln>
        </p:spPr>
      </p:pic>
      <p:pic>
        <p:nvPicPr>
          <p:cNvPr id="605" name="Picture 9"/>
          <p:cNvPicPr/>
          <p:nvPr/>
        </p:nvPicPr>
        <p:blipFill>
          <a:blip r:embed="rId3"/>
          <a:stretch>
            <a:fillRect/>
          </a:stretch>
        </p:blipFill>
        <p:spPr>
          <a:xfrm>
            <a:off x="1515240" y="3569400"/>
            <a:ext cx="4313160" cy="1888560"/>
          </a:xfrm>
          <a:prstGeom prst="rect">
            <a:avLst/>
          </a:prstGeom>
          <a:ln w="0">
            <a:noFill/>
          </a:ln>
        </p:spPr>
      </p:pic>
      <p:pic>
        <p:nvPicPr>
          <p:cNvPr id="606" name="Picture 11" descr="Graphical user interface, text, application&#10;&#10;Description automatically generated"/>
          <p:cNvPicPr/>
          <p:nvPr/>
        </p:nvPicPr>
        <p:blipFill>
          <a:blip r:embed="rId4"/>
          <a:stretch>
            <a:fillRect/>
          </a:stretch>
        </p:blipFill>
        <p:spPr>
          <a:xfrm>
            <a:off x="6939000" y="2710080"/>
            <a:ext cx="3295440" cy="1828440"/>
          </a:xfrm>
          <a:prstGeom prst="rect">
            <a:avLst/>
          </a:prstGeom>
          <a:ln w="0">
            <a:noFill/>
          </a:ln>
        </p:spPr>
      </p:pic>
      <p:sp>
        <p:nvSpPr>
          <p:cNvPr id="3" name="PlaceHolder 2"/>
          <p:cNvSpPr>
            <a:spLocks noGrp="1"/>
          </p:cNvSpPr>
          <p:nvPr>
            <p:ph type="sldNum" idx="1"/>
          </p:nvPr>
        </p:nvSpPr>
        <p:spPr/>
        <p:txBody>
          <a:bodyPr/>
          <a:lstStyle/>
          <a:p>
            <a:fld id="{E86360D8-1E76-4C91-AD30-B7124A055651}" type="slidenum">
              <a:rPr/>
              <a:t>143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26. Host Event Listener</a:t>
            </a:r>
            <a:endParaRPr lang="en-US" sz="3600" b="0" strike="noStrike" spc="-1">
              <a:solidFill>
                <a:srgbClr val="9A5315"/>
              </a:solidFill>
              <a:latin typeface="Arial"/>
            </a:endParaRPr>
          </a:p>
        </p:txBody>
      </p:sp>
      <p:sp>
        <p:nvSpPr>
          <p:cNvPr id="608"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Đôi khi ta sẽ cần theo dõi các event native của trình duyệt, ví dụ như resize window, input, paste, scroll,...</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Trong Angular, ta sẽ theo dõi các event này bằng @HostListener</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Syntax:</a:t>
            </a:r>
          </a:p>
          <a:p>
            <a:pPr>
              <a:lnSpc>
                <a:spcPct val="100000"/>
              </a:lnSpc>
              <a:spcBef>
                <a:spcPts val="1800"/>
              </a:spcBef>
              <a:buNone/>
            </a:pPr>
            <a:endParaRPr lang="en-US" sz="2400" b="0" strike="noStrike" spc="-1">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Danh sách HTML DOM Event xem </a:t>
            </a:r>
            <a:r>
              <a:rPr lang="en-US" sz="2400" b="0" u="sng" strike="noStrike" spc="-1">
                <a:solidFill>
                  <a:srgbClr val="6DC025"/>
                </a:solidFill>
                <a:uFillTx/>
                <a:latin typeface="Arial"/>
                <a:hlinkClick r:id="rId2"/>
              </a:rPr>
              <a:t>tại đây</a:t>
            </a:r>
            <a:r>
              <a:rPr lang="en-US" sz="2400" b="0" strike="noStrike" spc="-1">
                <a:solidFill>
                  <a:srgbClr val="9A5315"/>
                </a:solidFill>
                <a:latin typeface="Arial"/>
              </a:rPr>
              <a:t>.</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pic>
        <p:nvPicPr>
          <p:cNvPr id="609" name="Picture 3"/>
          <p:cNvPicPr/>
          <p:nvPr/>
        </p:nvPicPr>
        <p:blipFill>
          <a:blip r:embed="rId3"/>
          <a:stretch>
            <a:fillRect/>
          </a:stretch>
        </p:blipFill>
        <p:spPr>
          <a:xfrm>
            <a:off x="2735280" y="3363120"/>
            <a:ext cx="3667320" cy="1009440"/>
          </a:xfrm>
          <a:prstGeom prst="rect">
            <a:avLst/>
          </a:prstGeom>
          <a:ln w="0">
            <a:noFill/>
          </a:ln>
        </p:spPr>
      </p:pic>
      <p:pic>
        <p:nvPicPr>
          <p:cNvPr id="610" name="Picture 7"/>
          <p:cNvPicPr/>
          <p:nvPr/>
        </p:nvPicPr>
        <p:blipFill>
          <a:blip r:embed="rId4"/>
          <a:stretch>
            <a:fillRect/>
          </a:stretch>
        </p:blipFill>
        <p:spPr>
          <a:xfrm>
            <a:off x="2207160" y="5151960"/>
            <a:ext cx="7249320" cy="942840"/>
          </a:xfrm>
          <a:prstGeom prst="rect">
            <a:avLst/>
          </a:prstGeom>
          <a:ln w="0">
            <a:noFill/>
          </a:ln>
        </p:spPr>
      </p:pic>
      <p:sp>
        <p:nvSpPr>
          <p:cNvPr id="4" name="PlaceHolder 3"/>
          <p:cNvSpPr>
            <a:spLocks noGrp="1"/>
          </p:cNvSpPr>
          <p:nvPr>
            <p:ph type="sldNum" idx="1"/>
          </p:nvPr>
        </p:nvSpPr>
        <p:spPr/>
        <p:txBody>
          <a:bodyPr/>
          <a:lstStyle/>
          <a:p>
            <a:fld id="{52985FBE-6280-4FB8-B58F-63D7F1B6ED7D}" type="slidenum">
              <a:rPr/>
              <a:t>144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26. Host Event Listener</a:t>
            </a:r>
            <a:endParaRPr lang="en-US" sz="3600" b="0" strike="noStrike" spc="-1">
              <a:solidFill>
                <a:srgbClr val="9A5315"/>
              </a:solidFill>
              <a:latin typeface="Arial"/>
            </a:endParaRPr>
          </a:p>
        </p:txBody>
      </p:sp>
      <p:sp>
        <p:nvSpPr>
          <p:cNvPr id="612"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pic>
        <p:nvPicPr>
          <p:cNvPr id="613" name="Picture 6"/>
          <p:cNvPicPr/>
          <p:nvPr/>
        </p:nvPicPr>
        <p:blipFill>
          <a:blip r:embed="rId2"/>
          <a:stretch>
            <a:fillRect/>
          </a:stretch>
        </p:blipFill>
        <p:spPr>
          <a:xfrm>
            <a:off x="2167200" y="3542400"/>
            <a:ext cx="3152880" cy="1847880"/>
          </a:xfrm>
          <a:prstGeom prst="rect">
            <a:avLst/>
          </a:prstGeom>
          <a:ln w="0">
            <a:noFill/>
          </a:ln>
        </p:spPr>
      </p:pic>
      <p:pic>
        <p:nvPicPr>
          <p:cNvPr id="614" name="Picture 9"/>
          <p:cNvPicPr/>
          <p:nvPr/>
        </p:nvPicPr>
        <p:blipFill>
          <a:blip r:embed="rId3"/>
          <a:stretch>
            <a:fillRect/>
          </a:stretch>
        </p:blipFill>
        <p:spPr>
          <a:xfrm>
            <a:off x="1136160" y="2333160"/>
            <a:ext cx="5429520" cy="866520"/>
          </a:xfrm>
          <a:prstGeom prst="rect">
            <a:avLst/>
          </a:prstGeom>
          <a:ln w="0">
            <a:noFill/>
          </a:ln>
        </p:spPr>
      </p:pic>
      <p:pic>
        <p:nvPicPr>
          <p:cNvPr id="615" name="Picture 11" descr="Text&#10;&#10;Description automatically generated"/>
          <p:cNvPicPr/>
          <p:nvPr/>
        </p:nvPicPr>
        <p:blipFill>
          <a:blip r:embed="rId4"/>
          <a:stretch>
            <a:fillRect/>
          </a:stretch>
        </p:blipFill>
        <p:spPr>
          <a:xfrm>
            <a:off x="7019640" y="2875680"/>
            <a:ext cx="4103640" cy="2740680"/>
          </a:xfrm>
          <a:prstGeom prst="rect">
            <a:avLst/>
          </a:prstGeom>
          <a:ln w="0">
            <a:noFill/>
          </a:ln>
        </p:spPr>
      </p:pic>
      <p:sp>
        <p:nvSpPr>
          <p:cNvPr id="4" name="PlaceHolder 3"/>
          <p:cNvSpPr>
            <a:spLocks noGrp="1"/>
          </p:cNvSpPr>
          <p:nvPr>
            <p:ph type="sldNum" idx="1"/>
          </p:nvPr>
        </p:nvSpPr>
        <p:spPr/>
        <p:txBody>
          <a:bodyPr/>
          <a:lstStyle/>
          <a:p>
            <a:fld id="{B387F700-5B49-4696-A7CF-C6E6531BA4DD}" type="slidenum">
              <a:rPr/>
              <a:t>145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27. RxJS [3]: Operators</a:t>
            </a:r>
            <a:endParaRPr lang="en-US" sz="3600" b="0" strike="noStrike" spc="-1">
              <a:solidFill>
                <a:srgbClr val="9A5315"/>
              </a:solidFill>
              <a:latin typeface="Arial"/>
            </a:endParaRPr>
          </a:p>
        </p:txBody>
      </p:sp>
      <p:sp>
        <p:nvSpPr>
          <p:cNvPr id="617" name="PlaceHolder 2"/>
          <p:cNvSpPr>
            <a:spLocks noGrp="1"/>
          </p:cNvSpPr>
          <p:nvPr>
            <p:ph/>
          </p:nvPr>
        </p:nvSpPr>
        <p:spPr>
          <a:xfrm>
            <a:off x="1065240" y="1752480"/>
            <a:ext cx="10058040" cy="499619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Arial"/>
              </a:rPr>
              <a:t>RxJS</a:t>
            </a:r>
            <a:r>
              <a:rPr lang="en-US" sz="2400" b="0" strike="noStrike" spc="-1" dirty="0">
                <a:solidFill>
                  <a:srgbClr val="9A5315"/>
                </a:solidFill>
                <a:latin typeface="Arial"/>
              </a:rPr>
              <a:t> </a:t>
            </a:r>
            <a:r>
              <a:rPr lang="en-US" sz="2400" b="0" strike="noStrike" spc="-1" dirty="0" err="1">
                <a:solidFill>
                  <a:srgbClr val="9A5315"/>
                </a:solidFill>
                <a:latin typeface="Arial"/>
              </a:rPr>
              <a:t>cung</a:t>
            </a:r>
            <a:r>
              <a:rPr lang="en-US" sz="2400" b="0" strike="noStrike" spc="-1" dirty="0">
                <a:solidFill>
                  <a:srgbClr val="9A5315"/>
                </a:solidFill>
                <a:latin typeface="Arial"/>
              </a:rPr>
              <a:t> </a:t>
            </a:r>
            <a:r>
              <a:rPr lang="en-US" sz="2400" b="0" strike="noStrike" spc="-1" dirty="0" err="1">
                <a:solidFill>
                  <a:srgbClr val="9A5315"/>
                </a:solidFill>
                <a:latin typeface="Arial"/>
              </a:rPr>
              <a:t>cấp</a:t>
            </a:r>
            <a:r>
              <a:rPr lang="en-US" sz="2400" b="0" strike="noStrike" spc="-1" dirty="0">
                <a:solidFill>
                  <a:srgbClr val="9A5315"/>
                </a:solidFill>
                <a:latin typeface="Arial"/>
              </a:rPr>
              <a:t> </a:t>
            </a:r>
            <a:r>
              <a:rPr lang="en-US" sz="2400" b="0" strike="noStrike" spc="-1" dirty="0" err="1">
                <a:solidFill>
                  <a:srgbClr val="9A5315"/>
                </a:solidFill>
                <a:latin typeface="Arial"/>
              </a:rPr>
              <a:t>một</a:t>
            </a:r>
            <a:r>
              <a:rPr lang="en-US" sz="2400" b="0" strike="noStrike" spc="-1" dirty="0">
                <a:solidFill>
                  <a:srgbClr val="9A5315"/>
                </a:solidFill>
                <a:latin typeface="Arial"/>
              </a:rPr>
              <a:t> </a:t>
            </a:r>
            <a:r>
              <a:rPr lang="en-US" sz="2400" b="0" strike="noStrike" spc="-1" dirty="0" err="1">
                <a:solidFill>
                  <a:srgbClr val="9A5315"/>
                </a:solidFill>
                <a:latin typeface="Arial"/>
              </a:rPr>
              <a:t>số</a:t>
            </a:r>
            <a:r>
              <a:rPr lang="en-US" sz="2400" b="0" strike="noStrike" spc="-1" dirty="0">
                <a:solidFill>
                  <a:srgbClr val="9A5315"/>
                </a:solidFill>
                <a:latin typeface="Arial"/>
              </a:rPr>
              <a:t> operators </a:t>
            </a:r>
            <a:r>
              <a:rPr lang="en-US" sz="2400" b="0" strike="noStrike" spc="-1" dirty="0" err="1">
                <a:solidFill>
                  <a:srgbClr val="9A5315"/>
                </a:solidFill>
                <a:latin typeface="Arial"/>
              </a:rPr>
              <a:t>để</a:t>
            </a:r>
            <a:r>
              <a:rPr lang="en-US" sz="2400" b="0" strike="noStrike" spc="-1" dirty="0">
                <a:solidFill>
                  <a:srgbClr val="9A5315"/>
                </a:solidFill>
                <a:latin typeface="Arial"/>
              </a:rPr>
              <a:t> </a:t>
            </a:r>
            <a:r>
              <a:rPr lang="en-US" sz="2400" b="0" strike="noStrike" spc="-1" dirty="0" err="1">
                <a:solidFill>
                  <a:srgbClr val="9A5315"/>
                </a:solidFill>
                <a:latin typeface="Arial"/>
              </a:rPr>
              <a:t>sử</a:t>
            </a:r>
            <a:r>
              <a:rPr lang="en-US" sz="2400" b="0" strike="noStrike" spc="-1" dirty="0">
                <a:solidFill>
                  <a:srgbClr val="9A5315"/>
                </a:solidFill>
                <a:latin typeface="Arial"/>
              </a:rPr>
              <a:t> </a:t>
            </a:r>
            <a:r>
              <a:rPr lang="en-US" sz="2400" b="0" strike="noStrike" spc="-1" dirty="0" err="1">
                <a:solidFill>
                  <a:srgbClr val="9A5315"/>
                </a:solidFill>
                <a:latin typeface="Arial"/>
              </a:rPr>
              <a:t>dụng</a:t>
            </a:r>
            <a:r>
              <a:rPr lang="en-US" sz="2400" b="0" strike="noStrike" spc="-1" dirty="0">
                <a:solidFill>
                  <a:srgbClr val="9A5315"/>
                </a:solidFill>
                <a:latin typeface="Arial"/>
              </a:rPr>
              <a:t> </a:t>
            </a:r>
            <a:r>
              <a:rPr lang="en-US" sz="2400" b="0" strike="noStrike" spc="-1" dirty="0" err="1">
                <a:solidFill>
                  <a:srgbClr val="9A5315"/>
                </a:solidFill>
                <a:latin typeface="Arial"/>
              </a:rPr>
              <a:t>trong</a:t>
            </a:r>
            <a:r>
              <a:rPr lang="en-US" sz="2400" b="0" strike="noStrike" spc="-1" dirty="0">
                <a:solidFill>
                  <a:srgbClr val="9A5315"/>
                </a:solidFill>
                <a:latin typeface="Arial"/>
              </a:rPr>
              <a:t> pipe </a:t>
            </a:r>
            <a:r>
              <a:rPr lang="en-US" sz="2400" b="0" strike="noStrike" spc="-1" dirty="0" err="1">
                <a:solidFill>
                  <a:srgbClr val="9A5315"/>
                </a:solidFill>
                <a:latin typeface="Arial"/>
              </a:rPr>
              <a:t>hoặc</a:t>
            </a:r>
            <a:r>
              <a:rPr lang="en-US" sz="2400" b="0" strike="noStrike" spc="-1" dirty="0">
                <a:solidFill>
                  <a:srgbClr val="9A5315"/>
                </a:solidFill>
                <a:latin typeface="Arial"/>
              </a:rPr>
              <a:t> </a:t>
            </a:r>
            <a:r>
              <a:rPr lang="en-US" sz="2400" b="0" strike="noStrike" spc="-1" dirty="0" err="1">
                <a:solidFill>
                  <a:srgbClr val="9A5315"/>
                </a:solidFill>
                <a:latin typeface="Arial"/>
              </a:rPr>
              <a:t>ngoài</a:t>
            </a:r>
            <a:r>
              <a:rPr lang="en-US" sz="2400" b="0" strike="noStrike" spc="-1" dirty="0">
                <a:solidFill>
                  <a:srgbClr val="9A5315"/>
                </a:solidFill>
                <a:latin typeface="Arial"/>
              </a:rPr>
              <a:t> pipe.</a:t>
            </a:r>
          </a:p>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Arial"/>
              </a:rPr>
              <a:t>Một</a:t>
            </a:r>
            <a:r>
              <a:rPr lang="en-US" sz="2400" b="0" strike="noStrike" spc="-1" dirty="0">
                <a:solidFill>
                  <a:srgbClr val="9A5315"/>
                </a:solidFill>
                <a:latin typeface="Arial"/>
              </a:rPr>
              <a:t> </a:t>
            </a:r>
            <a:r>
              <a:rPr lang="en-US" sz="2400" b="0" strike="noStrike" spc="-1" dirty="0" err="1">
                <a:solidFill>
                  <a:srgbClr val="9A5315"/>
                </a:solidFill>
                <a:latin typeface="Arial"/>
              </a:rPr>
              <a:t>số</a:t>
            </a:r>
            <a:r>
              <a:rPr lang="en-US" sz="2400" b="0" strike="noStrike" spc="-1" dirty="0">
                <a:solidFill>
                  <a:srgbClr val="9A5315"/>
                </a:solidFill>
                <a:latin typeface="Arial"/>
              </a:rPr>
              <a:t> operators </a:t>
            </a:r>
            <a:r>
              <a:rPr lang="en-US" sz="2400" b="0" strike="noStrike" spc="-1" dirty="0" err="1">
                <a:solidFill>
                  <a:srgbClr val="9A5315"/>
                </a:solidFill>
                <a:latin typeface="Arial"/>
              </a:rPr>
              <a:t>thường</a:t>
            </a:r>
            <a:r>
              <a:rPr lang="en-US" sz="2400" b="0" strike="noStrike" spc="-1" dirty="0">
                <a:solidFill>
                  <a:srgbClr val="9A5315"/>
                </a:solidFill>
                <a:latin typeface="Arial"/>
              </a:rPr>
              <a:t> </a:t>
            </a:r>
            <a:r>
              <a:rPr lang="en-US" sz="2400" b="0" strike="noStrike" spc="-1" dirty="0" err="1">
                <a:solidFill>
                  <a:srgbClr val="9A5315"/>
                </a:solidFill>
                <a:latin typeface="Arial"/>
              </a:rPr>
              <a:t>dùng</a:t>
            </a:r>
            <a:r>
              <a:rPr lang="en-US" sz="2400" b="0" strike="noStrike" spc="-1" dirty="0">
                <a:solidFill>
                  <a:srgbClr val="9A5315"/>
                </a:solidFill>
                <a:latin typeface="Arial"/>
              </a:rPr>
              <a:t>:</a:t>
            </a:r>
          </a:p>
          <a:p>
            <a:pPr marL="740410" lvl="1" indent="-283210">
              <a:lnSpc>
                <a:spcPct val="100000"/>
              </a:lnSpc>
              <a:spcBef>
                <a:spcPts val="1200"/>
              </a:spcBef>
              <a:buClr>
                <a:srgbClr val="9A5315"/>
              </a:buClr>
              <a:buFont typeface="Arial"/>
              <a:buChar char="•"/>
            </a:pPr>
            <a:r>
              <a:rPr lang="en-US" sz="2000" b="0" strike="noStrike" spc="-1" dirty="0" err="1">
                <a:solidFill>
                  <a:srgbClr val="9A5315"/>
                </a:solidFill>
                <a:latin typeface="Arial"/>
              </a:rPr>
              <a:t>Xem</a:t>
            </a:r>
            <a:r>
              <a:rPr lang="en-US" sz="2000" b="0" strike="noStrike" spc="-1" dirty="0">
                <a:solidFill>
                  <a:srgbClr val="9A5315"/>
                </a:solidFill>
                <a:latin typeface="Arial"/>
              </a:rPr>
              <a:t> </a:t>
            </a:r>
            <a:r>
              <a:rPr lang="en-US" sz="2000" b="0" strike="noStrike" spc="-1" dirty="0" err="1">
                <a:solidFill>
                  <a:srgbClr val="9A5315"/>
                </a:solidFill>
                <a:latin typeface="Arial"/>
              </a:rPr>
              <a:t>danh</a:t>
            </a:r>
            <a:r>
              <a:rPr lang="en-US" sz="2000" b="0" strike="noStrike" spc="-1" dirty="0">
                <a:solidFill>
                  <a:srgbClr val="9A5315"/>
                </a:solidFill>
                <a:latin typeface="Arial"/>
              </a:rPr>
              <a:t> </a:t>
            </a:r>
            <a:r>
              <a:rPr lang="en-US" sz="2000" spc="-1" dirty="0">
                <a:solidFill>
                  <a:srgbClr val="9A5315"/>
                </a:solidFill>
                <a:latin typeface="Arial"/>
              </a:rPr>
              <a:t>s</a:t>
            </a:r>
            <a:r>
              <a:rPr lang="en-US" sz="2000" b="0" strike="noStrike" spc="-1" dirty="0" err="1">
                <a:solidFill>
                  <a:srgbClr val="9A5315"/>
                </a:solidFill>
                <a:latin typeface="Arial"/>
              </a:rPr>
              <a:t>ách</a:t>
            </a:r>
            <a:r>
              <a:rPr lang="en-US" sz="2000" b="0" strike="noStrike" spc="-1" dirty="0">
                <a:solidFill>
                  <a:srgbClr val="9A5315"/>
                </a:solidFill>
                <a:latin typeface="Arial"/>
              </a:rPr>
              <a:t> </a:t>
            </a:r>
            <a:r>
              <a:rPr lang="en-US" sz="2000" b="0" strike="noStrike" spc="-1" dirty="0" err="1">
                <a:solidFill>
                  <a:srgbClr val="9A5315"/>
                </a:solidFill>
                <a:latin typeface="Arial"/>
              </a:rPr>
              <a:t>đầy</a:t>
            </a:r>
            <a:r>
              <a:rPr lang="en-US" sz="2000" b="0" strike="noStrike" spc="-1" dirty="0">
                <a:solidFill>
                  <a:srgbClr val="9A5315"/>
                </a:solidFill>
                <a:latin typeface="Arial"/>
              </a:rPr>
              <a:t> </a:t>
            </a:r>
            <a:r>
              <a:rPr lang="en-US" sz="2000" b="0" strike="noStrike" spc="-1" dirty="0" err="1">
                <a:solidFill>
                  <a:srgbClr val="9A5315"/>
                </a:solidFill>
                <a:latin typeface="Arial"/>
              </a:rPr>
              <a:t>đủ</a:t>
            </a:r>
            <a:r>
              <a:rPr lang="en-US" sz="2000" b="0" strike="noStrike" spc="-1" dirty="0">
                <a:solidFill>
                  <a:srgbClr val="9A5315"/>
                </a:solidFill>
                <a:latin typeface="Arial"/>
              </a:rPr>
              <a:t> </a:t>
            </a:r>
            <a:r>
              <a:rPr lang="en-US" sz="2000" b="0" u="sng" strike="noStrike" spc="-1" dirty="0">
                <a:solidFill>
                  <a:srgbClr val="6DC025"/>
                </a:solidFill>
                <a:uFillTx/>
                <a:latin typeface="Arial"/>
                <a:hlinkClick r:id="rId2"/>
              </a:rPr>
              <a:t>tại đây</a:t>
            </a:r>
            <a:r>
              <a:rPr lang="en-US" sz="2000" b="0" strike="noStrike" spc="-1" dirty="0">
                <a:solidFill>
                  <a:srgbClr val="9A5315"/>
                </a:solidFill>
                <a:latin typeface="Arial"/>
              </a:rPr>
              <a:t>.</a:t>
            </a:r>
          </a:p>
          <a:p>
            <a:pPr marL="740410" lvl="1" indent="-283210">
              <a:lnSpc>
                <a:spcPct val="100000"/>
              </a:lnSpc>
              <a:spcBef>
                <a:spcPts val="1200"/>
              </a:spcBef>
              <a:buClr>
                <a:srgbClr val="9A5315"/>
              </a:buClr>
              <a:buFont typeface="Arial"/>
              <a:buChar char="•"/>
            </a:pPr>
            <a:r>
              <a:rPr lang="en-US" sz="2000" spc="-1" dirty="0">
                <a:solidFill>
                  <a:srgbClr val="9A5315"/>
                </a:solidFill>
                <a:latin typeface="Arial"/>
              </a:rPr>
              <a:t>Xem một số operator thường dùng tại trang sau.</a:t>
            </a:r>
            <a:endParaRPr lang="en-US" sz="2000" b="0" strike="noStrike" spc="-1" dirty="0">
              <a:solidFill>
                <a:srgbClr val="9A5315"/>
              </a:solidFill>
              <a:latin typeface="Arial"/>
            </a:endParaRPr>
          </a:p>
        </p:txBody>
      </p:sp>
      <p:sp>
        <p:nvSpPr>
          <p:cNvPr id="4" name="PlaceHolder 3"/>
          <p:cNvSpPr>
            <a:spLocks noGrp="1"/>
          </p:cNvSpPr>
          <p:nvPr>
            <p:ph type="sldNum" idx="1"/>
          </p:nvPr>
        </p:nvSpPr>
        <p:spPr/>
        <p:txBody>
          <a:bodyPr/>
          <a:lstStyle/>
          <a:p>
            <a:fld id="{8D466230-5429-462E-ABB9-B8FC85DAA15E}" type="slidenum">
              <a:rPr/>
              <a:t>146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27. RxJS [3]: Operators</a:t>
            </a:r>
            <a:endParaRPr lang="en-US" sz="3600" b="0" strike="noStrike" spc="-1">
              <a:solidFill>
                <a:srgbClr val="9A5315"/>
              </a:solidFill>
              <a:latin typeface="Arial"/>
            </a:endParaRPr>
          </a:p>
        </p:txBody>
      </p:sp>
      <p:sp>
        <p:nvSpPr>
          <p:cNvPr id="617" name="PlaceHolder 2"/>
          <p:cNvSpPr>
            <a:spLocks noGrp="1"/>
          </p:cNvSpPr>
          <p:nvPr>
            <p:ph/>
          </p:nvPr>
        </p:nvSpPr>
        <p:spPr>
          <a:xfrm>
            <a:off x="1065240" y="1752480"/>
            <a:ext cx="10058040" cy="499619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Arial"/>
              </a:rPr>
              <a:t>Một</a:t>
            </a:r>
            <a:r>
              <a:rPr lang="en-US" sz="2400" b="0" strike="noStrike" spc="-1" dirty="0">
                <a:solidFill>
                  <a:srgbClr val="9A5315"/>
                </a:solidFill>
                <a:latin typeface="Arial"/>
              </a:rPr>
              <a:t> </a:t>
            </a:r>
            <a:r>
              <a:rPr lang="en-US" sz="2400" b="0" strike="noStrike" spc="-1" dirty="0" err="1">
                <a:solidFill>
                  <a:srgbClr val="9A5315"/>
                </a:solidFill>
                <a:latin typeface="Arial"/>
              </a:rPr>
              <a:t>số</a:t>
            </a:r>
            <a:r>
              <a:rPr lang="en-US" sz="2400" b="0" strike="noStrike" spc="-1" dirty="0">
                <a:solidFill>
                  <a:srgbClr val="9A5315"/>
                </a:solidFill>
                <a:latin typeface="Arial"/>
              </a:rPr>
              <a:t> operators </a:t>
            </a:r>
            <a:r>
              <a:rPr lang="en-US" sz="2400" b="0" strike="noStrike" spc="-1" dirty="0" err="1">
                <a:solidFill>
                  <a:srgbClr val="9A5315"/>
                </a:solidFill>
                <a:latin typeface="Arial"/>
              </a:rPr>
              <a:t>thường</a:t>
            </a:r>
            <a:r>
              <a:rPr lang="en-US" sz="2400" b="0" strike="noStrike" spc="-1" dirty="0">
                <a:solidFill>
                  <a:srgbClr val="9A5315"/>
                </a:solidFill>
                <a:latin typeface="Arial"/>
              </a:rPr>
              <a:t> </a:t>
            </a:r>
            <a:r>
              <a:rPr lang="en-US" sz="2400" b="0" strike="noStrike" spc="-1" dirty="0" err="1">
                <a:solidFill>
                  <a:srgbClr val="9A5315"/>
                </a:solidFill>
                <a:latin typeface="Arial"/>
              </a:rPr>
              <a:t>dùng</a:t>
            </a:r>
            <a:r>
              <a:rPr lang="en-US" sz="2400" b="0" strike="noStrike" spc="-1" dirty="0">
                <a:solidFill>
                  <a:srgbClr val="9A5315"/>
                </a:solidFill>
                <a:latin typeface="Arial"/>
              </a:rPr>
              <a:t>: Creation</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ajax: tạo Obs từ một ajax request</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from: chuyển một mảng, promise, chuỗi thành Obs, emit lần lượt các value</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of: chuyển một value thành Obs, emit 1 giá trị và complete</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interval: sau khoảng thời gian t sẽ emit value đầu tiên, sau đó lặp lại quá trình chờ và emit</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timer: sau khoảng thời gian t1 sẽ emit value, ngoài ra nếu được cung cấp biến t2: chờ một khoảng thời gian t2 sau đó emit value (tương tự interval)</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range: tạo mảng các số nguyên từ x → y, bước số là 1, sau đó emit lần lượt</a:t>
            </a:r>
            <a:endParaRPr lang="en-US" b="0" strike="noStrike" spc="-1" dirty="0">
              <a:solidFill>
                <a:srgbClr val="9A5315"/>
              </a:solidFill>
              <a:latin typeface="Arial"/>
            </a:endParaRP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throwError: giả lập một Obs bị lỗi</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empty: tạo một Obs rỗng</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defer: xử lý value tại thời điểm hiện tại và emit, thay vì xử lý value khi khởi tạo Obs</a:t>
            </a:r>
          </a:p>
        </p:txBody>
      </p:sp>
      <p:sp>
        <p:nvSpPr>
          <p:cNvPr id="4" name="PlaceHolder 3"/>
          <p:cNvSpPr>
            <a:spLocks noGrp="1"/>
          </p:cNvSpPr>
          <p:nvPr>
            <p:ph type="sldNum" idx="1"/>
          </p:nvPr>
        </p:nvSpPr>
        <p:spPr/>
        <p:txBody>
          <a:bodyPr/>
          <a:lstStyle/>
          <a:p>
            <a:fld id="{8D466230-5429-462E-ABB9-B8FC85DAA15E}" type="slidenum">
              <a:rPr/>
              <a:t>147</a:t>
            </a:fld>
            <a:endParaRPr/>
          </a:p>
        </p:txBody>
      </p:sp>
    </p:spTree>
    <p:extLst>
      <p:ext uri="{BB962C8B-B14F-4D97-AF65-F5344CB8AC3E}">
        <p14:creationId xmlns:p14="http://schemas.microsoft.com/office/powerpoint/2010/main" val="364907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27. RxJS [3]: Operators</a:t>
            </a:r>
            <a:endParaRPr lang="en-US" sz="3600" b="0" strike="noStrike" spc="-1">
              <a:solidFill>
                <a:srgbClr val="9A5315"/>
              </a:solidFill>
              <a:latin typeface="Arial"/>
            </a:endParaRPr>
          </a:p>
        </p:txBody>
      </p:sp>
      <p:sp>
        <p:nvSpPr>
          <p:cNvPr id="617" name="PlaceHolder 2"/>
          <p:cNvSpPr>
            <a:spLocks noGrp="1"/>
          </p:cNvSpPr>
          <p:nvPr>
            <p:ph/>
          </p:nvPr>
        </p:nvSpPr>
        <p:spPr>
          <a:xfrm>
            <a:off x="1065240" y="1752480"/>
            <a:ext cx="10058040" cy="499619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Arial"/>
              </a:rPr>
              <a:t>Một</a:t>
            </a:r>
            <a:r>
              <a:rPr lang="en-US" sz="2400" b="0" strike="noStrike" spc="-1" dirty="0">
                <a:solidFill>
                  <a:srgbClr val="9A5315"/>
                </a:solidFill>
                <a:latin typeface="Arial"/>
              </a:rPr>
              <a:t> </a:t>
            </a:r>
            <a:r>
              <a:rPr lang="en-US" sz="2400" b="0" strike="noStrike" spc="-1" dirty="0" err="1">
                <a:solidFill>
                  <a:srgbClr val="9A5315"/>
                </a:solidFill>
                <a:latin typeface="Arial"/>
              </a:rPr>
              <a:t>số</a:t>
            </a:r>
            <a:r>
              <a:rPr lang="en-US" sz="2400" b="0" strike="noStrike" spc="-1" dirty="0">
                <a:solidFill>
                  <a:srgbClr val="9A5315"/>
                </a:solidFill>
                <a:latin typeface="Arial"/>
              </a:rPr>
              <a:t> operators </a:t>
            </a:r>
            <a:r>
              <a:rPr lang="en-US" sz="2400" b="0" strike="noStrike" spc="-1" dirty="0" err="1">
                <a:solidFill>
                  <a:srgbClr val="9A5315"/>
                </a:solidFill>
                <a:latin typeface="Arial"/>
              </a:rPr>
              <a:t>thường</a:t>
            </a:r>
            <a:r>
              <a:rPr lang="en-US" sz="2400" b="0" strike="noStrike" spc="-1" dirty="0">
                <a:solidFill>
                  <a:srgbClr val="9A5315"/>
                </a:solidFill>
                <a:latin typeface="Arial"/>
              </a:rPr>
              <a:t> </a:t>
            </a:r>
            <a:r>
              <a:rPr lang="en-US" sz="2400" b="0" strike="noStrike" spc="-1" dirty="0" err="1">
                <a:solidFill>
                  <a:srgbClr val="9A5315"/>
                </a:solidFill>
                <a:latin typeface="Arial"/>
              </a:rPr>
              <a:t>dùng</a:t>
            </a:r>
            <a:r>
              <a:rPr lang="en-US" sz="2400" b="0" strike="noStrike" spc="-1" dirty="0">
                <a:solidFill>
                  <a:srgbClr val="9A5315"/>
                </a:solidFill>
                <a:latin typeface="Arial"/>
              </a:rPr>
              <a:t>: Combination</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combineLatest: nhận vào mảng Obs, emit một mảng tất cả các giá trị mới nhất của các Obs mỗi khi có một Obs emit value</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concat: nhận vào nhiều Obs đầu vào, emit lần lượt theo thứ tự cho đến khi Obs này complete sẽ tiếp tục đến Obs tiếp theo. Nếu Obs không complete thì concat sẽ chạy mãi mãi.</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forkJoin: nhận vào mảng Obs, khi tất cả Obs complete, emit ra mảng các value 1 lần, nếu có Obs nào lỗi thì thả lỗi ngay và dừng lại mà không emit gì</a:t>
            </a:r>
          </a:p>
          <a:p>
            <a:pPr marL="740410" lvl="1" indent="-283210">
              <a:spcBef>
                <a:spcPts val="1200"/>
              </a:spcBef>
              <a:buClr>
                <a:srgbClr val="9A5315"/>
              </a:buClr>
              <a:buFont typeface="Arial"/>
              <a:buChar char="•"/>
            </a:pPr>
            <a:r>
              <a:rPr lang="en-US" spc="-1" dirty="0">
                <a:solidFill>
                  <a:srgbClr val="9A5315"/>
                </a:solidFill>
                <a:latin typeface="Arial"/>
              </a:rPr>
              <a:t>zip: nhận vào mảng Obs, mỗi khi tất cả Obs emit value mới thì zip sẽ emit mảng các value đó, zip chỉ emit khi thu thập đủ value, nếu có Obs emit nhiều value và complete trước các Obs khác thì zip lưu trữ các value đó để “dùng dần”, zip emit value cho đến khi một Obs bất kỳ gặp lỗi thì sẽ thả lỗi và dừng lại</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merge: nhận vào nhiều Obs đầu vào, emit value tương ứng khi bất kì Obs nào emit value, nếu có 2 Obs cùng emit lại 1 thời điểm thì sẽ theo thứ tự trước sau</a:t>
            </a:r>
            <a:endParaRPr lang="en-US" b="0" strike="noStrike" spc="-1" dirty="0">
              <a:solidFill>
                <a:srgbClr val="9A5315"/>
              </a:solidFill>
              <a:latin typeface="Arial"/>
            </a:endParaRPr>
          </a:p>
        </p:txBody>
      </p:sp>
      <p:sp>
        <p:nvSpPr>
          <p:cNvPr id="4" name="PlaceHolder 3"/>
          <p:cNvSpPr>
            <a:spLocks noGrp="1"/>
          </p:cNvSpPr>
          <p:nvPr>
            <p:ph type="sldNum" idx="1"/>
          </p:nvPr>
        </p:nvSpPr>
        <p:spPr/>
        <p:txBody>
          <a:bodyPr/>
          <a:lstStyle/>
          <a:p>
            <a:fld id="{8D466230-5429-462E-ABB9-B8FC85DAA15E}" type="slidenum">
              <a:rPr/>
              <a:t>148</a:t>
            </a:fld>
            <a:endParaRPr/>
          </a:p>
        </p:txBody>
      </p:sp>
    </p:spTree>
    <p:extLst>
      <p:ext uri="{BB962C8B-B14F-4D97-AF65-F5344CB8AC3E}">
        <p14:creationId xmlns:p14="http://schemas.microsoft.com/office/powerpoint/2010/main" val="182240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27. RxJS [3]: Operators</a:t>
            </a:r>
            <a:endParaRPr lang="en-US" sz="3600" b="0" strike="noStrike" spc="-1">
              <a:solidFill>
                <a:srgbClr val="9A5315"/>
              </a:solidFill>
              <a:latin typeface="Arial"/>
            </a:endParaRPr>
          </a:p>
        </p:txBody>
      </p:sp>
      <p:sp>
        <p:nvSpPr>
          <p:cNvPr id="617" name="PlaceHolder 2"/>
          <p:cNvSpPr>
            <a:spLocks noGrp="1"/>
          </p:cNvSpPr>
          <p:nvPr>
            <p:ph/>
          </p:nvPr>
        </p:nvSpPr>
        <p:spPr>
          <a:xfrm>
            <a:off x="1065240" y="1752480"/>
            <a:ext cx="10058040" cy="499619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Arial"/>
              </a:rPr>
              <a:t>Một</a:t>
            </a:r>
            <a:r>
              <a:rPr lang="en-US" sz="2400" b="0" strike="noStrike" spc="-1" dirty="0">
                <a:solidFill>
                  <a:srgbClr val="9A5315"/>
                </a:solidFill>
                <a:latin typeface="Arial"/>
              </a:rPr>
              <a:t> </a:t>
            </a:r>
            <a:r>
              <a:rPr lang="en-US" sz="2400" b="0" strike="noStrike" spc="-1" dirty="0" err="1">
                <a:solidFill>
                  <a:srgbClr val="9A5315"/>
                </a:solidFill>
                <a:latin typeface="Arial"/>
              </a:rPr>
              <a:t>số</a:t>
            </a:r>
            <a:r>
              <a:rPr lang="en-US" sz="2400" b="0" strike="noStrike" spc="-1" dirty="0">
                <a:solidFill>
                  <a:srgbClr val="9A5315"/>
                </a:solidFill>
                <a:latin typeface="Arial"/>
              </a:rPr>
              <a:t> operators </a:t>
            </a:r>
            <a:r>
              <a:rPr lang="en-US" sz="2400" b="0" strike="noStrike" spc="-1" dirty="0" err="1">
                <a:solidFill>
                  <a:srgbClr val="9A5315"/>
                </a:solidFill>
                <a:latin typeface="Arial"/>
              </a:rPr>
              <a:t>thường</a:t>
            </a:r>
            <a:r>
              <a:rPr lang="en-US" sz="2400" b="0" strike="noStrike" spc="-1" dirty="0">
                <a:solidFill>
                  <a:srgbClr val="9A5315"/>
                </a:solidFill>
                <a:latin typeface="Arial"/>
              </a:rPr>
              <a:t> </a:t>
            </a:r>
            <a:r>
              <a:rPr lang="en-US" sz="2400" b="0" strike="noStrike" spc="-1" dirty="0" err="1">
                <a:solidFill>
                  <a:srgbClr val="9A5315"/>
                </a:solidFill>
                <a:latin typeface="Arial"/>
              </a:rPr>
              <a:t>dùng</a:t>
            </a:r>
            <a:r>
              <a:rPr lang="en-US" sz="2400" b="0" strike="noStrike" spc="-1" dirty="0">
                <a:solidFill>
                  <a:srgbClr val="9A5315"/>
                </a:solidFill>
                <a:latin typeface="Arial"/>
              </a:rPr>
              <a:t>: Combination</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startWith: tạo và emit giá trị init của Obs</a:t>
            </a:r>
          </a:p>
          <a:p>
            <a:pPr marL="740410" lvl="1" indent="-283210">
              <a:spcBef>
                <a:spcPts val="1200"/>
              </a:spcBef>
              <a:buClr>
                <a:srgbClr val="9A5315"/>
              </a:buClr>
              <a:buFont typeface="Arial"/>
              <a:buChar char="•"/>
            </a:pPr>
            <a:r>
              <a:rPr lang="en-US" b="0" strike="noStrike" spc="-1" dirty="0">
                <a:solidFill>
                  <a:srgbClr val="9A5315"/>
                </a:solidFill>
                <a:latin typeface="Arial"/>
              </a:rPr>
              <a:t>endWith: tạo và emit giá trị complete của Obs</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withLatestFrom: </a:t>
            </a:r>
            <a:r>
              <a:rPr lang="en-US" b="0" i="1" strike="noStrike" spc="-1" dirty="0">
                <a:solidFill>
                  <a:srgbClr val="9A5315"/>
                </a:solidFill>
                <a:latin typeface="Arial"/>
              </a:rPr>
              <a:t>Obs1.pipe(withLatestFrom(Obs2)) </a:t>
            </a:r>
            <a:r>
              <a:rPr lang="en-US" b="0" strike="noStrike" spc="-1" dirty="0">
                <a:solidFill>
                  <a:srgbClr val="9A5315"/>
                </a:solidFill>
                <a:latin typeface="Arial"/>
              </a:rPr>
              <a:t>: Khi Obs1 emit, nếu Obs2 chưa emit first value thì sẽ chờ Obs2 emit, Nếu Obs2 đã emit một số value rồi thì lấy value gần nhất trước đó (không chờ Obs2 emit next value), trả về cặp value [v1,v2] tương ứng</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race: nhận vào các Obs, ”chạy đua” xem Obs nào emit trước thì emit value từ Obs đó, bỏ qua các Obs còn lại, sau đó bắt đầu lại từ đầu</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pairwise: emit mảng 2 value gồm [value trước đó, value hiện tại], nếu chỉ có 1 value thì Obs sẽ không emit gì</a:t>
            </a:r>
          </a:p>
        </p:txBody>
      </p:sp>
      <p:sp>
        <p:nvSpPr>
          <p:cNvPr id="4" name="PlaceHolder 3"/>
          <p:cNvSpPr>
            <a:spLocks noGrp="1"/>
          </p:cNvSpPr>
          <p:nvPr>
            <p:ph type="sldNum" idx="1"/>
          </p:nvPr>
        </p:nvSpPr>
        <p:spPr/>
        <p:txBody>
          <a:bodyPr/>
          <a:lstStyle/>
          <a:p>
            <a:fld id="{8D466230-5429-462E-ABB9-B8FC85DAA15E}" type="slidenum">
              <a:rPr/>
              <a:t>149</a:t>
            </a:fld>
            <a:endParaRPr/>
          </a:p>
        </p:txBody>
      </p:sp>
    </p:spTree>
    <p:extLst>
      <p:ext uri="{BB962C8B-B14F-4D97-AF65-F5344CB8AC3E}">
        <p14:creationId xmlns:p14="http://schemas.microsoft.com/office/powerpoint/2010/main" val="146618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1065240" y="304920"/>
            <a:ext cx="10058040" cy="1218960"/>
          </a:xfrm>
          <a:prstGeom prst="rect">
            <a:avLst/>
          </a:prstGeom>
          <a:noFill/>
          <a:ln w="0">
            <a:noFill/>
          </a:ln>
        </p:spPr>
        <p:txBody>
          <a:bodyPr anchor="b">
            <a:normAutofit/>
          </a:bodyPr>
          <a:lstStyle/>
          <a:p>
            <a:pPr>
              <a:lnSpc>
                <a:spcPct val="90000"/>
              </a:lnSpc>
              <a:buNone/>
            </a:pPr>
            <a:r>
              <a:rPr lang="en-US" sz="3600" b="0" strike="noStrike" spc="-1">
                <a:solidFill>
                  <a:srgbClr val="4D2A0B"/>
                </a:solidFill>
                <a:latin typeface="Arial"/>
              </a:rPr>
              <a:t>i.1. TypeScript là gì?</a:t>
            </a:r>
            <a:endParaRPr lang="en-US" sz="3600" b="0" strike="noStrike" spc="-1">
              <a:solidFill>
                <a:srgbClr val="9A5315"/>
              </a:solidFill>
              <a:latin typeface="Arial"/>
            </a:endParaRPr>
          </a:p>
        </p:txBody>
      </p:sp>
      <p:sp>
        <p:nvSpPr>
          <p:cNvPr id="193" name="PlaceHolder 2"/>
          <p:cNvSpPr>
            <a:spLocks noGrp="1"/>
          </p:cNvSpPr>
          <p:nvPr>
            <p:ph/>
          </p:nvPr>
        </p:nvSpPr>
        <p:spPr>
          <a:xfrm>
            <a:off x="1065240" y="1825560"/>
            <a:ext cx="5185800" cy="4187520"/>
          </a:xfrm>
          <a:prstGeom prst="rect">
            <a:avLst/>
          </a:prstGeom>
          <a:noFill/>
          <a:ln w="0">
            <a:noFill/>
          </a:ln>
        </p:spPr>
        <p:txBody>
          <a:bodyPr anchor="t">
            <a:normAutofit/>
          </a:bodyPr>
          <a:lstStyle/>
          <a:p>
            <a:pPr marL="347345" indent="-347345">
              <a:lnSpc>
                <a:spcPct val="90000"/>
              </a:lnSpc>
              <a:spcBef>
                <a:spcPts val="1800"/>
              </a:spcBef>
              <a:buClr>
                <a:srgbClr val="9A5315"/>
              </a:buClr>
              <a:buFont typeface="Arial"/>
              <a:buChar char="•"/>
            </a:pPr>
            <a:r>
              <a:rPr lang="vi-VN" sz="2000" b="0" strike="noStrike" spc="-1">
                <a:solidFill>
                  <a:srgbClr val="9A5315"/>
                </a:solidFill>
                <a:latin typeface="Arial"/>
              </a:rPr>
              <a:t>TS là một </a:t>
            </a:r>
            <a:r>
              <a:rPr lang="vi-VN" sz="2000" b="1" strike="noStrike" spc="-1">
                <a:solidFill>
                  <a:srgbClr val="9A5315"/>
                </a:solidFill>
                <a:latin typeface="Arial"/>
              </a:rPr>
              <a:t>superset</a:t>
            </a:r>
            <a:r>
              <a:rPr lang="vi-VN" sz="2000" b="0" strike="noStrike" spc="-1">
                <a:solidFill>
                  <a:srgbClr val="9A5315"/>
                </a:solidFill>
                <a:latin typeface="Arial"/>
              </a:rPr>
              <a:t> của JavaScript (JS)</a:t>
            </a:r>
            <a:endParaRPr lang="en-US" sz="2000" b="0" strike="noStrike" spc="-1">
              <a:solidFill>
                <a:srgbClr val="9A5315"/>
              </a:solidFill>
              <a:latin typeface="Arial"/>
            </a:endParaRPr>
          </a:p>
          <a:p>
            <a:pPr marL="347345" indent="-347345">
              <a:lnSpc>
                <a:spcPct val="90000"/>
              </a:lnSpc>
              <a:spcBef>
                <a:spcPts val="1800"/>
              </a:spcBef>
              <a:buClr>
                <a:srgbClr val="9A5315"/>
              </a:buClr>
              <a:buFont typeface="Arial"/>
              <a:buChar char="•"/>
            </a:pPr>
            <a:r>
              <a:rPr lang="vi-VN" sz="2000" b="0" strike="noStrike" spc="-1">
                <a:solidFill>
                  <a:srgbClr val="9A5315"/>
                </a:solidFill>
                <a:latin typeface="Arial"/>
              </a:rPr>
              <a:t>Để có cái nhìn bao quát hơn </a:t>
            </a:r>
            <a:r>
              <a:rPr lang="vi-VN" sz="2000" b="1" strike="noStrike" spc="-1">
                <a:solidFill>
                  <a:srgbClr val="9A5315"/>
                </a:solidFill>
                <a:latin typeface="Arial"/>
              </a:rPr>
              <a:t>superset</a:t>
            </a:r>
            <a:r>
              <a:rPr lang="vi-VN" sz="2000" b="0" strike="noStrike" spc="-1">
                <a:solidFill>
                  <a:srgbClr val="9A5315"/>
                </a:solidFill>
                <a:latin typeface="Arial"/>
              </a:rPr>
              <a:t> là gì, các bạn xem hình </a:t>
            </a:r>
            <a:r>
              <a:rPr lang="en-US" sz="2000" b="0" strike="noStrike" spc="-1">
                <a:solidFill>
                  <a:srgbClr val="9A5315"/>
                </a:solidFill>
                <a:latin typeface="Arial"/>
              </a:rPr>
              <a:t>bên →</a:t>
            </a:r>
            <a:br>
              <a:rPr sz="2000"/>
            </a:br>
            <a:r>
              <a:rPr lang="en-US" sz="2000" b="0" strike="noStrike" spc="-1">
                <a:solidFill>
                  <a:srgbClr val="9A5315"/>
                </a:solidFill>
                <a:latin typeface="Arial"/>
              </a:rPr>
              <a:t>Vậy TS = JS + &lt;…&gt;</a:t>
            </a:r>
          </a:p>
          <a:p>
            <a:pPr marL="347345" indent="-347345">
              <a:lnSpc>
                <a:spcPct val="90000"/>
              </a:lnSpc>
              <a:spcBef>
                <a:spcPts val="1800"/>
              </a:spcBef>
              <a:buClr>
                <a:srgbClr val="9A5315"/>
              </a:buClr>
              <a:buFont typeface="Arial"/>
              <a:buChar char="•"/>
            </a:pPr>
            <a:r>
              <a:rPr lang="en-US" sz="2000" b="0" strike="noStrike" spc="-1">
                <a:solidFill>
                  <a:srgbClr val="9A5315"/>
                </a:solidFill>
                <a:latin typeface="Arial"/>
              </a:rPr>
              <a:t>TS có một Command Line Interface (CLI) gọi là TypeScript Compiler (tsc)</a:t>
            </a:r>
          </a:p>
          <a:p>
            <a:pPr marL="347345" indent="-347345">
              <a:lnSpc>
                <a:spcPct val="90000"/>
              </a:lnSpc>
              <a:spcBef>
                <a:spcPts val="1800"/>
              </a:spcBef>
              <a:buClr>
                <a:srgbClr val="9A5315"/>
              </a:buClr>
              <a:buFont typeface="Arial"/>
              <a:buChar char="•"/>
            </a:pPr>
            <a:r>
              <a:rPr lang="vi-VN" sz="2000" b="0" strike="noStrike" spc="-1">
                <a:solidFill>
                  <a:srgbClr val="9A5315"/>
                </a:solidFill>
                <a:latin typeface="Arial"/>
              </a:rPr>
              <a:t>Nhiệm vụ của tsc chính là compile code TS về JS để trình duyệt (hoặc NodeJS) có thể hiểu và xử lý được</a:t>
            </a:r>
            <a:endParaRPr lang="en-US" sz="2000" b="0" strike="noStrike" spc="-1">
              <a:solidFill>
                <a:srgbClr val="9A5315"/>
              </a:solidFill>
              <a:latin typeface="Arial"/>
            </a:endParaRPr>
          </a:p>
        </p:txBody>
      </p:sp>
      <p:pic>
        <p:nvPicPr>
          <p:cNvPr id="194" name="Picture 3" descr="ts-superset-js"/>
          <p:cNvPicPr/>
          <p:nvPr/>
        </p:nvPicPr>
        <p:blipFill>
          <a:blip r:embed="rId2"/>
          <a:stretch>
            <a:fillRect/>
          </a:stretch>
        </p:blipFill>
        <p:spPr>
          <a:xfrm>
            <a:off x="6553800" y="1825560"/>
            <a:ext cx="4187520" cy="4187520"/>
          </a:xfrm>
          <a:prstGeom prst="rect">
            <a:avLst/>
          </a:prstGeom>
          <a:ln w="0">
            <a:noFill/>
          </a:ln>
        </p:spPr>
      </p:pic>
      <p:sp>
        <p:nvSpPr>
          <p:cNvPr id="195" name="PlaceHolder 3"/>
          <p:cNvSpPr>
            <a:spLocks noGrp="1"/>
          </p:cNvSpPr>
          <p:nvPr>
            <p:ph type="sldNum" idx="11"/>
          </p:nvPr>
        </p:nvSpPr>
        <p:spPr>
          <a:xfrm>
            <a:off x="1065240" y="6019920"/>
            <a:ext cx="761760" cy="228240"/>
          </a:xfrm>
          <a:prstGeom prst="rect">
            <a:avLst/>
          </a:prstGeom>
          <a:noFill/>
          <a:ln w="0">
            <a:noFill/>
          </a:ln>
        </p:spPr>
        <p:txBody>
          <a:bodyPr anchor="ctr">
            <a:noAutofit/>
          </a:bodyPr>
          <a:lstStyle>
            <a:lvl1pPr>
              <a:lnSpc>
                <a:spcPct val="100000"/>
              </a:lnSpc>
              <a:spcAft>
                <a:spcPts val="600"/>
              </a:spcAft>
              <a:buNone/>
              <a:defRPr lang="en-US" sz="1100" b="0" strike="noStrike" spc="-1">
                <a:solidFill>
                  <a:srgbClr val="9A5315"/>
                </a:solidFill>
                <a:latin typeface="Arial"/>
              </a:defRPr>
            </a:lvl1pPr>
          </a:lstStyle>
          <a:p>
            <a:pPr>
              <a:lnSpc>
                <a:spcPct val="100000"/>
              </a:lnSpc>
              <a:spcAft>
                <a:spcPts val="600"/>
              </a:spcAft>
              <a:buNone/>
            </a:pPr>
            <a:fld id="{3F87E440-2269-408F-95BA-2D543D900847}" type="slidenum">
              <a:rPr lang="en-US" sz="1100" b="0" strike="noStrike" spc="-1">
                <a:solidFill>
                  <a:srgbClr val="9A5315"/>
                </a:solidFill>
                <a:latin typeface="Arial"/>
              </a:rPr>
              <a:t>15</a:t>
            </a:fld>
            <a:endParaRPr lang="en-US" sz="1100" b="0" strike="noStrike" spc="-1">
              <a:latin typeface="Times New Roman" panose="020206030504050203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27. RxJS [3]: Operators</a:t>
            </a:r>
            <a:endParaRPr lang="en-US" sz="3600" b="0" strike="noStrike" spc="-1">
              <a:solidFill>
                <a:srgbClr val="9A5315"/>
              </a:solidFill>
              <a:latin typeface="Arial"/>
            </a:endParaRPr>
          </a:p>
        </p:txBody>
      </p:sp>
      <p:sp>
        <p:nvSpPr>
          <p:cNvPr id="617" name="PlaceHolder 2"/>
          <p:cNvSpPr>
            <a:spLocks noGrp="1"/>
          </p:cNvSpPr>
          <p:nvPr>
            <p:ph/>
          </p:nvPr>
        </p:nvSpPr>
        <p:spPr>
          <a:xfrm>
            <a:off x="1065240" y="1752480"/>
            <a:ext cx="10058040" cy="499619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Arial"/>
              </a:rPr>
              <a:t>Một</a:t>
            </a:r>
            <a:r>
              <a:rPr lang="en-US" sz="2400" b="0" strike="noStrike" spc="-1" dirty="0">
                <a:solidFill>
                  <a:srgbClr val="9A5315"/>
                </a:solidFill>
                <a:latin typeface="Arial"/>
              </a:rPr>
              <a:t> </a:t>
            </a:r>
            <a:r>
              <a:rPr lang="en-US" sz="2400" b="0" strike="noStrike" spc="-1" dirty="0" err="1">
                <a:solidFill>
                  <a:srgbClr val="9A5315"/>
                </a:solidFill>
                <a:latin typeface="Arial"/>
              </a:rPr>
              <a:t>số</a:t>
            </a:r>
            <a:r>
              <a:rPr lang="en-US" sz="2400" b="0" strike="noStrike" spc="-1" dirty="0">
                <a:solidFill>
                  <a:srgbClr val="9A5315"/>
                </a:solidFill>
                <a:latin typeface="Arial"/>
              </a:rPr>
              <a:t> operators </a:t>
            </a:r>
            <a:r>
              <a:rPr lang="en-US" sz="2400" b="0" strike="noStrike" spc="-1" dirty="0" err="1">
                <a:solidFill>
                  <a:srgbClr val="9A5315"/>
                </a:solidFill>
                <a:latin typeface="Arial"/>
              </a:rPr>
              <a:t>thường</a:t>
            </a:r>
            <a:r>
              <a:rPr lang="en-US" sz="2400" b="0" strike="noStrike" spc="-1" dirty="0">
                <a:solidFill>
                  <a:srgbClr val="9A5315"/>
                </a:solidFill>
                <a:latin typeface="Arial"/>
              </a:rPr>
              <a:t> </a:t>
            </a:r>
            <a:r>
              <a:rPr lang="en-US" sz="2400" b="0" strike="noStrike" spc="-1" dirty="0" err="1">
                <a:solidFill>
                  <a:srgbClr val="9A5315"/>
                </a:solidFill>
                <a:latin typeface="Arial"/>
              </a:rPr>
              <a:t>dùng</a:t>
            </a:r>
            <a:r>
              <a:rPr lang="en-US" sz="2400" b="0" strike="noStrike" spc="-1" dirty="0">
                <a:solidFill>
                  <a:srgbClr val="9A5315"/>
                </a:solidFill>
                <a:latin typeface="Arial"/>
              </a:rPr>
              <a:t>: Conditional</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defaultIfEmpty: trả về default value nếu Obs empty (không emit giá trị nào mà complete)</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every: trả về true nếu tất cả các giá trị mà Obs emit (cho đến khi complete) thoả điều kiện</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iif: nhận vào 1 Conditional và 2 Obs, nếu true thì trả về Obs1, ngược lại trả về Obs2</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sequenceEqual: Obs1 emit value cho đến khi complete, sequenceEqual nhận vào một Obs2 và emit cho đến khi complete, kiểm tra thứ tự emit của Obs1 đó có đúng với thứ tự như Obs2 hay không và trả ra kết quả true hoặc false</a:t>
            </a:r>
          </a:p>
        </p:txBody>
      </p:sp>
      <p:sp>
        <p:nvSpPr>
          <p:cNvPr id="4" name="PlaceHolder 3"/>
          <p:cNvSpPr>
            <a:spLocks noGrp="1"/>
          </p:cNvSpPr>
          <p:nvPr>
            <p:ph type="sldNum" idx="1"/>
          </p:nvPr>
        </p:nvSpPr>
        <p:spPr/>
        <p:txBody>
          <a:bodyPr/>
          <a:lstStyle/>
          <a:p>
            <a:fld id="{8D466230-5429-462E-ABB9-B8FC85DAA15E}" type="slidenum">
              <a:rPr/>
              <a:t>150</a:t>
            </a:fld>
            <a:endParaRPr/>
          </a:p>
        </p:txBody>
      </p:sp>
    </p:spTree>
    <p:extLst>
      <p:ext uri="{BB962C8B-B14F-4D97-AF65-F5344CB8AC3E}">
        <p14:creationId xmlns:p14="http://schemas.microsoft.com/office/powerpoint/2010/main" val="252579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27. RxJS [3]: Operators</a:t>
            </a:r>
            <a:endParaRPr lang="en-US" sz="3600" b="0" strike="noStrike" spc="-1">
              <a:solidFill>
                <a:srgbClr val="9A5315"/>
              </a:solidFill>
              <a:latin typeface="Arial"/>
            </a:endParaRPr>
          </a:p>
        </p:txBody>
      </p:sp>
      <p:sp>
        <p:nvSpPr>
          <p:cNvPr id="617" name="PlaceHolder 2"/>
          <p:cNvSpPr>
            <a:spLocks noGrp="1"/>
          </p:cNvSpPr>
          <p:nvPr>
            <p:ph/>
          </p:nvPr>
        </p:nvSpPr>
        <p:spPr>
          <a:xfrm>
            <a:off x="1065240" y="1752480"/>
            <a:ext cx="10058040" cy="499619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Arial"/>
              </a:rPr>
              <a:t>Một</a:t>
            </a:r>
            <a:r>
              <a:rPr lang="en-US" sz="2400" b="0" strike="noStrike" spc="-1" dirty="0">
                <a:solidFill>
                  <a:srgbClr val="9A5315"/>
                </a:solidFill>
                <a:latin typeface="Arial"/>
              </a:rPr>
              <a:t> </a:t>
            </a:r>
            <a:r>
              <a:rPr lang="en-US" sz="2400" b="0" strike="noStrike" spc="-1" dirty="0" err="1">
                <a:solidFill>
                  <a:srgbClr val="9A5315"/>
                </a:solidFill>
                <a:latin typeface="Arial"/>
              </a:rPr>
              <a:t>số</a:t>
            </a:r>
            <a:r>
              <a:rPr lang="en-US" sz="2400" b="0" strike="noStrike" spc="-1" dirty="0">
                <a:solidFill>
                  <a:srgbClr val="9A5315"/>
                </a:solidFill>
                <a:latin typeface="Arial"/>
              </a:rPr>
              <a:t> operators </a:t>
            </a:r>
            <a:r>
              <a:rPr lang="en-US" sz="2400" b="0" strike="noStrike" spc="-1" dirty="0" err="1">
                <a:solidFill>
                  <a:srgbClr val="9A5315"/>
                </a:solidFill>
                <a:latin typeface="Arial"/>
              </a:rPr>
              <a:t>thường</a:t>
            </a:r>
            <a:r>
              <a:rPr lang="en-US" sz="2400" b="0" strike="noStrike" spc="-1" dirty="0">
                <a:solidFill>
                  <a:srgbClr val="9A5315"/>
                </a:solidFill>
                <a:latin typeface="Arial"/>
              </a:rPr>
              <a:t> </a:t>
            </a:r>
            <a:r>
              <a:rPr lang="en-US" sz="2400" b="0" strike="noStrike" spc="-1" dirty="0" err="1">
                <a:solidFill>
                  <a:srgbClr val="9A5315"/>
                </a:solidFill>
                <a:latin typeface="Arial"/>
              </a:rPr>
              <a:t>dùng</a:t>
            </a:r>
            <a:r>
              <a:rPr lang="en-US" sz="2400" b="0" strike="noStrike" spc="-1" dirty="0">
                <a:solidFill>
                  <a:srgbClr val="9A5315"/>
                </a:solidFill>
                <a:latin typeface="Arial"/>
              </a:rPr>
              <a:t>: Error Handling</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catchError: handle lỗi của Obs</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retry: nếu Obs lỗi, chạy lại Obs từ đầu, nếu quá số lần thì dừng lại</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retryWhen: nếu Obs lỗi, chạy lại Obs nếu đạt điều kiện</a:t>
            </a:r>
          </a:p>
        </p:txBody>
      </p:sp>
      <p:sp>
        <p:nvSpPr>
          <p:cNvPr id="4" name="PlaceHolder 3"/>
          <p:cNvSpPr>
            <a:spLocks noGrp="1"/>
          </p:cNvSpPr>
          <p:nvPr>
            <p:ph type="sldNum" idx="1"/>
          </p:nvPr>
        </p:nvSpPr>
        <p:spPr/>
        <p:txBody>
          <a:bodyPr/>
          <a:lstStyle/>
          <a:p>
            <a:fld id="{8D466230-5429-462E-ABB9-B8FC85DAA15E}" type="slidenum">
              <a:rPr/>
              <a:t>151</a:t>
            </a:fld>
            <a:endParaRPr/>
          </a:p>
        </p:txBody>
      </p:sp>
    </p:spTree>
    <p:extLst>
      <p:ext uri="{BB962C8B-B14F-4D97-AF65-F5344CB8AC3E}">
        <p14:creationId xmlns:p14="http://schemas.microsoft.com/office/powerpoint/2010/main" val="357582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27. RxJS [3]: Operators</a:t>
            </a:r>
            <a:endParaRPr lang="en-US" sz="3600" b="0" strike="noStrike" spc="-1">
              <a:solidFill>
                <a:srgbClr val="9A5315"/>
              </a:solidFill>
              <a:latin typeface="Arial"/>
            </a:endParaRPr>
          </a:p>
        </p:txBody>
      </p:sp>
      <p:sp>
        <p:nvSpPr>
          <p:cNvPr id="617" name="PlaceHolder 2"/>
          <p:cNvSpPr>
            <a:spLocks noGrp="1"/>
          </p:cNvSpPr>
          <p:nvPr>
            <p:ph/>
          </p:nvPr>
        </p:nvSpPr>
        <p:spPr>
          <a:xfrm>
            <a:off x="1065240" y="1752480"/>
            <a:ext cx="10058040" cy="499619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Arial"/>
              </a:rPr>
              <a:t>Một</a:t>
            </a:r>
            <a:r>
              <a:rPr lang="en-US" sz="2400" b="0" strike="noStrike" spc="-1" dirty="0">
                <a:solidFill>
                  <a:srgbClr val="9A5315"/>
                </a:solidFill>
                <a:latin typeface="Arial"/>
              </a:rPr>
              <a:t> </a:t>
            </a:r>
            <a:r>
              <a:rPr lang="en-US" sz="2400" b="0" strike="noStrike" spc="-1" dirty="0" err="1">
                <a:solidFill>
                  <a:srgbClr val="9A5315"/>
                </a:solidFill>
                <a:latin typeface="Arial"/>
              </a:rPr>
              <a:t>số</a:t>
            </a:r>
            <a:r>
              <a:rPr lang="en-US" sz="2400" b="0" strike="noStrike" spc="-1" dirty="0">
                <a:solidFill>
                  <a:srgbClr val="9A5315"/>
                </a:solidFill>
                <a:latin typeface="Arial"/>
              </a:rPr>
              <a:t> operators </a:t>
            </a:r>
            <a:r>
              <a:rPr lang="en-US" sz="2400" b="0" strike="noStrike" spc="-1" dirty="0" err="1">
                <a:solidFill>
                  <a:srgbClr val="9A5315"/>
                </a:solidFill>
                <a:latin typeface="Arial"/>
              </a:rPr>
              <a:t>thường</a:t>
            </a:r>
            <a:r>
              <a:rPr lang="en-US" sz="2400" b="0" strike="noStrike" spc="-1" dirty="0">
                <a:solidFill>
                  <a:srgbClr val="9A5315"/>
                </a:solidFill>
                <a:latin typeface="Arial"/>
              </a:rPr>
              <a:t> </a:t>
            </a:r>
            <a:r>
              <a:rPr lang="en-US" sz="2400" b="0" strike="noStrike" spc="-1" dirty="0" err="1">
                <a:solidFill>
                  <a:srgbClr val="9A5315"/>
                </a:solidFill>
                <a:latin typeface="Arial"/>
              </a:rPr>
              <a:t>dùng</a:t>
            </a:r>
            <a:r>
              <a:rPr lang="en-US" sz="2400" b="0" strike="noStrike" spc="-1" dirty="0">
                <a:solidFill>
                  <a:srgbClr val="9A5315"/>
                </a:solidFill>
                <a:latin typeface="Arial"/>
              </a:rPr>
              <a:t>: Multicasting</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share: trước tiên cần đặt trong pipe của một ObsSrc, mỗi lần ObsSrc subscribe sẽ tạo thành một Obs xử lý các công việc khác nhau tuỳ mục đích, sau khi tạo được các Obs cần thiết, ObsSrc bắt đầu chia sẻ value đến tất cả các Obs đã tạo.</a:t>
            </a:r>
            <a:br>
              <a:rPr lang="en-US" spc="-1" dirty="0">
                <a:solidFill>
                  <a:srgbClr val="9A5315"/>
                </a:solidFill>
                <a:latin typeface="Arial"/>
              </a:rPr>
            </a:br>
            <a:r>
              <a:rPr lang="en-US" spc="-1" dirty="0">
                <a:solidFill>
                  <a:srgbClr val="9A5315"/>
                </a:solidFill>
                <a:latin typeface="Arial"/>
              </a:rPr>
              <a:t>Trong quá trình chia sẻ, nếu tạo thêm Obs mới thì nó sẽ nhận giá trị tiếp theo của ObsSrc</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shareReplay: tương tự như share, nhưng trong quá trình chia sẻ, nếu tạo thêm Obs mới thì nó sẽ nhận tất cả các giá trị cũ của ObsSrc emit trước đó, sau đó hoạt động như share bình thường</a:t>
            </a:r>
          </a:p>
          <a:p>
            <a:pPr marL="740410" lvl="1" indent="-283210">
              <a:lnSpc>
                <a:spcPct val="100000"/>
              </a:lnSpc>
              <a:spcBef>
                <a:spcPts val="1200"/>
              </a:spcBef>
              <a:buClr>
                <a:srgbClr val="9A5315"/>
              </a:buClr>
              <a:buFont typeface="Arial"/>
              <a:buChar char="•"/>
            </a:pPr>
            <a:endParaRPr lang="en-US" b="0" strike="noStrike" spc="-1" dirty="0">
              <a:solidFill>
                <a:srgbClr val="9A5315"/>
              </a:solidFill>
              <a:latin typeface="Arial"/>
            </a:endParaRPr>
          </a:p>
        </p:txBody>
      </p:sp>
      <p:sp>
        <p:nvSpPr>
          <p:cNvPr id="4" name="PlaceHolder 3"/>
          <p:cNvSpPr>
            <a:spLocks noGrp="1"/>
          </p:cNvSpPr>
          <p:nvPr>
            <p:ph type="sldNum" idx="1"/>
          </p:nvPr>
        </p:nvSpPr>
        <p:spPr/>
        <p:txBody>
          <a:bodyPr/>
          <a:lstStyle/>
          <a:p>
            <a:fld id="{8D466230-5429-462E-ABB9-B8FC85DAA15E}" type="slidenum">
              <a:rPr/>
              <a:t>152</a:t>
            </a:fld>
            <a:endParaRPr/>
          </a:p>
        </p:txBody>
      </p:sp>
    </p:spTree>
    <p:extLst>
      <p:ext uri="{BB962C8B-B14F-4D97-AF65-F5344CB8AC3E}">
        <p14:creationId xmlns:p14="http://schemas.microsoft.com/office/powerpoint/2010/main" val="116388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27. RxJS [3]: Operators</a:t>
            </a:r>
            <a:endParaRPr lang="en-US" sz="3600" b="0" strike="noStrike" spc="-1">
              <a:solidFill>
                <a:srgbClr val="9A5315"/>
              </a:solidFill>
              <a:latin typeface="Arial"/>
            </a:endParaRPr>
          </a:p>
        </p:txBody>
      </p:sp>
      <p:sp>
        <p:nvSpPr>
          <p:cNvPr id="617" name="PlaceHolder 2"/>
          <p:cNvSpPr>
            <a:spLocks noGrp="1"/>
          </p:cNvSpPr>
          <p:nvPr>
            <p:ph/>
          </p:nvPr>
        </p:nvSpPr>
        <p:spPr>
          <a:xfrm>
            <a:off x="1065240" y="1752480"/>
            <a:ext cx="10058040" cy="499619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Arial"/>
              </a:rPr>
              <a:t>Một</a:t>
            </a:r>
            <a:r>
              <a:rPr lang="en-US" sz="2400" b="0" strike="noStrike" spc="-1" dirty="0">
                <a:solidFill>
                  <a:srgbClr val="9A5315"/>
                </a:solidFill>
                <a:latin typeface="Arial"/>
              </a:rPr>
              <a:t> </a:t>
            </a:r>
            <a:r>
              <a:rPr lang="en-US" sz="2400" b="0" strike="noStrike" spc="-1" dirty="0" err="1">
                <a:solidFill>
                  <a:srgbClr val="9A5315"/>
                </a:solidFill>
                <a:latin typeface="Arial"/>
              </a:rPr>
              <a:t>số</a:t>
            </a:r>
            <a:r>
              <a:rPr lang="en-US" sz="2400" b="0" strike="noStrike" spc="-1" dirty="0">
                <a:solidFill>
                  <a:srgbClr val="9A5315"/>
                </a:solidFill>
                <a:latin typeface="Arial"/>
              </a:rPr>
              <a:t> operators </a:t>
            </a:r>
            <a:r>
              <a:rPr lang="en-US" sz="2400" b="0" strike="noStrike" spc="-1" dirty="0" err="1">
                <a:solidFill>
                  <a:srgbClr val="9A5315"/>
                </a:solidFill>
                <a:latin typeface="Arial"/>
              </a:rPr>
              <a:t>thường</a:t>
            </a:r>
            <a:r>
              <a:rPr lang="en-US" sz="2400" b="0" strike="noStrike" spc="-1" dirty="0">
                <a:solidFill>
                  <a:srgbClr val="9A5315"/>
                </a:solidFill>
                <a:latin typeface="Arial"/>
              </a:rPr>
              <a:t> </a:t>
            </a:r>
            <a:r>
              <a:rPr lang="en-US" sz="2400" b="0" strike="noStrike" spc="-1" dirty="0" err="1">
                <a:solidFill>
                  <a:srgbClr val="9A5315"/>
                </a:solidFill>
                <a:latin typeface="Arial"/>
              </a:rPr>
              <a:t>dùng</a:t>
            </a:r>
            <a:r>
              <a:rPr lang="en-US" sz="2400" b="0" strike="noStrike" spc="-1" dirty="0">
                <a:solidFill>
                  <a:srgbClr val="9A5315"/>
                </a:solidFill>
                <a:latin typeface="Arial"/>
              </a:rPr>
              <a:t>: Filtering</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audit: nhận vào một ObsT làm timer, bỏ qua tất cả các giá trị mà Obs emit, chờ cho đến khi ObsT emit value, Obs sẽ lấy giá trị hiện tại gần nhất và emit nó</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auditTime: tương tự như audit nhưng timer là một number, đơn vị miliseconds.</a:t>
            </a:r>
            <a:br>
              <a:rPr lang="en-US" spc="-1" dirty="0">
                <a:solidFill>
                  <a:srgbClr val="9A5315"/>
                </a:solidFill>
                <a:latin typeface="Arial"/>
              </a:rPr>
            </a:br>
            <a:r>
              <a:rPr lang="en-US" spc="-1" dirty="0">
                <a:solidFill>
                  <a:srgbClr val="9A5315"/>
                </a:solidFill>
                <a:latin typeface="Arial"/>
              </a:rPr>
              <a:t>Obs emit value, tất cả bị bỏ qua cho đến hết khoảng thời gian T, Obs sẽ emit ra value hiện tại gần nhất.</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debounce: nhận vào một ObsT làm timer, Obs emit value sẽ đi qua pipe gặp ObsT trước,</a:t>
            </a:r>
            <a:br>
              <a:rPr lang="en-US" b="0" strike="noStrike" spc="-1" dirty="0">
                <a:solidFill>
                  <a:srgbClr val="9A5315"/>
                </a:solidFill>
                <a:latin typeface="Arial"/>
              </a:rPr>
            </a:br>
            <a:r>
              <a:rPr lang="en-US" b="0" strike="noStrike" spc="-1" dirty="0">
                <a:solidFill>
                  <a:srgbClr val="9A5315"/>
                </a:solidFill>
                <a:latin typeface="Arial"/>
              </a:rPr>
              <a:t>ObsT sẽ xử lý tác vụ đã định và sẽ mất một khoảng thời gian để ObsT emit được valueT,</a:t>
            </a:r>
            <a:br>
              <a:rPr lang="en-US" b="0" strike="noStrike" spc="-1" dirty="0">
                <a:solidFill>
                  <a:srgbClr val="9A5315"/>
                </a:solidFill>
                <a:latin typeface="Arial"/>
              </a:rPr>
            </a:br>
            <a:r>
              <a:rPr lang="en-US" b="0" strike="noStrike" spc="-1" dirty="0">
                <a:solidFill>
                  <a:srgbClr val="9A5315"/>
                </a:solidFill>
                <a:latin typeface="Arial"/>
              </a:rPr>
              <a:t>một khi ObsT emit được valueT ra thì Obs sẽ chính thức được emit value,</a:t>
            </a:r>
            <a:br>
              <a:rPr lang="en-US" b="0" strike="noStrike" spc="-1" dirty="0">
                <a:solidFill>
                  <a:srgbClr val="9A5315"/>
                </a:solidFill>
                <a:latin typeface="Arial"/>
              </a:rPr>
            </a:br>
            <a:r>
              <a:rPr lang="en-US" b="0" strike="noStrike" spc="-1" dirty="0">
                <a:solidFill>
                  <a:srgbClr val="9A5315"/>
                </a:solidFill>
                <a:latin typeface="Arial"/>
              </a:rPr>
              <a:t>Nếu ObsT chưa kịp emit valueT mà Obs đã emit value mới thì bỏ hết tất cả làm lại từ đầu</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debounceTime: tương tự như debounce nhưng timer là một number, </a:t>
            </a:r>
            <a:r>
              <a:rPr lang="en-US" spc="-1" dirty="0">
                <a:solidFill>
                  <a:srgbClr val="9A5315"/>
                </a:solidFill>
                <a:latin typeface="Arial"/>
              </a:rPr>
              <a:t>đơn vị miliseconds.</a:t>
            </a:r>
            <a:br>
              <a:rPr lang="en-US" spc="-1" dirty="0">
                <a:solidFill>
                  <a:srgbClr val="9A5315"/>
                </a:solidFill>
                <a:latin typeface="Arial"/>
              </a:rPr>
            </a:br>
            <a:r>
              <a:rPr lang="en-US" spc="-1" dirty="0">
                <a:solidFill>
                  <a:srgbClr val="9A5315"/>
                </a:solidFill>
                <a:latin typeface="Arial"/>
              </a:rPr>
              <a:t>Obs emit value, nếu hết khoảng thời gian T mà Obs không emit value mới thì Obs được chính thức emit value này, ngược lại thì chờ lại từ đầu</a:t>
            </a:r>
            <a:endParaRPr lang="en-US" b="0" strike="noStrike" spc="-1" dirty="0">
              <a:solidFill>
                <a:srgbClr val="9A5315"/>
              </a:solidFill>
              <a:latin typeface="Arial"/>
            </a:endParaRPr>
          </a:p>
        </p:txBody>
      </p:sp>
      <p:sp>
        <p:nvSpPr>
          <p:cNvPr id="4" name="PlaceHolder 3"/>
          <p:cNvSpPr>
            <a:spLocks noGrp="1"/>
          </p:cNvSpPr>
          <p:nvPr>
            <p:ph type="sldNum" idx="1"/>
          </p:nvPr>
        </p:nvSpPr>
        <p:spPr/>
        <p:txBody>
          <a:bodyPr/>
          <a:lstStyle/>
          <a:p>
            <a:fld id="{8D466230-5429-462E-ABB9-B8FC85DAA15E}" type="slidenum">
              <a:rPr/>
              <a:t>153</a:t>
            </a:fld>
            <a:endParaRPr/>
          </a:p>
        </p:txBody>
      </p:sp>
    </p:spTree>
    <p:extLst>
      <p:ext uri="{BB962C8B-B14F-4D97-AF65-F5344CB8AC3E}">
        <p14:creationId xmlns:p14="http://schemas.microsoft.com/office/powerpoint/2010/main" val="152588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27. RxJS [3]: Operators</a:t>
            </a:r>
            <a:endParaRPr lang="en-US" sz="3600" b="0" strike="noStrike" spc="-1">
              <a:solidFill>
                <a:srgbClr val="9A5315"/>
              </a:solidFill>
              <a:latin typeface="Arial"/>
            </a:endParaRPr>
          </a:p>
        </p:txBody>
      </p:sp>
      <p:sp>
        <p:nvSpPr>
          <p:cNvPr id="617" name="PlaceHolder 2"/>
          <p:cNvSpPr>
            <a:spLocks noGrp="1"/>
          </p:cNvSpPr>
          <p:nvPr>
            <p:ph/>
          </p:nvPr>
        </p:nvSpPr>
        <p:spPr>
          <a:xfrm>
            <a:off x="1065240" y="1752480"/>
            <a:ext cx="10058040" cy="499619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Arial"/>
              </a:rPr>
              <a:t>Một</a:t>
            </a:r>
            <a:r>
              <a:rPr lang="en-US" sz="2400" b="0" strike="noStrike" spc="-1" dirty="0">
                <a:solidFill>
                  <a:srgbClr val="9A5315"/>
                </a:solidFill>
                <a:latin typeface="Arial"/>
              </a:rPr>
              <a:t> </a:t>
            </a:r>
            <a:r>
              <a:rPr lang="en-US" sz="2400" b="0" strike="noStrike" spc="-1" dirty="0" err="1">
                <a:solidFill>
                  <a:srgbClr val="9A5315"/>
                </a:solidFill>
                <a:latin typeface="Arial"/>
              </a:rPr>
              <a:t>số</a:t>
            </a:r>
            <a:r>
              <a:rPr lang="en-US" sz="2400" b="0" strike="noStrike" spc="-1" dirty="0">
                <a:solidFill>
                  <a:srgbClr val="9A5315"/>
                </a:solidFill>
                <a:latin typeface="Arial"/>
              </a:rPr>
              <a:t> operators </a:t>
            </a:r>
            <a:r>
              <a:rPr lang="en-US" sz="2400" b="0" strike="noStrike" spc="-1" dirty="0" err="1">
                <a:solidFill>
                  <a:srgbClr val="9A5315"/>
                </a:solidFill>
                <a:latin typeface="Arial"/>
              </a:rPr>
              <a:t>thường</a:t>
            </a:r>
            <a:r>
              <a:rPr lang="en-US" sz="2400" b="0" strike="noStrike" spc="-1" dirty="0">
                <a:solidFill>
                  <a:srgbClr val="9A5315"/>
                </a:solidFill>
                <a:latin typeface="Arial"/>
              </a:rPr>
              <a:t> </a:t>
            </a:r>
            <a:r>
              <a:rPr lang="en-US" sz="2400" b="0" strike="noStrike" spc="-1" dirty="0" err="1">
                <a:solidFill>
                  <a:srgbClr val="9A5315"/>
                </a:solidFill>
                <a:latin typeface="Arial"/>
              </a:rPr>
              <a:t>dùng</a:t>
            </a:r>
            <a:r>
              <a:rPr lang="en-US" sz="2400" b="0" strike="noStrike" spc="-1" dirty="0">
                <a:solidFill>
                  <a:srgbClr val="9A5315"/>
                </a:solidFill>
                <a:latin typeface="Arial"/>
              </a:rPr>
              <a:t>: Filtering</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distinct: so sánh với tất cả value mà Obs emit trước đó, nếu là “hàng” mới thì emit, nếu là hàng cũ thì bỏ qua</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distinctUntilChanged</a:t>
            </a:r>
            <a:r>
              <a:rPr lang="en-US" spc="-1" dirty="0">
                <a:solidFill>
                  <a:srgbClr val="9A5315"/>
                </a:solidFill>
                <a:latin typeface="Arial"/>
              </a:rPr>
              <a:t>: so sánh với value mà Obs vừa emit trước đó, nếu khác nhau thì emit, nếu giống nhau thì bỏ qua. Thường dùng nếu value không phải là object, nếu là object thì phải cùng references (tạm hiểu là cùng địa chỉ bộ nhớ), nếu 2 object nhìn thì giống nhau nhưng khác references thì 2 object đó xem là khác nhau.</a:t>
            </a:r>
            <a:br>
              <a:rPr lang="en-US" spc="-1" dirty="0">
                <a:solidFill>
                  <a:srgbClr val="9A5315"/>
                </a:solidFill>
                <a:latin typeface="Arial"/>
              </a:rPr>
            </a:br>
            <a:r>
              <a:rPr lang="en-US" spc="-1" dirty="0">
                <a:solidFill>
                  <a:srgbClr val="9A5315"/>
                </a:solidFill>
                <a:latin typeface="Arial"/>
              </a:rPr>
              <a:t>Có thể implement để so sánh 2 object</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distinctUntilKeyChanged: tương tự như distinctUntilChanged nhưng dành cho so sánh object. Chỉ so sánh được 1 key của object, để so sánh nhiều key cùng lúc thì cần implement và sử dụng distinctUntilChanged</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filter: cho phép Obs emit value thoả điều kiện</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find: Obs sẽ emit value thoả điều kiện, emit 1 lần và complete</a:t>
            </a:r>
          </a:p>
        </p:txBody>
      </p:sp>
      <p:sp>
        <p:nvSpPr>
          <p:cNvPr id="4" name="PlaceHolder 3"/>
          <p:cNvSpPr>
            <a:spLocks noGrp="1"/>
          </p:cNvSpPr>
          <p:nvPr>
            <p:ph type="sldNum" idx="1"/>
          </p:nvPr>
        </p:nvSpPr>
        <p:spPr/>
        <p:txBody>
          <a:bodyPr/>
          <a:lstStyle/>
          <a:p>
            <a:fld id="{8D466230-5429-462E-ABB9-B8FC85DAA15E}" type="slidenum">
              <a:rPr/>
              <a:t>154</a:t>
            </a:fld>
            <a:endParaRPr/>
          </a:p>
        </p:txBody>
      </p:sp>
    </p:spTree>
    <p:extLst>
      <p:ext uri="{BB962C8B-B14F-4D97-AF65-F5344CB8AC3E}">
        <p14:creationId xmlns:p14="http://schemas.microsoft.com/office/powerpoint/2010/main" val="285747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27. RxJS [3]: Operators</a:t>
            </a:r>
            <a:endParaRPr lang="en-US" sz="3600" b="0" strike="noStrike" spc="-1">
              <a:solidFill>
                <a:srgbClr val="9A5315"/>
              </a:solidFill>
              <a:latin typeface="Arial"/>
            </a:endParaRPr>
          </a:p>
        </p:txBody>
      </p:sp>
      <p:sp>
        <p:nvSpPr>
          <p:cNvPr id="617" name="PlaceHolder 2"/>
          <p:cNvSpPr>
            <a:spLocks noGrp="1"/>
          </p:cNvSpPr>
          <p:nvPr>
            <p:ph/>
          </p:nvPr>
        </p:nvSpPr>
        <p:spPr>
          <a:xfrm>
            <a:off x="1065240" y="1752480"/>
            <a:ext cx="10058040" cy="499619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Arial"/>
              </a:rPr>
              <a:t>Một</a:t>
            </a:r>
            <a:r>
              <a:rPr lang="en-US" sz="2400" b="0" strike="noStrike" spc="-1" dirty="0">
                <a:solidFill>
                  <a:srgbClr val="9A5315"/>
                </a:solidFill>
                <a:latin typeface="Arial"/>
              </a:rPr>
              <a:t> </a:t>
            </a:r>
            <a:r>
              <a:rPr lang="en-US" sz="2400" b="0" strike="noStrike" spc="-1" dirty="0" err="1">
                <a:solidFill>
                  <a:srgbClr val="9A5315"/>
                </a:solidFill>
                <a:latin typeface="Arial"/>
              </a:rPr>
              <a:t>số</a:t>
            </a:r>
            <a:r>
              <a:rPr lang="en-US" sz="2400" b="0" strike="noStrike" spc="-1" dirty="0">
                <a:solidFill>
                  <a:srgbClr val="9A5315"/>
                </a:solidFill>
                <a:latin typeface="Arial"/>
              </a:rPr>
              <a:t> operators </a:t>
            </a:r>
            <a:r>
              <a:rPr lang="en-US" sz="2400" b="0" strike="noStrike" spc="-1" dirty="0" err="1">
                <a:solidFill>
                  <a:srgbClr val="9A5315"/>
                </a:solidFill>
                <a:latin typeface="Arial"/>
              </a:rPr>
              <a:t>thường</a:t>
            </a:r>
            <a:r>
              <a:rPr lang="en-US" sz="2400" b="0" strike="noStrike" spc="-1" dirty="0">
                <a:solidFill>
                  <a:srgbClr val="9A5315"/>
                </a:solidFill>
                <a:latin typeface="Arial"/>
              </a:rPr>
              <a:t> </a:t>
            </a:r>
            <a:r>
              <a:rPr lang="en-US" sz="2400" b="0" strike="noStrike" spc="-1" dirty="0" err="1">
                <a:solidFill>
                  <a:srgbClr val="9A5315"/>
                </a:solidFill>
                <a:latin typeface="Arial"/>
              </a:rPr>
              <a:t>dùng</a:t>
            </a:r>
            <a:r>
              <a:rPr lang="en-US" sz="2400" b="0" strike="noStrike" spc="-1" dirty="0">
                <a:solidFill>
                  <a:srgbClr val="9A5315"/>
                </a:solidFill>
                <a:latin typeface="Arial"/>
              </a:rPr>
              <a:t>: Filtering</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first: emit giá trị đầu tiên của Obs </a:t>
            </a:r>
            <a:r>
              <a:rPr lang="en-US" spc="-1" dirty="0">
                <a:solidFill>
                  <a:srgbClr val="9A5315"/>
                </a:solidFill>
                <a:latin typeface="Arial"/>
              </a:rPr>
              <a:t>(có hoặc không có điều kiện)</a:t>
            </a:r>
            <a:r>
              <a:rPr lang="en-US" b="0" strike="noStrike" spc="-1" dirty="0">
                <a:solidFill>
                  <a:srgbClr val="9A5315"/>
                </a:solidFill>
                <a:latin typeface="Arial"/>
              </a:rPr>
              <a:t>, sau đó complete. Nếu Obs complete mà chưa có giá trị nào cho first thì sẽ thả ra lỗi</a:t>
            </a:r>
          </a:p>
          <a:p>
            <a:pPr marL="740410" lvl="1" indent="-283210">
              <a:spcBef>
                <a:spcPts val="1200"/>
              </a:spcBef>
              <a:buClr>
                <a:srgbClr val="9A5315"/>
              </a:buClr>
              <a:buFont typeface="Arial"/>
              <a:buChar char="•"/>
            </a:pPr>
            <a:r>
              <a:rPr lang="en-US" spc="-1" dirty="0">
                <a:solidFill>
                  <a:srgbClr val="9A5315"/>
                </a:solidFill>
                <a:latin typeface="Arial"/>
              </a:rPr>
              <a:t>last: emit giá trị hiện tại gần nhất (có hoặc không có điều kiện) trước khi Obs complete.</a:t>
            </a:r>
            <a:br>
              <a:rPr lang="en-US" spc="-1" dirty="0">
                <a:solidFill>
                  <a:srgbClr val="9A5315"/>
                </a:solidFill>
                <a:latin typeface="Arial"/>
              </a:rPr>
            </a:br>
            <a:r>
              <a:rPr lang="en-US" b="0" strike="noStrike" spc="-1" dirty="0">
                <a:solidFill>
                  <a:srgbClr val="9A5315"/>
                </a:solidFill>
                <a:latin typeface="Arial"/>
              </a:rPr>
              <a:t>Nếu Obs complete mà chưa có giá trị nào cho last thì sẽ thả ra lỗi</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single: khi Obs complete, nếu chỉ có duy nhất 1 giá trị thoả điều kiện thì emit giá trị đó, ngược lại trả ra lỗi</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skip: bỏ qua một số “n” lần emit value</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skipUntil: nhận vào một ObsN làm dấu hiệu, bỏ qua emit value của Obs, cho đến khi ObsN emit value thì Obs mới emit value</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skipWhile: nhận vào một ObsC làm điều kiện, </a:t>
            </a:r>
            <a:r>
              <a:rPr lang="en-US" b="0" strike="noStrike" spc="-1" dirty="0">
                <a:solidFill>
                  <a:srgbClr val="9A5315"/>
                </a:solidFill>
                <a:latin typeface="Arial"/>
              </a:rPr>
              <a:t>bỏ qua emit value của Obs, cho đến khi có một value thoả điều kiện thì Obs bắt đầu emit value (kể từ value thoả điều kiện)</a:t>
            </a:r>
          </a:p>
        </p:txBody>
      </p:sp>
      <p:sp>
        <p:nvSpPr>
          <p:cNvPr id="4" name="PlaceHolder 3"/>
          <p:cNvSpPr>
            <a:spLocks noGrp="1"/>
          </p:cNvSpPr>
          <p:nvPr>
            <p:ph type="sldNum" idx="1"/>
          </p:nvPr>
        </p:nvSpPr>
        <p:spPr/>
        <p:txBody>
          <a:bodyPr/>
          <a:lstStyle/>
          <a:p>
            <a:fld id="{8D466230-5429-462E-ABB9-B8FC85DAA15E}" type="slidenum">
              <a:rPr/>
              <a:t>155</a:t>
            </a:fld>
            <a:endParaRPr/>
          </a:p>
        </p:txBody>
      </p:sp>
    </p:spTree>
    <p:extLst>
      <p:ext uri="{BB962C8B-B14F-4D97-AF65-F5344CB8AC3E}">
        <p14:creationId xmlns:p14="http://schemas.microsoft.com/office/powerpoint/2010/main" val="402528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27. RxJS [3]: Operators</a:t>
            </a:r>
            <a:endParaRPr lang="en-US" sz="3600" b="0" strike="noStrike" spc="-1">
              <a:solidFill>
                <a:srgbClr val="9A5315"/>
              </a:solidFill>
              <a:latin typeface="Arial"/>
            </a:endParaRPr>
          </a:p>
        </p:txBody>
      </p:sp>
      <p:sp>
        <p:nvSpPr>
          <p:cNvPr id="617" name="PlaceHolder 2"/>
          <p:cNvSpPr>
            <a:spLocks noGrp="1"/>
          </p:cNvSpPr>
          <p:nvPr>
            <p:ph/>
          </p:nvPr>
        </p:nvSpPr>
        <p:spPr>
          <a:xfrm>
            <a:off x="1065240" y="1752480"/>
            <a:ext cx="10058040" cy="499619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Arial"/>
              </a:rPr>
              <a:t>Một</a:t>
            </a:r>
            <a:r>
              <a:rPr lang="en-US" sz="2400" b="0" strike="noStrike" spc="-1" dirty="0">
                <a:solidFill>
                  <a:srgbClr val="9A5315"/>
                </a:solidFill>
                <a:latin typeface="Arial"/>
              </a:rPr>
              <a:t> </a:t>
            </a:r>
            <a:r>
              <a:rPr lang="en-US" sz="2400" b="0" strike="noStrike" spc="-1" dirty="0" err="1">
                <a:solidFill>
                  <a:srgbClr val="9A5315"/>
                </a:solidFill>
                <a:latin typeface="Arial"/>
              </a:rPr>
              <a:t>số</a:t>
            </a:r>
            <a:r>
              <a:rPr lang="en-US" sz="2400" b="0" strike="noStrike" spc="-1" dirty="0">
                <a:solidFill>
                  <a:srgbClr val="9A5315"/>
                </a:solidFill>
                <a:latin typeface="Arial"/>
              </a:rPr>
              <a:t> operators </a:t>
            </a:r>
            <a:r>
              <a:rPr lang="en-US" sz="2400" b="0" strike="noStrike" spc="-1" dirty="0" err="1">
                <a:solidFill>
                  <a:srgbClr val="9A5315"/>
                </a:solidFill>
                <a:latin typeface="Arial"/>
              </a:rPr>
              <a:t>thường</a:t>
            </a:r>
            <a:r>
              <a:rPr lang="en-US" sz="2400" b="0" strike="noStrike" spc="-1" dirty="0">
                <a:solidFill>
                  <a:srgbClr val="9A5315"/>
                </a:solidFill>
                <a:latin typeface="Arial"/>
              </a:rPr>
              <a:t> </a:t>
            </a:r>
            <a:r>
              <a:rPr lang="en-US" sz="2400" b="0" strike="noStrike" spc="-1" dirty="0" err="1">
                <a:solidFill>
                  <a:srgbClr val="9A5315"/>
                </a:solidFill>
                <a:latin typeface="Arial"/>
              </a:rPr>
              <a:t>dùng</a:t>
            </a:r>
            <a:r>
              <a:rPr lang="en-US" sz="2400" b="0" strike="noStrike" spc="-1" dirty="0">
                <a:solidFill>
                  <a:srgbClr val="9A5315"/>
                </a:solidFill>
                <a:latin typeface="Arial"/>
              </a:rPr>
              <a:t>: Filtering</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take: lấy một số “n” value emit đầu tiên, khi lấy đủ thì complete</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takeLast: khi Obs complete, lấy một số “n” value emit cuối cùng</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take</a:t>
            </a:r>
            <a:r>
              <a:rPr lang="en-US" b="0" strike="noStrike" spc="-1" dirty="0">
                <a:solidFill>
                  <a:srgbClr val="9A5315"/>
                </a:solidFill>
                <a:latin typeface="Arial"/>
              </a:rPr>
              <a:t>Until: nhận vào một ObsN làm dấu hiệu, emit value của Obs, cho đến khi ObsN emit value thì Obs mới dừng lại và complete</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takeWhile: nhận vào một ObsC làm điều kiện, </a:t>
            </a:r>
            <a:r>
              <a:rPr lang="en-US" b="0" strike="noStrike" spc="-1" dirty="0">
                <a:solidFill>
                  <a:srgbClr val="9A5315"/>
                </a:solidFill>
                <a:latin typeface="Arial"/>
              </a:rPr>
              <a:t>emit value của Obs, cho đến khi có một value KHÔNG thoả điều kiện thì Obs dừng lại và complete</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throttle: nhận một ObsT hoặc Promise làm dấu hiệu, Obs emit value, sau đó bỏ qua tất cả các value cho đến khi ObsT emit value hoặc Promise resolve</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throttleTime: tương tự như throttle nhưng nhận một number làm timer</a:t>
            </a:r>
          </a:p>
        </p:txBody>
      </p:sp>
      <p:sp>
        <p:nvSpPr>
          <p:cNvPr id="4" name="PlaceHolder 3"/>
          <p:cNvSpPr>
            <a:spLocks noGrp="1"/>
          </p:cNvSpPr>
          <p:nvPr>
            <p:ph type="sldNum" idx="1"/>
          </p:nvPr>
        </p:nvSpPr>
        <p:spPr/>
        <p:txBody>
          <a:bodyPr/>
          <a:lstStyle/>
          <a:p>
            <a:fld id="{8D466230-5429-462E-ABB9-B8FC85DAA15E}" type="slidenum">
              <a:rPr/>
              <a:t>156</a:t>
            </a:fld>
            <a:endParaRPr/>
          </a:p>
        </p:txBody>
      </p:sp>
    </p:spTree>
    <p:extLst>
      <p:ext uri="{BB962C8B-B14F-4D97-AF65-F5344CB8AC3E}">
        <p14:creationId xmlns:p14="http://schemas.microsoft.com/office/powerpoint/2010/main" val="98594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27. RxJS [3]: Operators</a:t>
            </a:r>
            <a:endParaRPr lang="en-US" sz="3600" b="0" strike="noStrike" spc="-1">
              <a:solidFill>
                <a:srgbClr val="9A5315"/>
              </a:solidFill>
              <a:latin typeface="Arial"/>
            </a:endParaRPr>
          </a:p>
        </p:txBody>
      </p:sp>
      <p:sp>
        <p:nvSpPr>
          <p:cNvPr id="617" name="PlaceHolder 2"/>
          <p:cNvSpPr>
            <a:spLocks noGrp="1"/>
          </p:cNvSpPr>
          <p:nvPr>
            <p:ph/>
          </p:nvPr>
        </p:nvSpPr>
        <p:spPr>
          <a:xfrm>
            <a:off x="1065240" y="1752480"/>
            <a:ext cx="10058040" cy="499619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Arial"/>
              </a:rPr>
              <a:t>Một</a:t>
            </a:r>
            <a:r>
              <a:rPr lang="en-US" sz="2400" b="0" strike="noStrike" spc="-1" dirty="0">
                <a:solidFill>
                  <a:srgbClr val="9A5315"/>
                </a:solidFill>
                <a:latin typeface="Arial"/>
              </a:rPr>
              <a:t> </a:t>
            </a:r>
            <a:r>
              <a:rPr lang="en-US" sz="2400" b="0" strike="noStrike" spc="-1" dirty="0" err="1">
                <a:solidFill>
                  <a:srgbClr val="9A5315"/>
                </a:solidFill>
                <a:latin typeface="Arial"/>
              </a:rPr>
              <a:t>số</a:t>
            </a:r>
            <a:r>
              <a:rPr lang="en-US" sz="2400" b="0" strike="noStrike" spc="-1" dirty="0">
                <a:solidFill>
                  <a:srgbClr val="9A5315"/>
                </a:solidFill>
                <a:latin typeface="Arial"/>
              </a:rPr>
              <a:t> operators </a:t>
            </a:r>
            <a:r>
              <a:rPr lang="en-US" sz="2400" b="0" strike="noStrike" spc="-1" dirty="0" err="1">
                <a:solidFill>
                  <a:srgbClr val="9A5315"/>
                </a:solidFill>
                <a:latin typeface="Arial"/>
              </a:rPr>
              <a:t>thường</a:t>
            </a:r>
            <a:r>
              <a:rPr lang="en-US" sz="2400" b="0" strike="noStrike" spc="-1" dirty="0">
                <a:solidFill>
                  <a:srgbClr val="9A5315"/>
                </a:solidFill>
                <a:latin typeface="Arial"/>
              </a:rPr>
              <a:t> </a:t>
            </a:r>
            <a:r>
              <a:rPr lang="en-US" sz="2400" b="0" strike="noStrike" spc="-1" dirty="0" err="1">
                <a:solidFill>
                  <a:srgbClr val="9A5315"/>
                </a:solidFill>
                <a:latin typeface="Arial"/>
              </a:rPr>
              <a:t>dùng</a:t>
            </a:r>
            <a:r>
              <a:rPr lang="en-US" sz="2400" b="0" strike="noStrike" spc="-1" dirty="0">
                <a:solidFill>
                  <a:srgbClr val="9A5315"/>
                </a:solidFill>
                <a:latin typeface="Arial"/>
              </a:rPr>
              <a:t>: Transformation</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buffer: nhận ObsN làm dấu hiệu, lấy các value Obs emit cho đến khi ObsN emit value thì dừng lại, sau đó emit các value đã lấy 1 lần dưới dạng mảng</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bufferCount: tương tự buffer, nhưng nhận một number làm số lượng value sẽ lấy</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bufferTime: tương tự buffer, nhưng nhận một number làm khoảng thời gian sẽ lấy value</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bufferToggle: nhận vào ObsS làm dấu hiệu bắt đầu, doneFn() =&gt; Observable làm dấu hiệu kết thúc, khi ObsS emit value, bắt đầu thu thập value do Obs emit, doneFn() sẽ xử lý tác vụ gì đó, trả ra ObsE làm dấu hiệu kết thúc thu thập, khi ObsE emit thì ngừng thu thập dữ liệu và emit tất cả các value đã thu thập dưới dạng mảng</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bufferWhen: nhận vào ObsN làm dấu hiệu, thu thập value do Obs emit cho đến khi ObsN emit value thì dừng thu thập và emit tất cả dưới dạng mảng, sau đó lặp lại chu trình.</a:t>
            </a:r>
          </a:p>
          <a:p>
            <a:pPr marL="740410" lvl="1" indent="-283210">
              <a:spcBef>
                <a:spcPts val="1200"/>
              </a:spcBef>
              <a:buClr>
                <a:srgbClr val="9A5315"/>
              </a:buClr>
              <a:buFont typeface="Arial"/>
              <a:buChar char="•"/>
            </a:pPr>
            <a:r>
              <a:rPr lang="en-US" b="0" strike="noStrike" spc="-1" dirty="0">
                <a:solidFill>
                  <a:srgbClr val="9A5315"/>
                </a:solidFill>
                <a:latin typeface="Arial"/>
              </a:rPr>
              <a:t>map: chuyển đổi dữ liệu của Obs thành một dữ liệu khác (kể cả kiểu dữ liệu)</a:t>
            </a:r>
          </a:p>
        </p:txBody>
      </p:sp>
      <p:sp>
        <p:nvSpPr>
          <p:cNvPr id="4" name="PlaceHolder 3"/>
          <p:cNvSpPr>
            <a:spLocks noGrp="1"/>
          </p:cNvSpPr>
          <p:nvPr>
            <p:ph type="sldNum" idx="1"/>
          </p:nvPr>
        </p:nvSpPr>
        <p:spPr/>
        <p:txBody>
          <a:bodyPr/>
          <a:lstStyle/>
          <a:p>
            <a:fld id="{8D466230-5429-462E-ABB9-B8FC85DAA15E}" type="slidenum">
              <a:rPr/>
              <a:t>157</a:t>
            </a:fld>
            <a:endParaRPr/>
          </a:p>
        </p:txBody>
      </p:sp>
    </p:spTree>
    <p:extLst>
      <p:ext uri="{BB962C8B-B14F-4D97-AF65-F5344CB8AC3E}">
        <p14:creationId xmlns:p14="http://schemas.microsoft.com/office/powerpoint/2010/main" val="5754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27. RxJS [3]: Operators</a:t>
            </a:r>
            <a:endParaRPr lang="en-US" sz="3600" b="0" strike="noStrike" spc="-1">
              <a:solidFill>
                <a:srgbClr val="9A5315"/>
              </a:solidFill>
              <a:latin typeface="Arial"/>
            </a:endParaRPr>
          </a:p>
        </p:txBody>
      </p:sp>
      <p:sp>
        <p:nvSpPr>
          <p:cNvPr id="617" name="PlaceHolder 2"/>
          <p:cNvSpPr>
            <a:spLocks noGrp="1"/>
          </p:cNvSpPr>
          <p:nvPr>
            <p:ph/>
          </p:nvPr>
        </p:nvSpPr>
        <p:spPr>
          <a:xfrm>
            <a:off x="1065240" y="1752480"/>
            <a:ext cx="10058040" cy="4996190"/>
          </a:xfrm>
          <a:prstGeom prst="rect">
            <a:avLst/>
          </a:prstGeom>
          <a:noFill/>
          <a:ln w="0">
            <a:noFill/>
          </a:ln>
        </p:spPr>
        <p:txBody>
          <a:bodyPr anchor="t">
            <a:noAutofit/>
          </a:bodyPr>
          <a:lstStyle/>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Arial"/>
              </a:rPr>
              <a:t>Một</a:t>
            </a:r>
            <a:r>
              <a:rPr lang="en-US" sz="2400" b="0" strike="noStrike" spc="-1" dirty="0">
                <a:solidFill>
                  <a:srgbClr val="9A5315"/>
                </a:solidFill>
                <a:latin typeface="Arial"/>
              </a:rPr>
              <a:t> </a:t>
            </a:r>
            <a:r>
              <a:rPr lang="en-US" sz="2400" b="0" strike="noStrike" spc="-1" dirty="0" err="1">
                <a:solidFill>
                  <a:srgbClr val="9A5315"/>
                </a:solidFill>
                <a:latin typeface="Arial"/>
              </a:rPr>
              <a:t>số</a:t>
            </a:r>
            <a:r>
              <a:rPr lang="en-US" sz="2400" b="0" strike="noStrike" spc="-1" dirty="0">
                <a:solidFill>
                  <a:srgbClr val="9A5315"/>
                </a:solidFill>
                <a:latin typeface="Arial"/>
              </a:rPr>
              <a:t> operators </a:t>
            </a:r>
            <a:r>
              <a:rPr lang="en-US" sz="2400" b="0" strike="noStrike" spc="-1" dirty="0" err="1">
                <a:solidFill>
                  <a:srgbClr val="9A5315"/>
                </a:solidFill>
                <a:latin typeface="Arial"/>
              </a:rPr>
              <a:t>thường</a:t>
            </a:r>
            <a:r>
              <a:rPr lang="en-US" sz="2400" b="0" strike="noStrike" spc="-1" dirty="0">
                <a:solidFill>
                  <a:srgbClr val="9A5315"/>
                </a:solidFill>
                <a:latin typeface="Arial"/>
              </a:rPr>
              <a:t> </a:t>
            </a:r>
            <a:r>
              <a:rPr lang="en-US" sz="2400" b="0" strike="noStrike" spc="-1" dirty="0" err="1">
                <a:solidFill>
                  <a:srgbClr val="9A5315"/>
                </a:solidFill>
                <a:latin typeface="Arial"/>
              </a:rPr>
              <a:t>dùng</a:t>
            </a:r>
            <a:r>
              <a:rPr lang="en-US" sz="2400" b="0" strike="noStrike" spc="-1" dirty="0">
                <a:solidFill>
                  <a:srgbClr val="9A5315"/>
                </a:solidFill>
                <a:latin typeface="Arial"/>
              </a:rPr>
              <a:t>: Transformation</a:t>
            </a:r>
          </a:p>
          <a:p>
            <a:pPr marL="740410" lvl="1" indent="-283210">
              <a:lnSpc>
                <a:spcPct val="100000"/>
              </a:lnSpc>
              <a:spcBef>
                <a:spcPts val="1200"/>
              </a:spcBef>
              <a:buClr>
                <a:srgbClr val="9A5315"/>
              </a:buClr>
              <a:buFont typeface="Arial"/>
              <a:buChar char="•"/>
            </a:pPr>
            <a:r>
              <a:rPr lang="en-US" sz="1700" b="0" strike="noStrike" spc="-1" dirty="0">
                <a:solidFill>
                  <a:srgbClr val="9A5315"/>
                </a:solidFill>
                <a:latin typeface="Arial"/>
              </a:rPr>
              <a:t>concatMap: [1] nhận vào một projectFn() =&gt; Observable,</a:t>
            </a:r>
            <a:br>
              <a:rPr lang="en-US" sz="1700" b="0" strike="noStrike" spc="-1" dirty="0">
                <a:solidFill>
                  <a:srgbClr val="9A5315"/>
                </a:solidFill>
                <a:latin typeface="Arial"/>
              </a:rPr>
            </a:br>
            <a:r>
              <a:rPr lang="en-US" sz="1700" b="0" strike="noStrike" spc="-1" dirty="0">
                <a:solidFill>
                  <a:srgbClr val="9A5315"/>
                </a:solidFill>
                <a:latin typeface="Arial"/>
              </a:rPr>
              <a:t>[2] khi Obs emit value sẽ đi qua concatMap trước,</a:t>
            </a:r>
            <a:br>
              <a:rPr lang="en-US" sz="1700" b="0" strike="noStrike" spc="-1" dirty="0">
                <a:solidFill>
                  <a:srgbClr val="9A5315"/>
                </a:solidFill>
                <a:latin typeface="Arial"/>
              </a:rPr>
            </a:br>
            <a:r>
              <a:rPr lang="en-US" sz="1700" b="0" strike="noStrike" spc="-1" dirty="0">
                <a:solidFill>
                  <a:srgbClr val="9A5315"/>
                </a:solidFill>
                <a:latin typeface="Arial"/>
              </a:rPr>
              <a:t>[3] projectFn() sẽ xử lý value và trả về một ObsA để emit value đã xử lý,</a:t>
            </a:r>
            <a:br>
              <a:rPr lang="en-US" sz="1700" b="0" strike="noStrike" spc="-1" dirty="0">
                <a:solidFill>
                  <a:srgbClr val="9A5315"/>
                </a:solidFill>
                <a:latin typeface="Arial"/>
              </a:rPr>
            </a:br>
            <a:r>
              <a:rPr lang="en-US" sz="1700" b="0" strike="noStrike" spc="-1" dirty="0">
                <a:solidFill>
                  <a:srgbClr val="9A5315"/>
                </a:solidFill>
                <a:latin typeface="Arial"/>
              </a:rPr>
              <a:t>[4] khi ObsA emit value thì Obs sẽ emit value đã qua xử lý đó,</a:t>
            </a:r>
            <a:br>
              <a:rPr lang="en-US" sz="1700" b="0" strike="noStrike" spc="-1" dirty="0">
                <a:solidFill>
                  <a:srgbClr val="9A5315"/>
                </a:solidFill>
                <a:latin typeface="Arial"/>
              </a:rPr>
            </a:br>
            <a:r>
              <a:rPr lang="en-US" sz="1700" b="0" strike="noStrike" spc="-1" dirty="0">
                <a:solidFill>
                  <a:srgbClr val="9A5315"/>
                </a:solidFill>
                <a:latin typeface="Arial"/>
              </a:rPr>
              <a:t>[5] nếu ObsA chưa complete mà lại có một value mới “ập đến” thì ObsA phải complete mới xử lý tiếp các value tiếp theo,</a:t>
            </a:r>
            <a:br>
              <a:rPr lang="en-US" sz="1700" b="0" strike="noStrike" spc="-1" dirty="0">
                <a:solidFill>
                  <a:srgbClr val="9A5315"/>
                </a:solidFill>
                <a:latin typeface="Arial"/>
              </a:rPr>
            </a:br>
            <a:r>
              <a:rPr lang="en-US" sz="1700" b="0" strike="noStrike" spc="-1" dirty="0">
                <a:solidFill>
                  <a:srgbClr val="9A5315"/>
                </a:solidFill>
                <a:latin typeface="Arial"/>
              </a:rPr>
              <a:t>[6] nếu phía sau concatMap này vẫn còn các concatMap khác thì </a:t>
            </a:r>
            <a:r>
              <a:rPr lang="en-US" sz="1700" b="0" strike="noStrike" spc="-1" dirty="0">
                <a:solidFill>
                  <a:srgbClr val="0070C0"/>
                </a:solidFill>
                <a:latin typeface="Arial"/>
              </a:rPr>
              <a:t>xử lý lần lượt</a:t>
            </a:r>
            <a:r>
              <a:rPr lang="en-US" sz="1700" b="0" strike="noStrike" spc="-1" dirty="0">
                <a:solidFill>
                  <a:srgbClr val="9A5315"/>
                </a:solidFill>
                <a:latin typeface="Arial"/>
              </a:rPr>
              <a:t>, với value đầu vào của concatMap-sau là value đã xử lý của concatMap-trước</a:t>
            </a:r>
          </a:p>
          <a:p>
            <a:pPr marL="740410" lvl="1" indent="-283210">
              <a:lnSpc>
                <a:spcPct val="100000"/>
              </a:lnSpc>
              <a:spcBef>
                <a:spcPts val="1200"/>
              </a:spcBef>
              <a:buClr>
                <a:srgbClr val="9A5315"/>
              </a:buClr>
              <a:buFont typeface="Arial"/>
              <a:buChar char="•"/>
            </a:pPr>
            <a:r>
              <a:rPr lang="en-US" sz="1700" b="0" strike="noStrike" spc="-1" dirty="0">
                <a:solidFill>
                  <a:srgbClr val="9A5315"/>
                </a:solidFill>
                <a:latin typeface="Arial"/>
              </a:rPr>
              <a:t>exhaustMap: tương tự như concatMap, tuy nhiên:</a:t>
            </a:r>
            <a:br>
              <a:rPr lang="en-US" sz="1700" b="0" strike="noStrike" spc="-1" dirty="0">
                <a:solidFill>
                  <a:srgbClr val="9A5315"/>
                </a:solidFill>
                <a:latin typeface="Arial"/>
              </a:rPr>
            </a:br>
            <a:r>
              <a:rPr lang="en-US" sz="1700" b="0" strike="noStrike" spc="-1" dirty="0">
                <a:solidFill>
                  <a:srgbClr val="9A5315"/>
                </a:solidFill>
                <a:latin typeface="Arial"/>
              </a:rPr>
              <a:t>[5] nếu ObsA chưa complete mà lại có một value mới “ập đến” thì </a:t>
            </a:r>
            <a:r>
              <a:rPr lang="en-US" sz="1700" b="0" strike="noStrike" spc="-1" dirty="0">
                <a:solidFill>
                  <a:srgbClr val="0070C0"/>
                </a:solidFill>
                <a:latin typeface="Arial"/>
              </a:rPr>
              <a:t>bỏ qua value mới </a:t>
            </a:r>
            <a:r>
              <a:rPr lang="en-US" sz="1700" b="0" strike="noStrike" spc="-1" dirty="0">
                <a:solidFill>
                  <a:srgbClr val="9A5315"/>
                </a:solidFill>
                <a:latin typeface="Arial"/>
              </a:rPr>
              <a:t>đó luôn</a:t>
            </a:r>
          </a:p>
          <a:p>
            <a:pPr marL="740410" lvl="1" indent="-283210">
              <a:lnSpc>
                <a:spcPct val="100000"/>
              </a:lnSpc>
              <a:spcBef>
                <a:spcPts val="1200"/>
              </a:spcBef>
              <a:buClr>
                <a:srgbClr val="9A5315"/>
              </a:buClr>
              <a:buFont typeface="Arial"/>
              <a:buChar char="•"/>
            </a:pPr>
            <a:r>
              <a:rPr lang="en-US" sz="1700" b="0" strike="noStrike" spc="-1" dirty="0">
                <a:solidFill>
                  <a:srgbClr val="9A5315"/>
                </a:solidFill>
                <a:latin typeface="Arial"/>
              </a:rPr>
              <a:t>mergeMap</a:t>
            </a:r>
            <a:r>
              <a:rPr lang="en-US" sz="1700" spc="-1" dirty="0">
                <a:solidFill>
                  <a:srgbClr val="9A5315"/>
                </a:solidFill>
                <a:latin typeface="Arial"/>
              </a:rPr>
              <a:t>: tương tự như concatMap, tuy nhiên:</a:t>
            </a:r>
            <a:br>
              <a:rPr lang="en-US" sz="1700" spc="-1" dirty="0">
                <a:solidFill>
                  <a:srgbClr val="9A5315"/>
                </a:solidFill>
                <a:latin typeface="Arial"/>
              </a:rPr>
            </a:br>
            <a:r>
              <a:rPr lang="en-US" sz="1700" spc="-1" dirty="0">
                <a:solidFill>
                  <a:srgbClr val="9A5315"/>
                </a:solidFill>
                <a:latin typeface="Arial"/>
              </a:rPr>
              <a:t>[5] </a:t>
            </a:r>
            <a:r>
              <a:rPr lang="en-US" sz="1700" b="0" strike="noStrike" spc="-1" dirty="0">
                <a:solidFill>
                  <a:srgbClr val="9A5315"/>
                </a:solidFill>
                <a:latin typeface="Arial"/>
              </a:rPr>
              <a:t>nếu ObsA chưa complete mà lại có một value mới “ập đến” thì </a:t>
            </a:r>
            <a:r>
              <a:rPr lang="en-US" sz="1700" b="0" strike="noStrike" spc="-1" dirty="0">
                <a:solidFill>
                  <a:srgbClr val="0070C0"/>
                </a:solidFill>
                <a:latin typeface="Arial"/>
              </a:rPr>
              <a:t>xử lý cùng lúc</a:t>
            </a:r>
            <a:r>
              <a:rPr lang="en-US" sz="1700" b="0" strike="noStrike" spc="-1" dirty="0">
                <a:solidFill>
                  <a:srgbClr val="9A5315"/>
                </a:solidFill>
                <a:latin typeface="Arial"/>
              </a:rPr>
              <a:t> value mới đó luôn, khi đó sẽ có nhiều ObsA-B-C-D,... một lúc, thì Obs[x] nào emit value trước thì Obs emit value đó trước</a:t>
            </a:r>
          </a:p>
        </p:txBody>
      </p:sp>
      <p:sp>
        <p:nvSpPr>
          <p:cNvPr id="4" name="PlaceHolder 3"/>
          <p:cNvSpPr>
            <a:spLocks noGrp="1"/>
          </p:cNvSpPr>
          <p:nvPr>
            <p:ph type="sldNum" idx="1"/>
          </p:nvPr>
        </p:nvSpPr>
        <p:spPr/>
        <p:txBody>
          <a:bodyPr/>
          <a:lstStyle/>
          <a:p>
            <a:fld id="{8D466230-5429-462E-ABB9-B8FC85DAA15E}" type="slidenum">
              <a:rPr/>
              <a:t>158</a:t>
            </a:fld>
            <a:endParaRPr/>
          </a:p>
        </p:txBody>
      </p:sp>
    </p:spTree>
    <p:extLst>
      <p:ext uri="{BB962C8B-B14F-4D97-AF65-F5344CB8AC3E}">
        <p14:creationId xmlns:p14="http://schemas.microsoft.com/office/powerpoint/2010/main" val="249579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27. RxJS [3]: Operators</a:t>
            </a:r>
            <a:endParaRPr lang="en-US" sz="3600" b="0" strike="noStrike" spc="-1">
              <a:solidFill>
                <a:srgbClr val="9A5315"/>
              </a:solidFill>
              <a:latin typeface="Arial"/>
            </a:endParaRPr>
          </a:p>
        </p:txBody>
      </p:sp>
      <p:sp>
        <p:nvSpPr>
          <p:cNvPr id="617" name="PlaceHolder 2"/>
          <p:cNvSpPr>
            <a:spLocks noGrp="1"/>
          </p:cNvSpPr>
          <p:nvPr>
            <p:ph/>
          </p:nvPr>
        </p:nvSpPr>
        <p:spPr>
          <a:xfrm>
            <a:off x="1065240" y="1752480"/>
            <a:ext cx="10058040" cy="499619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Arial"/>
              </a:rPr>
              <a:t>Một</a:t>
            </a:r>
            <a:r>
              <a:rPr lang="en-US" sz="2400" b="0" strike="noStrike" spc="-1" dirty="0">
                <a:solidFill>
                  <a:srgbClr val="9A5315"/>
                </a:solidFill>
                <a:latin typeface="Arial"/>
              </a:rPr>
              <a:t> </a:t>
            </a:r>
            <a:r>
              <a:rPr lang="en-US" sz="2400" b="0" strike="noStrike" spc="-1" dirty="0" err="1">
                <a:solidFill>
                  <a:srgbClr val="9A5315"/>
                </a:solidFill>
                <a:latin typeface="Arial"/>
              </a:rPr>
              <a:t>số</a:t>
            </a:r>
            <a:r>
              <a:rPr lang="en-US" sz="2400" b="0" strike="noStrike" spc="-1" dirty="0">
                <a:solidFill>
                  <a:srgbClr val="9A5315"/>
                </a:solidFill>
                <a:latin typeface="Arial"/>
              </a:rPr>
              <a:t> operators </a:t>
            </a:r>
            <a:r>
              <a:rPr lang="en-US" sz="2400" b="0" strike="noStrike" spc="-1" dirty="0" err="1">
                <a:solidFill>
                  <a:srgbClr val="9A5315"/>
                </a:solidFill>
                <a:latin typeface="Arial"/>
              </a:rPr>
              <a:t>thường</a:t>
            </a:r>
            <a:r>
              <a:rPr lang="en-US" sz="2400" b="0" strike="noStrike" spc="-1" dirty="0">
                <a:solidFill>
                  <a:srgbClr val="9A5315"/>
                </a:solidFill>
                <a:latin typeface="Arial"/>
              </a:rPr>
              <a:t> </a:t>
            </a:r>
            <a:r>
              <a:rPr lang="en-US" sz="2400" b="0" strike="noStrike" spc="-1" dirty="0" err="1">
                <a:solidFill>
                  <a:srgbClr val="9A5315"/>
                </a:solidFill>
                <a:latin typeface="Arial"/>
              </a:rPr>
              <a:t>dùng</a:t>
            </a:r>
            <a:r>
              <a:rPr lang="en-US" sz="2400" b="0" strike="noStrike" spc="-1" dirty="0">
                <a:solidFill>
                  <a:srgbClr val="9A5315"/>
                </a:solidFill>
                <a:latin typeface="Arial"/>
              </a:rPr>
              <a:t>: Transformation</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switchMap: tương tự như concatMap, tuy nhiên:</a:t>
            </a:r>
            <a:br>
              <a:rPr lang="en-US" spc="-1" dirty="0">
                <a:solidFill>
                  <a:srgbClr val="9A5315"/>
                </a:solidFill>
                <a:latin typeface="Arial"/>
              </a:rPr>
            </a:br>
            <a:r>
              <a:rPr lang="en-US" spc="-1" dirty="0">
                <a:solidFill>
                  <a:srgbClr val="9A5315"/>
                </a:solidFill>
                <a:latin typeface="Arial"/>
              </a:rPr>
              <a:t>[5] </a:t>
            </a:r>
            <a:r>
              <a:rPr lang="en-US" sz="1800" b="0" strike="noStrike" spc="-1" dirty="0">
                <a:solidFill>
                  <a:srgbClr val="9A5315"/>
                </a:solidFill>
                <a:latin typeface="Arial"/>
              </a:rPr>
              <a:t>nếu ObsA chưa complete mà lại có một value mới “ập đến” thì </a:t>
            </a:r>
            <a:r>
              <a:rPr lang="en-US" sz="1800" b="0" strike="noStrike" spc="-1" dirty="0">
                <a:solidFill>
                  <a:srgbClr val="0070C0"/>
                </a:solidFill>
                <a:latin typeface="Arial"/>
              </a:rPr>
              <a:t>bỏ qua value hiện tại </a:t>
            </a:r>
            <a:r>
              <a:rPr lang="en-US" sz="1800" b="0" strike="noStrike" spc="-1" dirty="0">
                <a:solidFill>
                  <a:srgbClr val="9A5315"/>
                </a:solidFill>
                <a:latin typeface="Arial"/>
              </a:rPr>
              <a:t>để xử lý value mới luôn</a:t>
            </a:r>
            <a:endParaRPr lang="en-US" spc="-1" dirty="0">
              <a:solidFill>
                <a:srgbClr val="9A5315"/>
              </a:solidFill>
              <a:latin typeface="Arial"/>
            </a:endParaRPr>
          </a:p>
          <a:p>
            <a:pPr marL="740410" lvl="1" indent="-283210">
              <a:lnSpc>
                <a:spcPct val="100000"/>
              </a:lnSpc>
              <a:spcBef>
                <a:spcPts val="1200"/>
              </a:spcBef>
              <a:buClr>
                <a:srgbClr val="9A5315"/>
              </a:buClr>
              <a:buFont typeface="Arial"/>
              <a:buChar char="•"/>
            </a:pPr>
            <a:r>
              <a:rPr lang="en-US" spc="-1" dirty="0">
                <a:solidFill>
                  <a:srgbClr val="9A5315"/>
                </a:solidFill>
                <a:latin typeface="Arial"/>
              </a:rPr>
              <a:t>expand: tương tự như đệ quy trong Obs, nhận vào một projectFn() =&gt; Observable,</a:t>
            </a:r>
            <a:br>
              <a:rPr lang="en-US" spc="-1" dirty="0">
                <a:solidFill>
                  <a:srgbClr val="9A5315"/>
                </a:solidFill>
                <a:latin typeface="Arial"/>
              </a:rPr>
            </a:br>
            <a:r>
              <a:rPr lang="en-US" spc="-1" dirty="0">
                <a:solidFill>
                  <a:srgbClr val="9A5315"/>
                </a:solidFill>
                <a:latin typeface="Arial"/>
              </a:rPr>
              <a:t>value đi qua expand và emit, sau đó value vừa emit đó quay về làm đầu vào cho expand, vòng lặp sẽ vô hạn nếu không có điều kiện dừng (ví dụ như take),</a:t>
            </a:r>
            <a:br>
              <a:rPr lang="en-US" spc="-1" dirty="0">
                <a:solidFill>
                  <a:srgbClr val="9A5315"/>
                </a:solidFill>
                <a:latin typeface="Arial"/>
              </a:rPr>
            </a:br>
            <a:r>
              <a:rPr lang="en-US" spc="-1" dirty="0">
                <a:solidFill>
                  <a:srgbClr val="9A5315"/>
                </a:solidFill>
                <a:latin typeface="Arial"/>
              </a:rPr>
              <a:t>nếu expand là vòng lặp vô hạn mà có một value mới ”ập đến” thì xử lý luôn value đó,</a:t>
            </a:r>
            <a:br>
              <a:rPr lang="en-US" spc="-1" dirty="0">
                <a:solidFill>
                  <a:srgbClr val="9A5315"/>
                </a:solidFill>
                <a:latin typeface="Arial"/>
              </a:rPr>
            </a:br>
            <a:r>
              <a:rPr lang="en-US" b="0" strike="noStrike" spc="-1" dirty="0">
                <a:solidFill>
                  <a:srgbClr val="9A5315"/>
                </a:solidFill>
                <a:latin typeface="Arial"/>
              </a:rPr>
              <a:t>khi đó sẽ có nhiều ObsA-B-C-D,... một lúc, thì Obs[x] nào emit value trước thì Obs emit value đó trước</a:t>
            </a:r>
          </a:p>
          <a:p>
            <a:pPr marL="740410" lvl="1" indent="-283210">
              <a:spcBef>
                <a:spcPts val="1200"/>
              </a:spcBef>
              <a:buClr>
                <a:srgbClr val="9A5315"/>
              </a:buClr>
              <a:buFont typeface="Arial"/>
              <a:buChar char="•"/>
            </a:pPr>
            <a:r>
              <a:rPr lang="en-US" spc="-1" dirty="0">
                <a:solidFill>
                  <a:srgbClr val="9A5315"/>
                </a:solidFill>
                <a:latin typeface="Arial"/>
              </a:rPr>
              <a:t>toArray: thu thập tất cả value mà Obs emit, sau khi Obs complete thì emit 1 lần dưới dạng mảng</a:t>
            </a:r>
          </a:p>
        </p:txBody>
      </p:sp>
      <p:sp>
        <p:nvSpPr>
          <p:cNvPr id="4" name="PlaceHolder 3"/>
          <p:cNvSpPr>
            <a:spLocks noGrp="1"/>
          </p:cNvSpPr>
          <p:nvPr>
            <p:ph type="sldNum" idx="1"/>
          </p:nvPr>
        </p:nvSpPr>
        <p:spPr/>
        <p:txBody>
          <a:bodyPr/>
          <a:lstStyle/>
          <a:p>
            <a:fld id="{8D466230-5429-462E-ABB9-B8FC85DAA15E}" type="slidenum">
              <a:rPr/>
              <a:t>159</a:t>
            </a:fld>
            <a:endParaRPr/>
          </a:p>
        </p:txBody>
      </p:sp>
    </p:spTree>
    <p:extLst>
      <p:ext uri="{BB962C8B-B14F-4D97-AF65-F5344CB8AC3E}">
        <p14:creationId xmlns:p14="http://schemas.microsoft.com/office/powerpoint/2010/main" val="381091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i.2. Static types</a:t>
            </a:r>
            <a:endParaRPr lang="en-US" sz="3600" b="0" strike="noStrike" spc="-1">
              <a:solidFill>
                <a:srgbClr val="9A5315"/>
              </a:solidFill>
              <a:latin typeface="Arial"/>
            </a:endParaRPr>
          </a:p>
        </p:txBody>
      </p:sp>
      <p:pic>
        <p:nvPicPr>
          <p:cNvPr id="197" name="Content Placeholder 6"/>
          <p:cNvPicPr/>
          <p:nvPr/>
        </p:nvPicPr>
        <p:blipFill>
          <a:blip r:embed="rId2"/>
          <a:stretch>
            <a:fillRect/>
          </a:stretch>
        </p:blipFill>
        <p:spPr>
          <a:xfrm>
            <a:off x="2568960" y="2257920"/>
            <a:ext cx="1708920" cy="704520"/>
          </a:xfrm>
          <a:prstGeom prst="rect">
            <a:avLst/>
          </a:prstGeom>
          <a:ln w="0">
            <a:noFill/>
          </a:ln>
        </p:spPr>
      </p:pic>
      <p:pic>
        <p:nvPicPr>
          <p:cNvPr id="198" name="Picture 2"/>
          <p:cNvPicPr/>
          <p:nvPr/>
        </p:nvPicPr>
        <p:blipFill>
          <a:blip r:embed="rId3"/>
          <a:stretch>
            <a:fillRect/>
          </a:stretch>
        </p:blipFill>
        <p:spPr>
          <a:xfrm>
            <a:off x="5555880" y="1947240"/>
            <a:ext cx="4496400" cy="1183320"/>
          </a:xfrm>
          <a:prstGeom prst="rect">
            <a:avLst/>
          </a:prstGeom>
          <a:ln w="0">
            <a:noFill/>
          </a:ln>
        </p:spPr>
      </p:pic>
      <p:sp>
        <p:nvSpPr>
          <p:cNvPr id="199" name="TextBox 7"/>
          <p:cNvSpPr/>
          <p:nvPr/>
        </p:nvSpPr>
        <p:spPr>
          <a:xfrm>
            <a:off x="2188440" y="2987640"/>
            <a:ext cx="2469960" cy="6390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gn="ctr">
              <a:lnSpc>
                <a:spcPct val="100000"/>
              </a:lnSpc>
              <a:buNone/>
            </a:pPr>
            <a:r>
              <a:rPr lang="en-US" sz="1800" b="0" strike="noStrike" spc="-1">
                <a:solidFill>
                  <a:srgbClr val="9A5315"/>
                </a:solidFill>
                <a:latin typeface="Arial"/>
              </a:rPr>
              <a:t>JS: “Tới bến!”</a:t>
            </a:r>
            <a:br>
              <a:rPr sz="1800"/>
            </a:br>
            <a:r>
              <a:rPr lang="en-US" sz="1800" b="0" strike="noStrike" spc="-1">
                <a:solidFill>
                  <a:srgbClr val="9A5315"/>
                </a:solidFill>
                <a:latin typeface="Arial"/>
              </a:rPr>
              <a:t>&lt;JS dynamic type&gt;</a:t>
            </a:r>
            <a:endParaRPr lang="en-US" sz="1800" b="0" strike="noStrike" spc="-1">
              <a:latin typeface="Arial"/>
            </a:endParaRPr>
          </a:p>
        </p:txBody>
      </p:sp>
      <p:sp>
        <p:nvSpPr>
          <p:cNvPr id="200" name="TextBox 9"/>
          <p:cNvSpPr/>
          <p:nvPr/>
        </p:nvSpPr>
        <p:spPr>
          <a:xfrm>
            <a:off x="5535720" y="3264480"/>
            <a:ext cx="4516560" cy="6390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gn="ctr">
              <a:lnSpc>
                <a:spcPct val="100000"/>
              </a:lnSpc>
              <a:buNone/>
            </a:pPr>
            <a:r>
              <a:rPr lang="en-US" sz="1800" b="0" strike="noStrike" spc="-1">
                <a:solidFill>
                  <a:srgbClr val="9A5315"/>
                </a:solidFill>
                <a:latin typeface="Arial"/>
              </a:rPr>
              <a:t>TS: “Không!”</a:t>
            </a:r>
            <a:br>
              <a:rPr sz="1800"/>
            </a:br>
            <a:r>
              <a:rPr lang="en-US" sz="1800" b="0" strike="noStrike" spc="-1">
                <a:solidFill>
                  <a:srgbClr val="9A5315"/>
                </a:solidFill>
                <a:latin typeface="Arial"/>
              </a:rPr>
              <a:t>&lt;TS Static type&gt;</a:t>
            </a:r>
            <a:endParaRPr lang="en-US" sz="1800" b="0" strike="noStrike" spc="-1">
              <a:latin typeface="Arial"/>
            </a:endParaRPr>
          </a:p>
        </p:txBody>
      </p:sp>
      <p:sp>
        <p:nvSpPr>
          <p:cNvPr id="201" name="Content Placeholder 2"/>
          <p:cNvSpPr/>
          <p:nvPr/>
        </p:nvSpPr>
        <p:spPr>
          <a:xfrm>
            <a:off x="1065240" y="4239360"/>
            <a:ext cx="9775440" cy="558720"/>
          </a:xfrm>
          <a:prstGeom prst="rect">
            <a:avLst/>
          </a:prstGeom>
          <a:noFill/>
          <a:ln w="0">
            <a:noFill/>
          </a:ln>
        </p:spPr>
        <p:style>
          <a:lnRef idx="0">
            <a:srgbClr val="FFFFFF"/>
          </a:lnRef>
          <a:fillRef idx="0">
            <a:srgbClr val="FFFFFF"/>
          </a:fillRef>
          <a:effectRef idx="0">
            <a:srgbClr val="FFFFFF"/>
          </a:effectRef>
          <a:fontRef idx="minor"/>
        </p:style>
        <p:txBody>
          <a:bodyPr anchor="t">
            <a:normAutofit/>
          </a:bodyPr>
          <a:lstStyle/>
          <a:p>
            <a:pPr>
              <a:lnSpc>
                <a:spcPct val="100000"/>
              </a:lnSpc>
              <a:spcBef>
                <a:spcPts val="1800"/>
              </a:spcBef>
              <a:buNone/>
              <a:tabLst>
                <a:tab pos="0" algn="l"/>
              </a:tabLst>
            </a:pPr>
            <a:r>
              <a:rPr lang="en-US" sz="2400" b="0" strike="noStrike" spc="-1">
                <a:solidFill>
                  <a:srgbClr val="9A5315"/>
                </a:solidFill>
                <a:latin typeface="Arial"/>
              </a:rPr>
              <a:t>TS cũng sẽ tự hiểu type của biến bằng giá trị khởi tạo (infer)</a:t>
            </a:r>
            <a:endParaRPr lang="en-US" sz="2400" b="0" strike="noStrike" spc="-1">
              <a:latin typeface="Arial"/>
            </a:endParaRPr>
          </a:p>
        </p:txBody>
      </p:sp>
      <p:pic>
        <p:nvPicPr>
          <p:cNvPr id="202" name="Picture 11"/>
          <p:cNvPicPr/>
          <p:nvPr/>
        </p:nvPicPr>
        <p:blipFill>
          <a:blip r:embed="rId4"/>
          <a:stretch>
            <a:fillRect/>
          </a:stretch>
        </p:blipFill>
        <p:spPr>
          <a:xfrm>
            <a:off x="4861440" y="4865400"/>
            <a:ext cx="1714320" cy="637200"/>
          </a:xfrm>
          <a:prstGeom prst="rect">
            <a:avLst/>
          </a:prstGeom>
          <a:ln w="0">
            <a:noFill/>
          </a:ln>
        </p:spPr>
      </p:pic>
      <p:sp>
        <p:nvSpPr>
          <p:cNvPr id="3" name="PlaceHolder 2"/>
          <p:cNvSpPr>
            <a:spLocks noGrp="1"/>
          </p:cNvSpPr>
          <p:nvPr>
            <p:ph type="sldNum" idx="4"/>
          </p:nvPr>
        </p:nvSpPr>
        <p:spPr/>
        <p:txBody>
          <a:bodyPr/>
          <a:lstStyle/>
          <a:p>
            <a:fld id="{E77D005F-873B-4A60-9741-BB9E73DD6737}" type="slidenum">
              <a:rPr/>
              <a:t>16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27. RxJS [3]: Operators</a:t>
            </a:r>
            <a:endParaRPr lang="en-US" sz="3600" b="0" strike="noStrike" spc="-1">
              <a:solidFill>
                <a:srgbClr val="9A5315"/>
              </a:solidFill>
              <a:latin typeface="Arial"/>
            </a:endParaRPr>
          </a:p>
        </p:txBody>
      </p:sp>
      <p:sp>
        <p:nvSpPr>
          <p:cNvPr id="617" name="PlaceHolder 2"/>
          <p:cNvSpPr>
            <a:spLocks noGrp="1"/>
          </p:cNvSpPr>
          <p:nvPr>
            <p:ph/>
          </p:nvPr>
        </p:nvSpPr>
        <p:spPr>
          <a:xfrm>
            <a:off x="1065240" y="1752480"/>
            <a:ext cx="10058040" cy="499619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Arial"/>
              </a:rPr>
              <a:t>Một</a:t>
            </a:r>
            <a:r>
              <a:rPr lang="en-US" sz="2400" b="0" strike="noStrike" spc="-1" dirty="0">
                <a:solidFill>
                  <a:srgbClr val="9A5315"/>
                </a:solidFill>
                <a:latin typeface="Arial"/>
              </a:rPr>
              <a:t> </a:t>
            </a:r>
            <a:r>
              <a:rPr lang="en-US" sz="2400" b="0" strike="noStrike" spc="-1" dirty="0" err="1">
                <a:solidFill>
                  <a:srgbClr val="9A5315"/>
                </a:solidFill>
                <a:latin typeface="Arial"/>
              </a:rPr>
              <a:t>số</a:t>
            </a:r>
            <a:r>
              <a:rPr lang="en-US" sz="2400" b="0" strike="noStrike" spc="-1" dirty="0">
                <a:solidFill>
                  <a:srgbClr val="9A5315"/>
                </a:solidFill>
                <a:latin typeface="Arial"/>
              </a:rPr>
              <a:t> operators </a:t>
            </a:r>
            <a:r>
              <a:rPr lang="en-US" sz="2400" b="0" strike="noStrike" spc="-1" dirty="0" err="1">
                <a:solidFill>
                  <a:srgbClr val="9A5315"/>
                </a:solidFill>
                <a:latin typeface="Arial"/>
              </a:rPr>
              <a:t>thường</a:t>
            </a:r>
            <a:r>
              <a:rPr lang="en-US" sz="2400" b="0" strike="noStrike" spc="-1" dirty="0">
                <a:solidFill>
                  <a:srgbClr val="9A5315"/>
                </a:solidFill>
                <a:latin typeface="Arial"/>
              </a:rPr>
              <a:t> </a:t>
            </a:r>
            <a:r>
              <a:rPr lang="en-US" sz="2400" b="0" strike="noStrike" spc="-1" dirty="0" err="1">
                <a:solidFill>
                  <a:srgbClr val="9A5315"/>
                </a:solidFill>
                <a:latin typeface="Arial"/>
              </a:rPr>
              <a:t>dùng</a:t>
            </a:r>
            <a:r>
              <a:rPr lang="en-US" sz="2400" b="0" strike="noStrike" spc="-1" dirty="0">
                <a:solidFill>
                  <a:srgbClr val="9A5315"/>
                </a:solidFill>
                <a:latin typeface="Arial"/>
              </a:rPr>
              <a:t>: Transformation</a:t>
            </a:r>
            <a:endParaRPr lang="en-US" b="0" strike="noStrike" spc="-1" dirty="0">
              <a:solidFill>
                <a:srgbClr val="9A5315"/>
              </a:solidFill>
              <a:latin typeface="Arial"/>
            </a:endParaRPr>
          </a:p>
          <a:p>
            <a:pPr marL="740410" lvl="1" indent="-283210">
              <a:lnSpc>
                <a:spcPct val="100000"/>
              </a:lnSpc>
              <a:spcBef>
                <a:spcPts val="1200"/>
              </a:spcBef>
              <a:buClr>
                <a:srgbClr val="9A5315"/>
              </a:buClr>
              <a:buFont typeface="Arial"/>
              <a:buChar char="•"/>
            </a:pPr>
            <a:r>
              <a:rPr lang="en-US" spc="-1" dirty="0">
                <a:solidFill>
                  <a:srgbClr val="9A5315"/>
                </a:solidFill>
                <a:latin typeface="Arial"/>
              </a:rPr>
              <a:t>groupBy: gom nhóm các value giống nhau (về giá trị, key-value,...), emit dưới dạng một ObsGroup mới, các ObsGroup sẽ emit lần lượt các value đã group lại khi subscribe, thông thường sẽ chuyển các ObsGroup thành mảng bằng toArray rồi mới emit để tiện sử dụng</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partition: chia một Obs thành 2 Obs dựa theo điều kiện</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reduce: tương tự như reduce của array, sẽ emit kết quả cuối cùng khi Obs complete</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scan: tương tự như reduce nhưng emit kết quả ra mỗi lần Obs emit, thay vì đợi Obs complete</a:t>
            </a:r>
          </a:p>
        </p:txBody>
      </p:sp>
      <p:sp>
        <p:nvSpPr>
          <p:cNvPr id="4" name="PlaceHolder 3"/>
          <p:cNvSpPr>
            <a:spLocks noGrp="1"/>
          </p:cNvSpPr>
          <p:nvPr>
            <p:ph type="sldNum" idx="1"/>
          </p:nvPr>
        </p:nvSpPr>
        <p:spPr/>
        <p:txBody>
          <a:bodyPr/>
          <a:lstStyle/>
          <a:p>
            <a:fld id="{8D466230-5429-462E-ABB9-B8FC85DAA15E}" type="slidenum">
              <a:rPr/>
              <a:t>160</a:t>
            </a:fld>
            <a:endParaRPr/>
          </a:p>
        </p:txBody>
      </p:sp>
    </p:spTree>
    <p:extLst>
      <p:ext uri="{BB962C8B-B14F-4D97-AF65-F5344CB8AC3E}">
        <p14:creationId xmlns:p14="http://schemas.microsoft.com/office/powerpoint/2010/main" val="1475258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27. RxJS [3]: Operators</a:t>
            </a:r>
            <a:endParaRPr lang="en-US" sz="3600" b="0" strike="noStrike" spc="-1">
              <a:solidFill>
                <a:srgbClr val="9A5315"/>
              </a:solidFill>
              <a:latin typeface="Arial"/>
            </a:endParaRPr>
          </a:p>
        </p:txBody>
      </p:sp>
      <p:sp>
        <p:nvSpPr>
          <p:cNvPr id="617" name="PlaceHolder 2"/>
          <p:cNvSpPr>
            <a:spLocks noGrp="1"/>
          </p:cNvSpPr>
          <p:nvPr>
            <p:ph/>
          </p:nvPr>
        </p:nvSpPr>
        <p:spPr>
          <a:xfrm>
            <a:off x="1065240" y="1752480"/>
            <a:ext cx="10058040" cy="499619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Arial"/>
              </a:rPr>
              <a:t>Một</a:t>
            </a:r>
            <a:r>
              <a:rPr lang="en-US" sz="2400" b="0" strike="noStrike" spc="-1" dirty="0">
                <a:solidFill>
                  <a:srgbClr val="9A5315"/>
                </a:solidFill>
                <a:latin typeface="Arial"/>
              </a:rPr>
              <a:t> </a:t>
            </a:r>
            <a:r>
              <a:rPr lang="en-US" sz="2400" b="0" strike="noStrike" spc="-1" dirty="0" err="1">
                <a:solidFill>
                  <a:srgbClr val="9A5315"/>
                </a:solidFill>
                <a:latin typeface="Arial"/>
              </a:rPr>
              <a:t>số</a:t>
            </a:r>
            <a:r>
              <a:rPr lang="en-US" sz="2400" b="0" strike="noStrike" spc="-1" dirty="0">
                <a:solidFill>
                  <a:srgbClr val="9A5315"/>
                </a:solidFill>
                <a:latin typeface="Arial"/>
              </a:rPr>
              <a:t> operators </a:t>
            </a:r>
            <a:r>
              <a:rPr lang="en-US" sz="2400" b="0" strike="noStrike" spc="-1" dirty="0" err="1">
                <a:solidFill>
                  <a:srgbClr val="9A5315"/>
                </a:solidFill>
                <a:latin typeface="Arial"/>
              </a:rPr>
              <a:t>thường</a:t>
            </a:r>
            <a:r>
              <a:rPr lang="en-US" sz="2400" b="0" strike="noStrike" spc="-1" dirty="0">
                <a:solidFill>
                  <a:srgbClr val="9A5315"/>
                </a:solidFill>
                <a:latin typeface="Arial"/>
              </a:rPr>
              <a:t> </a:t>
            </a:r>
            <a:r>
              <a:rPr lang="en-US" sz="2400" b="0" strike="noStrike" spc="-1" dirty="0" err="1">
                <a:solidFill>
                  <a:srgbClr val="9A5315"/>
                </a:solidFill>
                <a:latin typeface="Arial"/>
              </a:rPr>
              <a:t>dùng</a:t>
            </a:r>
            <a:r>
              <a:rPr lang="en-US" sz="2400" b="0" strike="noStrike" spc="-1" dirty="0">
                <a:solidFill>
                  <a:srgbClr val="9A5315"/>
                </a:solidFill>
                <a:latin typeface="Arial"/>
              </a:rPr>
              <a:t>: Utility</a:t>
            </a:r>
            <a:endParaRPr lang="en-US" b="0" strike="noStrike" spc="-1" dirty="0">
              <a:solidFill>
                <a:srgbClr val="9A5315"/>
              </a:solidFill>
              <a:latin typeface="Arial"/>
            </a:endParaRP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tap: giống như console.log, giúp xem tại thời điểm đó value đi trong pipe là gì nhưng không tác động thay đổi đến value đó</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delay: nhận vào một number làm timer (miliseconds), tạo độ trễ trước khi emit value</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delayWhen: </a:t>
            </a:r>
            <a:r>
              <a:rPr lang="en-US" spc="-1" dirty="0">
                <a:solidFill>
                  <a:srgbClr val="9A5315"/>
                </a:solidFill>
                <a:latin typeface="Arial"/>
              </a:rPr>
              <a:t>nhận vào một projectFn() =&gt; Observable làm dấu hiệu, tạo độ trễ cho đến khi delayWhen emit value</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finalize: nhận vào một void function, thực hiện khi Obs complete hoặc error</a:t>
            </a:r>
          </a:p>
          <a:p>
            <a:pPr marL="740410" lvl="1" indent="-283210">
              <a:lnSpc>
                <a:spcPct val="100000"/>
              </a:lnSpc>
              <a:spcBef>
                <a:spcPts val="1200"/>
              </a:spcBef>
              <a:buClr>
                <a:srgbClr val="9A5315"/>
              </a:buClr>
              <a:buFont typeface="Arial"/>
              <a:buChar char="•"/>
            </a:pPr>
            <a:r>
              <a:rPr lang="en-US" spc="-1" dirty="0">
                <a:solidFill>
                  <a:srgbClr val="9A5315"/>
                </a:solidFill>
                <a:latin typeface="Arial"/>
              </a:rPr>
              <a:t>repeat: giống với retry nhưng dành cho trường hợp Obs không bị lỗi</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timeInterval: đếm thời gian (miliseconds) giữa 2 lần emit value</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timeout: trả ra error nếu hết thời gian quy định (miliseconds) mà không emit value nào</a:t>
            </a:r>
          </a:p>
          <a:p>
            <a:pPr marL="740410" lvl="1" indent="-283210">
              <a:lnSpc>
                <a:spcPct val="100000"/>
              </a:lnSpc>
              <a:spcBef>
                <a:spcPts val="1200"/>
              </a:spcBef>
              <a:buClr>
                <a:srgbClr val="9A5315"/>
              </a:buClr>
              <a:buFont typeface="Arial"/>
              <a:buChar char="•"/>
            </a:pPr>
            <a:r>
              <a:rPr lang="en-US" b="0" strike="noStrike" spc="-1" dirty="0">
                <a:solidFill>
                  <a:srgbClr val="9A5315"/>
                </a:solidFill>
                <a:latin typeface="Arial"/>
              </a:rPr>
              <a:t>firstValueFrom</a:t>
            </a:r>
            <a:r>
              <a:rPr lang="en-US" spc="-1" dirty="0">
                <a:solidFill>
                  <a:srgbClr val="9A5315"/>
                </a:solidFill>
                <a:latin typeface="Arial"/>
              </a:rPr>
              <a:t>: lấy value đầu tiên mà Obs emit, chuyển đổi thành Promise</a:t>
            </a:r>
          </a:p>
          <a:p>
            <a:pPr marL="740410" lvl="1" indent="-283210">
              <a:spcBef>
                <a:spcPts val="1200"/>
              </a:spcBef>
              <a:buClr>
                <a:srgbClr val="9A5315"/>
              </a:buClr>
              <a:buFont typeface="Arial"/>
              <a:buChar char="•"/>
            </a:pPr>
            <a:r>
              <a:rPr lang="en-US" b="0" strike="noStrike" spc="-1" dirty="0">
                <a:solidFill>
                  <a:srgbClr val="9A5315"/>
                </a:solidFill>
                <a:latin typeface="Arial"/>
              </a:rPr>
              <a:t>lastValueFrom: </a:t>
            </a:r>
            <a:r>
              <a:rPr lang="en-US" spc="-1" dirty="0">
                <a:solidFill>
                  <a:srgbClr val="9A5315"/>
                </a:solidFill>
                <a:latin typeface="Arial"/>
              </a:rPr>
              <a:t>lấy value cuối cùng mà Obs emit, chuyển đổi thành Promise</a:t>
            </a:r>
          </a:p>
          <a:p>
            <a:pPr marL="457200" lvl="1">
              <a:lnSpc>
                <a:spcPct val="100000"/>
              </a:lnSpc>
              <a:spcBef>
                <a:spcPts val="1200"/>
              </a:spcBef>
              <a:buClr>
                <a:srgbClr val="9A5315"/>
              </a:buClr>
            </a:pPr>
            <a:endParaRPr lang="en-US" b="0" strike="noStrike" spc="-1" dirty="0">
              <a:solidFill>
                <a:srgbClr val="9A5315"/>
              </a:solidFill>
              <a:latin typeface="Arial"/>
            </a:endParaRPr>
          </a:p>
        </p:txBody>
      </p:sp>
      <p:sp>
        <p:nvSpPr>
          <p:cNvPr id="4" name="PlaceHolder 3"/>
          <p:cNvSpPr>
            <a:spLocks noGrp="1"/>
          </p:cNvSpPr>
          <p:nvPr>
            <p:ph type="sldNum" idx="1"/>
          </p:nvPr>
        </p:nvSpPr>
        <p:spPr/>
        <p:txBody>
          <a:bodyPr/>
          <a:lstStyle/>
          <a:p>
            <a:fld id="{8D466230-5429-462E-ABB9-B8FC85DAA15E}" type="slidenum">
              <a:rPr/>
              <a:t>161</a:t>
            </a:fld>
            <a:endParaRPr/>
          </a:p>
        </p:txBody>
      </p:sp>
    </p:spTree>
    <p:extLst>
      <p:ext uri="{BB962C8B-B14F-4D97-AF65-F5344CB8AC3E}">
        <p14:creationId xmlns:p14="http://schemas.microsoft.com/office/powerpoint/2010/main" val="177897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dirty="0">
                <a:solidFill>
                  <a:srgbClr val="4D2A0B"/>
                </a:solidFill>
                <a:latin typeface="Arial"/>
              </a:rPr>
              <a:t>27. </a:t>
            </a:r>
            <a:r>
              <a:rPr lang="en-US" sz="3600" b="0" strike="noStrike" spc="-1" dirty="0" err="1">
                <a:solidFill>
                  <a:srgbClr val="4D2A0B"/>
                </a:solidFill>
                <a:latin typeface="Arial"/>
              </a:rPr>
              <a:t>RxJS</a:t>
            </a:r>
            <a:r>
              <a:rPr lang="en-US" sz="3600" b="0" strike="noStrike" spc="-1" dirty="0">
                <a:solidFill>
                  <a:srgbClr val="4D2A0B"/>
                </a:solidFill>
                <a:latin typeface="Arial"/>
              </a:rPr>
              <a:t> [3]: Operators</a:t>
            </a:r>
            <a:endParaRPr lang="en-US" sz="3600" b="0" strike="noStrike" spc="-1" dirty="0">
              <a:solidFill>
                <a:srgbClr val="9A5315"/>
              </a:solidFill>
              <a:latin typeface="Arial"/>
            </a:endParaRPr>
          </a:p>
        </p:txBody>
      </p:sp>
      <p:sp>
        <p:nvSpPr>
          <p:cNvPr id="617"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Arial"/>
              </a:rPr>
              <a:t>Tài liệu RxJS</a:t>
            </a:r>
            <a:r>
              <a:rPr lang="en-US" sz="2400" b="0" strike="noStrike" spc="-1" dirty="0">
                <a:solidFill>
                  <a:srgbClr val="9A5315"/>
                </a:solidFill>
                <a:latin typeface="Arial"/>
              </a:rPr>
              <a:t>:</a:t>
            </a:r>
          </a:p>
          <a:p>
            <a:pPr marL="740410" lvl="1" indent="-283210">
              <a:lnSpc>
                <a:spcPct val="100000"/>
              </a:lnSpc>
              <a:spcBef>
                <a:spcPts val="1200"/>
              </a:spcBef>
              <a:buClr>
                <a:srgbClr val="9A5315"/>
              </a:buClr>
              <a:buFont typeface="Arial"/>
              <a:buChar char="•"/>
            </a:pPr>
            <a:r>
              <a:rPr lang="en-US" sz="2000" spc="-1" dirty="0">
                <a:solidFill>
                  <a:srgbClr val="9A5315"/>
                </a:solidFill>
                <a:latin typeface="Arial"/>
                <a:hlinkClick r:id="rId2"/>
              </a:rPr>
              <a:t>Angular 100 days: Day 19-26</a:t>
            </a:r>
            <a:endParaRPr lang="en-US" sz="2000" spc="-1" dirty="0">
              <a:solidFill>
                <a:srgbClr val="9A5315"/>
              </a:solidFill>
              <a:latin typeface="Arial"/>
            </a:endParaRPr>
          </a:p>
          <a:p>
            <a:pPr marL="740410" lvl="1" indent="-283210">
              <a:lnSpc>
                <a:spcPct val="100000"/>
              </a:lnSpc>
              <a:spcBef>
                <a:spcPts val="1200"/>
              </a:spcBef>
              <a:buClr>
                <a:srgbClr val="9A5315"/>
              </a:buClr>
              <a:buFont typeface="Arial"/>
              <a:buChar char="•"/>
            </a:pPr>
            <a:r>
              <a:rPr lang="en-US" sz="2000" b="0" strike="noStrike" spc="-1" dirty="0">
                <a:solidFill>
                  <a:srgbClr val="9A5315"/>
                </a:solidFill>
                <a:latin typeface="Arial"/>
                <a:hlinkClick r:id="rId3"/>
              </a:rPr>
              <a:t>www.learnrxjs.io</a:t>
            </a:r>
            <a:endParaRPr lang="en-US" sz="2000" b="0" strike="noStrike" spc="-1" dirty="0">
              <a:solidFill>
                <a:srgbClr val="9A5315"/>
              </a:solidFill>
              <a:latin typeface="Arial"/>
            </a:endParaRPr>
          </a:p>
          <a:p>
            <a:pPr marL="740410" lvl="1" indent="-283210">
              <a:lnSpc>
                <a:spcPct val="100000"/>
              </a:lnSpc>
              <a:spcBef>
                <a:spcPts val="1200"/>
              </a:spcBef>
              <a:buClr>
                <a:srgbClr val="9A5315"/>
              </a:buClr>
              <a:buFont typeface="Arial"/>
              <a:buChar char="•"/>
            </a:pPr>
            <a:r>
              <a:rPr lang="en-US" sz="2000" b="0" strike="noStrike" spc="-1" dirty="0">
                <a:solidFill>
                  <a:srgbClr val="9A5315"/>
                </a:solidFill>
                <a:latin typeface="Arial"/>
                <a:hlinkClick r:id="rId4"/>
              </a:rPr>
              <a:t>thinkrx.io</a:t>
            </a:r>
            <a:endParaRPr lang="en-US" sz="2000" b="0" strike="noStrike" spc="-1" dirty="0">
              <a:solidFill>
                <a:srgbClr val="9A5315"/>
              </a:solidFill>
              <a:latin typeface="Arial"/>
            </a:endParaRPr>
          </a:p>
          <a:p>
            <a:pPr marL="740410" lvl="1" indent="-283210">
              <a:lnSpc>
                <a:spcPct val="100000"/>
              </a:lnSpc>
              <a:spcBef>
                <a:spcPts val="1200"/>
              </a:spcBef>
              <a:buClr>
                <a:srgbClr val="9A5315"/>
              </a:buClr>
              <a:buFont typeface="Arial"/>
              <a:buChar char="•"/>
            </a:pPr>
            <a:r>
              <a:rPr lang="en-US" sz="2000" b="0" strike="noStrike" spc="-1" dirty="0">
                <a:solidFill>
                  <a:srgbClr val="9A5315"/>
                </a:solidFill>
                <a:latin typeface="Arial"/>
                <a:hlinkClick r:id="rId5"/>
              </a:rPr>
              <a:t>rxjs.dev</a:t>
            </a:r>
            <a:endParaRPr lang="en-US" sz="2000" b="0" strike="noStrike" spc="-1" dirty="0">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Arial"/>
              </a:rPr>
              <a:t>Luyện</a:t>
            </a:r>
            <a:r>
              <a:rPr lang="en-US" sz="2400" b="0" strike="noStrike" spc="-1" dirty="0">
                <a:solidFill>
                  <a:srgbClr val="9A5315"/>
                </a:solidFill>
                <a:latin typeface="Arial"/>
              </a:rPr>
              <a:t> </a:t>
            </a:r>
            <a:r>
              <a:rPr lang="en-US" sz="2400" b="0" strike="noStrike" spc="-1" dirty="0" err="1">
                <a:solidFill>
                  <a:srgbClr val="9A5315"/>
                </a:solidFill>
                <a:latin typeface="Arial"/>
              </a:rPr>
              <a:t>tập</a:t>
            </a:r>
            <a:r>
              <a:rPr lang="en-US" sz="2400" b="0" strike="noStrike" spc="-1" dirty="0">
                <a:solidFill>
                  <a:srgbClr val="9A5315"/>
                </a:solidFill>
                <a:latin typeface="Arial"/>
              </a:rPr>
              <a:t> </a:t>
            </a:r>
            <a:r>
              <a:rPr lang="en-US" sz="2400" b="0" strike="noStrike" spc="-1" dirty="0" err="1">
                <a:solidFill>
                  <a:srgbClr val="9A5315"/>
                </a:solidFill>
                <a:latin typeface="Arial"/>
              </a:rPr>
              <a:t>RxJS</a:t>
            </a:r>
            <a:r>
              <a:rPr lang="en-US" sz="2400" b="0" strike="noStrike" spc="-1" dirty="0">
                <a:solidFill>
                  <a:srgbClr val="9A5315"/>
                </a:solidFill>
                <a:latin typeface="Arial"/>
              </a:rPr>
              <a:t>:</a:t>
            </a:r>
          </a:p>
          <a:p>
            <a:pPr marL="740410" lvl="1" indent="-283210">
              <a:lnSpc>
                <a:spcPct val="100000"/>
              </a:lnSpc>
              <a:spcBef>
                <a:spcPts val="1200"/>
              </a:spcBef>
              <a:buClr>
                <a:srgbClr val="9A5315"/>
              </a:buClr>
              <a:buFont typeface="Arial"/>
              <a:buChar char="•"/>
            </a:pPr>
            <a:r>
              <a:rPr lang="en-US" sz="2000" b="0" strike="noStrike" spc="-1" dirty="0">
                <a:solidFill>
                  <a:srgbClr val="9A5315"/>
                </a:solidFill>
                <a:latin typeface="Arial"/>
                <a:hlinkClick r:id="rId6"/>
              </a:rPr>
              <a:t>rxjs-fruits-game</a:t>
            </a:r>
            <a:endParaRPr lang="en-US" sz="2000" b="0" strike="noStrike" spc="-1" dirty="0">
              <a:solidFill>
                <a:srgbClr val="9A5315"/>
              </a:solidFill>
              <a:latin typeface="Arial"/>
            </a:endParaRPr>
          </a:p>
          <a:p>
            <a:pPr marL="740410" lvl="1" indent="-283210">
              <a:spcBef>
                <a:spcPts val="1200"/>
              </a:spcBef>
              <a:buClr>
                <a:srgbClr val="9A5315"/>
              </a:buClr>
              <a:buFont typeface="Arial"/>
              <a:buChar char="•"/>
            </a:pPr>
            <a:r>
              <a:rPr lang="en-US" sz="2000" b="0" strike="noStrike" spc="-1" dirty="0">
                <a:solidFill>
                  <a:srgbClr val="9A5315"/>
                </a:solidFill>
                <a:latin typeface="Arial"/>
                <a:hlinkClick r:id="rId7"/>
              </a:rPr>
              <a:t>angular-</a:t>
            </a:r>
            <a:r>
              <a:rPr lang="en-US" sz="2000" b="0" strike="noStrike" spc="-1" dirty="0" err="1">
                <a:solidFill>
                  <a:srgbClr val="9A5315"/>
                </a:solidFill>
                <a:latin typeface="Arial"/>
                <a:hlinkClick r:id="rId7"/>
              </a:rPr>
              <a:t>rxjs</a:t>
            </a:r>
            <a:r>
              <a:rPr lang="en-US" sz="2000" b="0" strike="noStrike" spc="-1" dirty="0">
                <a:solidFill>
                  <a:srgbClr val="9A5315"/>
                </a:solidFill>
                <a:latin typeface="Arial"/>
                <a:hlinkClick r:id="rId7"/>
              </a:rPr>
              <a:t>-exercise</a:t>
            </a:r>
            <a:endParaRPr lang="en-US" sz="2000" b="0" strike="noStrike" spc="-1" dirty="0">
              <a:solidFill>
                <a:srgbClr val="9A5315"/>
              </a:solidFill>
              <a:latin typeface="Arial"/>
            </a:endParaRPr>
          </a:p>
        </p:txBody>
      </p:sp>
      <p:sp>
        <p:nvSpPr>
          <p:cNvPr id="4" name="PlaceHolder 3"/>
          <p:cNvSpPr>
            <a:spLocks noGrp="1"/>
          </p:cNvSpPr>
          <p:nvPr>
            <p:ph type="sldNum" idx="1"/>
          </p:nvPr>
        </p:nvSpPr>
        <p:spPr/>
        <p:txBody>
          <a:bodyPr/>
          <a:lstStyle/>
          <a:p>
            <a:fld id="{8D466230-5429-462E-ABB9-B8FC85DAA15E}" type="slidenum">
              <a:rPr/>
              <a:t>162</a:t>
            </a:fld>
            <a:endParaRPr/>
          </a:p>
        </p:txBody>
      </p:sp>
    </p:spTree>
    <p:extLst>
      <p:ext uri="{BB962C8B-B14F-4D97-AF65-F5344CB8AC3E}">
        <p14:creationId xmlns:p14="http://schemas.microsoft.com/office/powerpoint/2010/main" val="120975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28. Import JavaScript file in TypeScript file</a:t>
            </a:r>
            <a:endParaRPr lang="en-US" sz="3600" b="0" strike="noStrike" spc="-1">
              <a:solidFill>
                <a:srgbClr val="9A5315"/>
              </a:solidFill>
              <a:latin typeface="Arial"/>
            </a:endParaRPr>
          </a:p>
        </p:txBody>
      </p:sp>
      <p:sp>
        <p:nvSpPr>
          <p:cNvPr id="619"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Import JS library để sử dụng trong Angular, cụ thể là trong TS là trường hợp khá thường gặp.</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Cách làm:</a:t>
            </a:r>
          </a:p>
          <a:p>
            <a:pPr marL="740410" lvl="1" indent="-283210">
              <a:lnSpc>
                <a:spcPct val="100000"/>
              </a:lnSpc>
              <a:spcBef>
                <a:spcPts val="1200"/>
              </a:spcBef>
              <a:buClr>
                <a:srgbClr val="9A5315"/>
              </a:buClr>
              <a:buFont typeface="Arial"/>
              <a:buChar char="•"/>
            </a:pPr>
            <a:r>
              <a:rPr lang="en-US" sz="2000" b="0" strike="noStrike" spc="-1">
                <a:solidFill>
                  <a:srgbClr val="9A5315"/>
                </a:solidFill>
                <a:latin typeface="Arial"/>
              </a:rPr>
              <a:t>Cài đặt library bằng npm hoặc nếu library tự viết thì include vào angular.json</a:t>
            </a:r>
          </a:p>
          <a:p>
            <a:pPr marL="740410" lvl="1" indent="-283210">
              <a:lnSpc>
                <a:spcPct val="100000"/>
              </a:lnSpc>
              <a:spcBef>
                <a:spcPts val="1200"/>
              </a:spcBef>
              <a:buClr>
                <a:srgbClr val="9A5315"/>
              </a:buClr>
              <a:buFont typeface="Arial"/>
              <a:buChar char="•"/>
            </a:pPr>
            <a:r>
              <a:rPr lang="en-US" sz="2000" b="0" strike="noStrike" spc="-1">
                <a:solidFill>
                  <a:srgbClr val="9A5315"/>
                </a:solidFill>
                <a:latin typeface="Arial"/>
              </a:rPr>
              <a:t>Tại component sử dụng:</a:t>
            </a:r>
            <a:br>
              <a:rPr sz="2000"/>
            </a:br>
            <a:r>
              <a:rPr lang="en-US" sz="2000" b="0" strike="noStrike" spc="-1">
                <a:solidFill>
                  <a:srgbClr val="9A5315"/>
                </a:solidFill>
                <a:latin typeface="Arial"/>
              </a:rPr>
              <a:t>+ Library có </a:t>
            </a:r>
            <a:r>
              <a:rPr lang="en-US" sz="2000" b="0" u="sng" strike="noStrike" spc="-1">
                <a:solidFill>
                  <a:srgbClr val="9A5315"/>
                </a:solidFill>
                <a:uFillTx/>
                <a:latin typeface="Arial"/>
              </a:rPr>
              <a:t>module.exports</a:t>
            </a:r>
            <a:r>
              <a:rPr lang="en-US" sz="2000" b="0" strike="noStrike" spc="-1">
                <a:solidFill>
                  <a:srgbClr val="9A5315"/>
                </a:solidFill>
                <a:latin typeface="Arial"/>
              </a:rPr>
              <a:t>: </a:t>
            </a:r>
            <a:r>
              <a:rPr lang="en-US" sz="2000" b="0" strike="noStrike" spc="-1">
                <a:solidFill>
                  <a:srgbClr val="1A73CB"/>
                </a:solidFill>
                <a:latin typeface="Arial"/>
              </a:rPr>
              <a:t>import * as </a:t>
            </a:r>
            <a:r>
              <a:rPr lang="en-US" sz="2000" b="0" strike="noStrike" spc="-1">
                <a:solidFill>
                  <a:srgbClr val="E7954E"/>
                </a:solidFill>
                <a:latin typeface="Arial"/>
              </a:rPr>
              <a:t>&lt;varName&gt;</a:t>
            </a:r>
            <a:r>
              <a:rPr lang="en-US" sz="2000" b="0" strike="noStrike" spc="-1">
                <a:solidFill>
                  <a:srgbClr val="1A73CB"/>
                </a:solidFill>
                <a:latin typeface="Arial"/>
              </a:rPr>
              <a:t> from ‘</a:t>
            </a:r>
            <a:r>
              <a:rPr lang="en-US" sz="2000" b="0" strike="noStrike" spc="-1">
                <a:solidFill>
                  <a:srgbClr val="E7954E"/>
                </a:solidFill>
                <a:latin typeface="Arial"/>
              </a:rPr>
              <a:t>&lt;libName&gt;</a:t>
            </a:r>
            <a:r>
              <a:rPr lang="en-US" sz="2000" b="0" strike="noStrike" spc="-1">
                <a:solidFill>
                  <a:srgbClr val="1A73CB"/>
                </a:solidFill>
                <a:latin typeface="Arial"/>
              </a:rPr>
              <a:t>’;</a:t>
            </a:r>
            <a:br>
              <a:rPr sz="2000"/>
            </a:br>
            <a:r>
              <a:rPr lang="en-US" sz="2000" b="0" strike="noStrike" spc="-1">
                <a:solidFill>
                  <a:srgbClr val="9A5315"/>
                </a:solidFill>
                <a:latin typeface="Arial"/>
              </a:rPr>
              <a:t>VD: import * as $ from 'jquery’;</a:t>
            </a:r>
            <a:br>
              <a:rPr sz="2000"/>
            </a:br>
            <a:br>
              <a:rPr sz="2000"/>
            </a:br>
            <a:r>
              <a:rPr lang="en-US" sz="2000" b="0" strike="noStrike" spc="-1">
                <a:solidFill>
                  <a:srgbClr val="9A5315"/>
                </a:solidFill>
                <a:latin typeface="Arial"/>
              </a:rPr>
              <a:t>+ Library không có </a:t>
            </a:r>
            <a:r>
              <a:rPr lang="en-US" sz="2000" b="0" u="sng" strike="noStrike" spc="-1">
                <a:solidFill>
                  <a:srgbClr val="9A5315"/>
                </a:solidFill>
                <a:uFillTx/>
                <a:latin typeface="Arial"/>
              </a:rPr>
              <a:t>module.exports </a:t>
            </a:r>
            <a:r>
              <a:rPr lang="en-US" sz="2000" b="0" strike="noStrike" spc="-1">
                <a:solidFill>
                  <a:srgbClr val="9A5315"/>
                </a:solidFill>
                <a:latin typeface="Arial"/>
              </a:rPr>
              <a:t>: </a:t>
            </a:r>
            <a:r>
              <a:rPr lang="en-US" sz="2000" b="0" strike="noStrike" spc="-1">
                <a:solidFill>
                  <a:srgbClr val="1A73CB"/>
                </a:solidFill>
                <a:latin typeface="Arial"/>
              </a:rPr>
              <a:t>declare function </a:t>
            </a:r>
            <a:r>
              <a:rPr lang="en-US" sz="2000" b="0" strike="noStrike" spc="-1">
                <a:solidFill>
                  <a:srgbClr val="E7954E"/>
                </a:solidFill>
                <a:latin typeface="Arial"/>
              </a:rPr>
              <a:t>&lt;functionName&gt;</a:t>
            </a:r>
            <a:r>
              <a:rPr lang="en-US" sz="2000" b="0" strike="noStrike" spc="-1">
                <a:solidFill>
                  <a:srgbClr val="1A73CB"/>
                </a:solidFill>
                <a:latin typeface="Arial"/>
              </a:rPr>
              <a:t>: any;</a:t>
            </a:r>
            <a:br>
              <a:rPr sz="2000"/>
            </a:br>
            <a:r>
              <a:rPr lang="en-US" sz="2000" b="0" strike="noStrike" spc="-1">
                <a:solidFill>
                  <a:srgbClr val="E7954E"/>
                </a:solidFill>
                <a:latin typeface="Arial"/>
              </a:rPr>
              <a:t>&lt;functionName&gt;</a:t>
            </a:r>
            <a:r>
              <a:rPr lang="en-US" sz="2000" b="0" strike="noStrike" spc="-1">
                <a:solidFill>
                  <a:srgbClr val="9A5315"/>
                </a:solidFill>
                <a:latin typeface="Arial"/>
              </a:rPr>
              <a:t> là tên function viết trong lib.</a:t>
            </a:r>
            <a:br>
              <a:rPr sz="2000"/>
            </a:br>
            <a:r>
              <a:rPr lang="en-US" sz="2000" b="0" strike="noStrike" spc="-1">
                <a:solidFill>
                  <a:srgbClr val="9A5315"/>
                </a:solidFill>
                <a:latin typeface="Arial"/>
              </a:rPr>
              <a:t>VD: declare function loadingShow(): any;</a:t>
            </a:r>
          </a:p>
        </p:txBody>
      </p:sp>
      <p:sp>
        <p:nvSpPr>
          <p:cNvPr id="4" name="PlaceHolder 3"/>
          <p:cNvSpPr>
            <a:spLocks noGrp="1"/>
          </p:cNvSpPr>
          <p:nvPr>
            <p:ph type="sldNum" idx="1"/>
          </p:nvPr>
        </p:nvSpPr>
        <p:spPr/>
        <p:txBody>
          <a:bodyPr/>
          <a:lstStyle/>
          <a:p>
            <a:fld id="{FD85E21A-7D70-46EB-891C-8FAD5130307C}" type="slidenum">
              <a:rPr/>
              <a:t>163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28. Import JavaScript file in TypeScript file</a:t>
            </a:r>
            <a:endParaRPr lang="en-US" sz="3600" b="0" strike="noStrike" spc="-1">
              <a:solidFill>
                <a:srgbClr val="9A5315"/>
              </a:solidFill>
              <a:latin typeface="Arial"/>
            </a:endParaRPr>
          </a:p>
        </p:txBody>
      </p:sp>
      <p:sp>
        <p:nvSpPr>
          <p:cNvPr id="621"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pic>
        <p:nvPicPr>
          <p:cNvPr id="622" name="Picture 3"/>
          <p:cNvPicPr/>
          <p:nvPr/>
        </p:nvPicPr>
        <p:blipFill>
          <a:blip r:embed="rId2"/>
          <a:stretch>
            <a:fillRect/>
          </a:stretch>
        </p:blipFill>
        <p:spPr>
          <a:xfrm>
            <a:off x="7039080" y="1945080"/>
            <a:ext cx="3362400" cy="4152960"/>
          </a:xfrm>
          <a:prstGeom prst="rect">
            <a:avLst/>
          </a:prstGeom>
          <a:ln w="0">
            <a:noFill/>
          </a:ln>
        </p:spPr>
      </p:pic>
      <p:pic>
        <p:nvPicPr>
          <p:cNvPr id="623" name="Picture 7"/>
          <p:cNvPicPr/>
          <p:nvPr/>
        </p:nvPicPr>
        <p:blipFill>
          <a:blip r:embed="rId3"/>
          <a:stretch>
            <a:fillRect/>
          </a:stretch>
        </p:blipFill>
        <p:spPr>
          <a:xfrm>
            <a:off x="1918440" y="2529000"/>
            <a:ext cx="4266720" cy="1800000"/>
          </a:xfrm>
          <a:prstGeom prst="rect">
            <a:avLst/>
          </a:prstGeom>
          <a:ln w="0">
            <a:noFill/>
          </a:ln>
        </p:spPr>
      </p:pic>
      <p:sp>
        <p:nvSpPr>
          <p:cNvPr id="4" name="PlaceHolder 3"/>
          <p:cNvSpPr>
            <a:spLocks noGrp="1"/>
          </p:cNvSpPr>
          <p:nvPr>
            <p:ph type="sldNum" idx="1"/>
          </p:nvPr>
        </p:nvSpPr>
        <p:spPr/>
        <p:txBody>
          <a:bodyPr/>
          <a:lstStyle/>
          <a:p>
            <a:fld id="{686F9FE0-10DE-4BB3-9686-DA35CF2F6750}" type="slidenum">
              <a:rPr/>
              <a:t>164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29. Third-party UI components: Ant Zorro</a:t>
            </a:r>
            <a:endParaRPr lang="en-US" sz="3600" b="0" strike="noStrike" spc="-1">
              <a:solidFill>
                <a:srgbClr val="9A5315"/>
              </a:solidFill>
              <a:latin typeface="Arial"/>
            </a:endParaRPr>
          </a:p>
        </p:txBody>
      </p:sp>
      <p:sp>
        <p:nvSpPr>
          <p:cNvPr id="625"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Ant Zorro là thư viện thiết kế giao diện dành cho Angular</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60+ component chất lượng cao</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Document chi tiết</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Hỗ trợ nhiều ngôn ngữ</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Và nhiều tính năng khác</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Xem thêm </a:t>
            </a:r>
            <a:r>
              <a:rPr lang="en-US" sz="2400" b="0" u="sng" strike="noStrike" spc="-1">
                <a:solidFill>
                  <a:srgbClr val="6DC025"/>
                </a:solidFill>
                <a:uFillTx/>
                <a:latin typeface="Arial"/>
                <a:hlinkClick r:id="rId2"/>
              </a:rPr>
              <a:t>tại đây</a:t>
            </a:r>
            <a:r>
              <a:rPr lang="en-US" sz="2400" b="0" strike="noStrike" spc="-1">
                <a:solidFill>
                  <a:srgbClr val="9A5315"/>
                </a:solidFill>
                <a:latin typeface="Arial"/>
              </a:rPr>
              <a:t>.</a:t>
            </a:r>
          </a:p>
        </p:txBody>
      </p:sp>
      <p:sp>
        <p:nvSpPr>
          <p:cNvPr id="4" name="PlaceHolder 3"/>
          <p:cNvSpPr>
            <a:spLocks noGrp="1"/>
          </p:cNvSpPr>
          <p:nvPr>
            <p:ph type="sldNum" idx="1"/>
          </p:nvPr>
        </p:nvSpPr>
        <p:spPr/>
        <p:txBody>
          <a:bodyPr/>
          <a:lstStyle/>
          <a:p>
            <a:fld id="{6D469DF7-84A9-40DA-B048-2F1BB744BB41}" type="slidenum">
              <a:rPr/>
              <a:t>165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30. Guard</a:t>
            </a:r>
            <a:endParaRPr lang="en-US" sz="3600" b="0" strike="noStrike" spc="-1">
              <a:solidFill>
                <a:srgbClr val="9A5315"/>
              </a:solidFill>
              <a:latin typeface="Arial"/>
            </a:endParaRPr>
          </a:p>
        </p:txBody>
      </p:sp>
      <p:sp>
        <p:nvSpPr>
          <p:cNvPr id="627"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Trong thực tế, mỗi người dùng hệ thống có thể có nhiều quyền hạn, dẫn đến việc một số route sẽ được phép truy cập, một số thì không.</a:t>
            </a:r>
            <a:br>
              <a:rPr sz="2400"/>
            </a:br>
            <a:r>
              <a:rPr lang="en-US" sz="2400" b="0" strike="noStrike" spc="-1">
                <a:solidFill>
                  <a:srgbClr val="9A5315"/>
                </a:solidFill>
                <a:latin typeface="Arial"/>
              </a:rPr>
              <a:t>=&gt; Guard</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Các loại Guard:</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CanActivate: quản lý truy cập route</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CanActivateChild: quản lý truy cập children route</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CanDeactivate: quản lý thoát route</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CanMatch: quản lý truy cập khi nhiều route có path giống nhau</a:t>
            </a:r>
          </a:p>
        </p:txBody>
      </p:sp>
      <p:sp>
        <p:nvSpPr>
          <p:cNvPr id="4" name="PlaceHolder 3"/>
          <p:cNvSpPr>
            <a:spLocks noGrp="1"/>
          </p:cNvSpPr>
          <p:nvPr>
            <p:ph type="sldNum" idx="1"/>
          </p:nvPr>
        </p:nvSpPr>
        <p:spPr/>
        <p:txBody>
          <a:bodyPr/>
          <a:lstStyle/>
          <a:p>
            <a:fld id="{9050B063-98B6-4F37-9320-9180D72FEDCF}" type="slidenum">
              <a:rPr/>
              <a:t>166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30. Guard</a:t>
            </a:r>
            <a:endParaRPr lang="en-US" sz="3600" b="0" strike="noStrike" spc="-1">
              <a:solidFill>
                <a:srgbClr val="9A5315"/>
              </a:solidFill>
              <a:latin typeface="Arial"/>
            </a:endParaRPr>
          </a:p>
        </p:txBody>
      </p:sp>
      <p:sp>
        <p:nvSpPr>
          <p:cNvPr id="629"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CanActivate, CanActivateChild:</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Check quyền truy cập mỗi lần truy cập đến route</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CanDeactivate:</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Chặn thoát khỏi route khi component có khai báo function chặn tương ứng</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CanMatch:</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Khi có nhiều route giống path nhau, mỗi path phân một quyền thì CanMatch sẽ hỗ trợ tìm tới đúng route có quyền truy cập</a:t>
            </a:r>
          </a:p>
        </p:txBody>
      </p:sp>
      <p:sp>
        <p:nvSpPr>
          <p:cNvPr id="4" name="PlaceHolder 3"/>
          <p:cNvSpPr>
            <a:spLocks noGrp="1"/>
          </p:cNvSpPr>
          <p:nvPr>
            <p:ph type="sldNum" idx="1"/>
          </p:nvPr>
        </p:nvSpPr>
        <p:spPr/>
        <p:txBody>
          <a:bodyPr/>
          <a:lstStyle/>
          <a:p>
            <a:fld id="{2545AB8A-C50E-4464-93B6-8A15241E970A}" type="slidenum">
              <a:rPr/>
              <a:t>167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30. Guard</a:t>
            </a:r>
            <a:endParaRPr lang="en-US" sz="3600" b="0" strike="noStrike" spc="-1">
              <a:solidFill>
                <a:srgbClr val="9A5315"/>
              </a:solidFill>
              <a:latin typeface="Arial"/>
            </a:endParaRPr>
          </a:p>
        </p:txBody>
      </p:sp>
      <p:sp>
        <p:nvSpPr>
          <p:cNvPr id="631"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 </a:t>
            </a:r>
            <a:r>
              <a:rPr lang="en-US" sz="2400" b="0" u="sng" strike="noStrike" spc="-1">
                <a:solidFill>
                  <a:srgbClr val="6DC025"/>
                </a:solidFill>
                <a:uFillTx/>
                <a:latin typeface="Arial"/>
                <a:hlinkClick r:id="rId2"/>
              </a:rPr>
              <a:t>Source code</a:t>
            </a: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303DB1E9-FD0F-4C01-A7F9-023BCF929494}" type="slidenum">
              <a:rPr/>
              <a:t>168</a:t>
            </a:fld>
            <a:endParaRPr/>
          </a:p>
        </p:txBody>
      </p:sp>
      <p:pic>
        <p:nvPicPr>
          <p:cNvPr id="3" name="Picture 2" descr="A screenshot of a computer&#10;&#10;Description automatically generated with medium confidence">
            <a:extLst>
              <a:ext uri="{FF2B5EF4-FFF2-40B4-BE49-F238E27FC236}">
                <a16:creationId xmlns:a16="http://schemas.microsoft.com/office/drawing/2014/main" id="{7401FF6D-3340-7D01-6EE1-D70FC9118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415" y="2301461"/>
            <a:ext cx="7415374" cy="36426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spc="-1">
                <a:solidFill>
                  <a:srgbClr val="4D2A0B"/>
                </a:solidFill>
                <a:latin typeface="Arial"/>
              </a:rPr>
              <a:t>31. Standalone Components/Directives/Pipes</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b="0" strike="noStrike" spc="-1">
                <a:solidFill>
                  <a:srgbClr val="9A5315"/>
                </a:solidFill>
                <a:latin typeface="Arial"/>
              </a:rPr>
              <a:t>Thông thường, khi muốn sử dụng một component/directive/pipe (C/D/P) thì nó phải được declare trong module đích.</a:t>
            </a:r>
            <a:br>
              <a:rPr lang="en-US" sz="2400" b="0" strike="noStrike" spc="-1">
                <a:solidFill>
                  <a:srgbClr val="9A5315"/>
                </a:solidFill>
                <a:latin typeface="Arial"/>
              </a:rPr>
            </a:br>
            <a:r>
              <a:rPr lang="en-US" sz="2400" spc="-1">
                <a:solidFill>
                  <a:srgbClr val="9A5315"/>
                </a:solidFill>
                <a:latin typeface="Arial"/>
              </a:rPr>
              <a:t>T</a:t>
            </a:r>
            <a:r>
              <a:rPr lang="en-US" sz="2400" b="0" strike="noStrike" spc="-1">
                <a:solidFill>
                  <a:srgbClr val="9A5315"/>
                </a:solidFill>
                <a:latin typeface="Arial"/>
              </a:rPr>
              <a:t>rường hợp muốn tái sử dụng C/D/P đó thì phải import C/D/P vào một shared module và import shared module đó đến module đích.</a:t>
            </a:r>
            <a:br>
              <a:rPr lang="en-US" sz="2400" b="0" strike="noStrike" spc="-1">
                <a:solidFill>
                  <a:srgbClr val="9A5315"/>
                </a:solidFill>
                <a:latin typeface="Arial"/>
              </a:rPr>
            </a:br>
            <a:r>
              <a:rPr lang="en-US" sz="2400" b="0" strike="noStrike" spc="-1">
                <a:solidFill>
                  <a:srgbClr val="9A5315"/>
                </a:solidFill>
                <a:latin typeface="Arial"/>
              </a:rPr>
              <a:t>=&gt; </a:t>
            </a:r>
            <a:r>
              <a:rPr lang="en-US" sz="2400" spc="-1">
                <a:solidFill>
                  <a:srgbClr val="9A5315"/>
                </a:solidFill>
                <a:latin typeface="Arial"/>
              </a:rPr>
              <a:t>Việc declare này khá rườm rà, ngoài ra còn gây dư thừa code, tăng bundle size khi lazy loading vì chỉ dùng một vài C/D/P mà phải import cả một shared module.</a:t>
            </a:r>
          </a:p>
          <a:p>
            <a:pPr marL="342900" indent="-342900">
              <a:buFont typeface="Arial" panose="020B0604020202020204" pitchFamily="34" charset="0"/>
              <a:buChar char="•"/>
            </a:pPr>
            <a:r>
              <a:rPr lang="en-US" sz="2400" b="0" strike="noStrike" spc="-1">
                <a:solidFill>
                  <a:srgbClr val="9A5315"/>
                </a:solidFill>
                <a:latin typeface="Arial"/>
              </a:rPr>
              <a:t>Standalone C/D/P ra đời đã giải quyết vấn đề này:</a:t>
            </a:r>
            <a:br>
              <a:rPr lang="en-US" sz="2400" b="0" strike="noStrike" spc="-1">
                <a:solidFill>
                  <a:srgbClr val="9A5315"/>
                </a:solidFill>
                <a:latin typeface="Arial"/>
              </a:rPr>
            </a:br>
            <a:r>
              <a:rPr lang="en-US" sz="2400" b="0" strike="noStrike" spc="-1">
                <a:solidFill>
                  <a:srgbClr val="9A5315"/>
                </a:solidFill>
                <a:latin typeface="Arial"/>
              </a:rPr>
              <a:t>- Không cần declare</a:t>
            </a:r>
            <a:br>
              <a:rPr lang="en-US" sz="2400" b="0" strike="noStrike" spc="-1">
                <a:solidFill>
                  <a:srgbClr val="9A5315"/>
                </a:solidFill>
                <a:latin typeface="Arial"/>
              </a:rPr>
            </a:br>
            <a:r>
              <a:rPr lang="en-US" sz="2400" b="0" strike="noStrike" spc="-1">
                <a:solidFill>
                  <a:srgbClr val="9A5315"/>
                </a:solidFill>
                <a:latin typeface="Arial"/>
              </a:rPr>
              <a:t>- Dùng đến đâu, import đến đó</a:t>
            </a:r>
            <a:br>
              <a:rPr lang="en-US" sz="2400" b="0" strike="noStrike" spc="-1">
                <a:solidFill>
                  <a:srgbClr val="9A5315"/>
                </a:solidFill>
                <a:latin typeface="Arial"/>
              </a:rPr>
            </a:br>
            <a:r>
              <a:rPr lang="en-US" sz="2400" b="0" strike="noStrike" spc="-1">
                <a:solidFill>
                  <a:srgbClr val="9A5315"/>
                </a:solidFill>
                <a:latin typeface="Arial"/>
              </a:rPr>
              <a:t>- Vẫn có thể gộp nhóm C/D/P (import) và export thành shared module</a:t>
            </a:r>
          </a:p>
          <a:p>
            <a:pPr marL="342900" indent="-342900">
              <a:buFont typeface="Arial" panose="020B0604020202020204" pitchFamily="34" charset="0"/>
              <a:buChar char="•"/>
            </a:pPr>
            <a:r>
              <a:rPr lang="en-US" sz="2400" spc="-1">
                <a:solidFill>
                  <a:srgbClr val="9A5315"/>
                </a:solidFill>
                <a:latin typeface="Arial"/>
              </a:rPr>
              <a:t>Xem thêm </a:t>
            </a:r>
            <a:r>
              <a:rPr lang="en-US" sz="2400" spc="-1">
                <a:solidFill>
                  <a:srgbClr val="9A5315"/>
                </a:solidFill>
                <a:latin typeface="Arial"/>
                <a:hlinkClick r:id="rId2"/>
              </a:rPr>
              <a:t>tại đây</a:t>
            </a:r>
            <a:r>
              <a:rPr lang="en-US" sz="2400" spc="-1">
                <a:solidFill>
                  <a:srgbClr val="9A5315"/>
                </a:solidFill>
                <a:latin typeface="Arial"/>
              </a:rPr>
              <a:t>.</a:t>
            </a: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13859610-2787-4578-BE5F-6BFA81D96703}" type="slidenum">
              <a:rPr/>
              <a:t>169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i.3. Kiểu dữ liệu TypeScript</a:t>
            </a:r>
            <a:endParaRPr lang="en-US" sz="3600" b="0" strike="noStrike" spc="-1">
              <a:solidFill>
                <a:srgbClr val="9A5315"/>
              </a:solidFill>
              <a:latin typeface="Arial"/>
            </a:endParaRPr>
          </a:p>
        </p:txBody>
      </p:sp>
      <p:sp>
        <p:nvSpPr>
          <p:cNvPr id="204" name="PlaceHolder 2"/>
          <p:cNvSpPr>
            <a:spLocks noGrp="1"/>
          </p:cNvSpPr>
          <p:nvPr>
            <p:ph/>
          </p:nvPr>
        </p:nvSpPr>
        <p:spPr>
          <a:xfrm>
            <a:off x="1065240" y="1825560"/>
            <a:ext cx="10058040" cy="4003200"/>
          </a:xfrm>
          <a:prstGeom prst="rect">
            <a:avLst/>
          </a:prstGeom>
          <a:noFill/>
          <a:ln w="0">
            <a:noFill/>
          </a:ln>
        </p:spPr>
        <p:txBody>
          <a:bodyPr anchor="t">
            <a:normAutofit fontScale="92500" lnSpcReduction="10000"/>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Các type của TS:</a:t>
            </a:r>
            <a:br>
              <a:rPr sz="2400"/>
            </a:br>
            <a:r>
              <a:rPr lang="en-US" sz="2400" b="0" strike="noStrike" spc="-1">
                <a:solidFill>
                  <a:srgbClr val="9A5315"/>
                </a:solidFill>
                <a:latin typeface="Arial"/>
              </a:rPr>
              <a:t>- string		- number		- boolean</a:t>
            </a:r>
            <a:br>
              <a:rPr sz="2400"/>
            </a:br>
            <a:r>
              <a:rPr lang="en-US" sz="2400" b="0" strike="noStrike" spc="-1">
                <a:solidFill>
                  <a:srgbClr val="9A5315"/>
                </a:solidFill>
                <a:latin typeface="Arial"/>
              </a:rPr>
              <a:t>- null		- undefined		- void	</a:t>
            </a:r>
            <a:br>
              <a:rPr sz="2400"/>
            </a:br>
            <a:br>
              <a:rPr sz="2400"/>
            </a:br>
            <a:r>
              <a:rPr lang="en-US" sz="2400" b="0" strike="noStrike">
                <a:solidFill>
                  <a:srgbClr val="9A5315"/>
                </a:solidFill>
                <a:latin typeface="Arial"/>
                <a:sym typeface="+mn-ea"/>
              </a:rPr>
              <a:t>- Array&lt;</a:t>
            </a:r>
            <a:r>
              <a:rPr lang="en-US" sz="2400" b="1" strike="noStrike">
                <a:solidFill>
                  <a:srgbClr val="9A5315"/>
                </a:solidFill>
                <a:latin typeface="Arial"/>
                <a:sym typeface="+mn-ea"/>
              </a:rPr>
              <a:t>T</a:t>
            </a:r>
            <a:r>
              <a:rPr lang="en-US" sz="2400" b="0" strike="noStrike">
                <a:solidFill>
                  <a:srgbClr val="9A5315"/>
                </a:solidFill>
                <a:latin typeface="Arial"/>
                <a:sym typeface="+mn-ea"/>
              </a:rPr>
              <a:t>&gt; với </a:t>
            </a:r>
            <a:r>
              <a:rPr lang="en-US" sz="2400" b="1" strike="noStrike">
                <a:solidFill>
                  <a:srgbClr val="9A5315"/>
                </a:solidFill>
                <a:latin typeface="Arial"/>
                <a:sym typeface="+mn-ea"/>
              </a:rPr>
              <a:t>T</a:t>
            </a:r>
            <a:r>
              <a:rPr lang="en-US" sz="2400" b="0" strike="noStrike">
                <a:solidFill>
                  <a:srgbClr val="9A5315"/>
                </a:solidFill>
                <a:latin typeface="Arial"/>
                <a:sym typeface="+mn-ea"/>
              </a:rPr>
              <a:t> là các kiểu trên, tương đương cách viết </a:t>
            </a:r>
            <a:r>
              <a:rPr lang="en-US" sz="2400" b="1" strike="noStrike">
                <a:solidFill>
                  <a:srgbClr val="9A5315"/>
                </a:solidFill>
                <a:latin typeface="Arial"/>
                <a:sym typeface="+mn-ea"/>
              </a:rPr>
              <a:t>T</a:t>
            </a:r>
            <a:r>
              <a:rPr lang="en-US" sz="2400" b="0" strike="noStrike">
                <a:solidFill>
                  <a:srgbClr val="9A5315"/>
                </a:solidFill>
                <a:latin typeface="Arial"/>
                <a:sym typeface="+mn-ea"/>
              </a:rPr>
              <a:t>[ ]</a:t>
            </a:r>
            <a:br>
              <a:rPr lang="en-US" sz="2400" b="0" strike="noStrike">
                <a:solidFill>
                  <a:srgbClr val="9A5315"/>
                </a:solidFill>
                <a:latin typeface="Arial"/>
                <a:sym typeface="+mn-ea"/>
              </a:rPr>
            </a:br>
            <a:br>
              <a:rPr lang="en-US" sz="2400" b="0" strike="noStrike">
                <a:solidFill>
                  <a:srgbClr val="9A5315"/>
                </a:solidFill>
                <a:latin typeface="Arial"/>
                <a:sym typeface="+mn-ea"/>
              </a:rPr>
            </a:br>
            <a:r>
              <a:rPr lang="en-US" sz="2400" b="0" strike="noStrike">
                <a:solidFill>
                  <a:srgbClr val="9A5315"/>
                </a:solidFill>
                <a:latin typeface="Arial"/>
                <a:sym typeface="+mn-ea"/>
              </a:rPr>
              <a:t>- Array&lt;</a:t>
            </a:r>
            <a:r>
              <a:rPr lang="en-US" sz="2400" b="1" strike="noStrike">
                <a:solidFill>
                  <a:srgbClr val="9A5315"/>
                </a:solidFill>
                <a:latin typeface="Arial"/>
                <a:sym typeface="+mn-ea"/>
              </a:rPr>
              <a:t>T</a:t>
            </a:r>
            <a:r>
              <a:rPr lang="vi-VN" altLang="en-US" sz="2400" b="1" strike="noStrike">
                <a:solidFill>
                  <a:srgbClr val="9A5315"/>
                </a:solidFill>
                <a:latin typeface="Arial"/>
                <a:sym typeface="+mn-ea"/>
              </a:rPr>
              <a:t>1 | ... | Tn</a:t>
            </a:r>
            <a:r>
              <a:rPr lang="en-US" sz="2400" b="0" strike="noStrike">
                <a:solidFill>
                  <a:srgbClr val="9A5315"/>
                </a:solidFill>
                <a:latin typeface="Arial"/>
                <a:sym typeface="+mn-ea"/>
              </a:rPr>
              <a:t>&gt; với </a:t>
            </a:r>
            <a:r>
              <a:rPr lang="en-US" sz="2400" b="1" strike="noStrike">
                <a:solidFill>
                  <a:srgbClr val="9A5315"/>
                </a:solidFill>
                <a:latin typeface="Arial"/>
                <a:sym typeface="+mn-ea"/>
              </a:rPr>
              <a:t>T</a:t>
            </a:r>
            <a:r>
              <a:rPr lang="vi-VN" altLang="en-US" sz="2400" b="1" strike="noStrike">
                <a:solidFill>
                  <a:srgbClr val="9A5315"/>
                </a:solidFill>
                <a:latin typeface="Arial"/>
                <a:sym typeface="+mn-ea"/>
              </a:rPr>
              <a:t>1...Tn</a:t>
            </a:r>
            <a:r>
              <a:rPr lang="en-US" sz="2400" b="0" strike="noStrike">
                <a:solidFill>
                  <a:srgbClr val="9A5315"/>
                </a:solidFill>
                <a:latin typeface="Arial"/>
                <a:sym typeface="+mn-ea"/>
              </a:rPr>
              <a:t> là các kiểu trên, </a:t>
            </a:r>
            <a:r>
              <a:rPr lang="vi-VN" altLang="en-US" sz="2400" b="0" strike="noStrike">
                <a:solidFill>
                  <a:srgbClr val="9A5315"/>
                </a:solidFill>
                <a:latin typeface="Arial"/>
                <a:sym typeface="+mn-ea"/>
              </a:rPr>
              <a:t>nghĩa là phần tử trong mảng phải thuộc một trong các kiểu </a:t>
            </a:r>
            <a:r>
              <a:rPr lang="vi-VN" altLang="en-US" sz="2400" b="1" strike="noStrike">
                <a:solidFill>
                  <a:srgbClr val="9A5315"/>
                </a:solidFill>
                <a:latin typeface="Arial"/>
                <a:sym typeface="+mn-ea"/>
              </a:rPr>
              <a:t>T1...Tn</a:t>
            </a:r>
            <a:br>
              <a:rPr sz="2400"/>
            </a:br>
            <a:br>
              <a:rPr sz="2400"/>
            </a:br>
            <a:r>
              <a:rPr lang="en-US" sz="2400" b="0" strike="noStrike" spc="-1">
                <a:solidFill>
                  <a:srgbClr val="9A5315"/>
                </a:solidFill>
                <a:latin typeface="Arial"/>
              </a:rPr>
              <a:t>- Tuple: </a:t>
            </a:r>
            <a:r>
              <a:rPr lang="en-US" sz="2400" b="1" strike="noStrike" spc="-1">
                <a:solidFill>
                  <a:srgbClr val="9A5315"/>
                </a:solidFill>
                <a:latin typeface="Arial"/>
              </a:rPr>
              <a:t>[ T1, T2, …, Tn ]</a:t>
            </a:r>
            <a:br>
              <a:rPr sz="2400"/>
            </a:br>
            <a:r>
              <a:rPr lang="en-US" sz="2400" b="0" strike="noStrike" spc="-1">
                <a:solidFill>
                  <a:srgbClr val="9A5315"/>
                </a:solidFill>
                <a:latin typeface="Arial"/>
              </a:rPr>
              <a:t>“tuple” biểu diễn thông tin của một mảng với các kiểu dữ liệu đã biết, chúng ta sẽ đặt các kiểu dữ liệu mong muốn vào các index của mảng và khi sử dụng ta sẽ phải tuân theo thứ tự kiểu dữ liệu trong mảng.</a:t>
            </a:r>
          </a:p>
        </p:txBody>
      </p:sp>
      <p:sp>
        <p:nvSpPr>
          <p:cNvPr id="4" name="PlaceHolder 3"/>
          <p:cNvSpPr>
            <a:spLocks noGrp="1"/>
          </p:cNvSpPr>
          <p:nvPr>
            <p:ph type="sldNum" idx="4"/>
          </p:nvPr>
        </p:nvSpPr>
        <p:spPr/>
        <p:txBody>
          <a:bodyPr/>
          <a:lstStyle/>
          <a:p>
            <a:fld id="{FF6DAAAA-FCD7-4EA1-9D1F-00E921731748}" type="slidenum">
              <a:rPr/>
              <a:t>17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spc="-1">
                <a:solidFill>
                  <a:srgbClr val="4D2A0B"/>
                </a:solidFill>
                <a:latin typeface="Arial"/>
              </a:rPr>
              <a:t>31. Standalone Components/Directives/Pipes</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b="0" strike="noStrike" spc="-1">
                <a:solidFill>
                  <a:srgbClr val="9A5315"/>
                </a:solidFill>
                <a:latin typeface="Arial"/>
              </a:rPr>
              <a:t>Syntax:</a:t>
            </a:r>
            <a:br>
              <a:rPr lang="en-US" sz="2400" b="0" strike="noStrike" spc="-1">
                <a:solidFill>
                  <a:srgbClr val="9A5315"/>
                </a:solidFill>
                <a:latin typeface="Arial"/>
              </a:rPr>
            </a:br>
            <a:r>
              <a:rPr lang="en-US" sz="2000" b="1" strike="noStrike" spc="-1">
                <a:solidFill>
                  <a:srgbClr val="0070C0"/>
                </a:solidFill>
                <a:latin typeface="Courier New" panose="02070309020205020404" pitchFamily="49" charset="0"/>
                <a:cs typeface="Courier New" panose="02070309020205020404" pitchFamily="49" charset="0"/>
              </a:rPr>
              <a:t>@Component({</a:t>
            </a:r>
            <a:br>
              <a:rPr lang="en-US" sz="2000" b="1" strike="noStrike" spc="-1">
                <a:solidFill>
                  <a:srgbClr val="0070C0"/>
                </a:solidFill>
                <a:latin typeface="Courier New" panose="02070309020205020404" pitchFamily="49" charset="0"/>
                <a:cs typeface="Courier New" panose="02070309020205020404" pitchFamily="49" charset="0"/>
              </a:rPr>
            </a:br>
            <a:r>
              <a:rPr lang="en-US" sz="2000" b="1" strike="noStrike" spc="-1">
                <a:solidFill>
                  <a:srgbClr val="0070C0"/>
                </a:solidFill>
                <a:latin typeface="Courier New" panose="02070309020205020404" pitchFamily="49" charset="0"/>
                <a:cs typeface="Courier New" panose="02070309020205020404" pitchFamily="49" charset="0"/>
              </a:rPr>
              <a:t>standalone: true,</a:t>
            </a:r>
            <a:br>
              <a:rPr lang="en-US" sz="2000" b="1" strike="noStrike" spc="-1">
                <a:solidFill>
                  <a:srgbClr val="0070C0"/>
                </a:solidFill>
                <a:latin typeface="Courier New" panose="02070309020205020404" pitchFamily="49" charset="0"/>
                <a:cs typeface="Courier New" panose="02070309020205020404" pitchFamily="49" charset="0"/>
              </a:rPr>
            </a:br>
            <a:r>
              <a:rPr lang="en-US" sz="2000" b="1" strike="noStrike" spc="-1">
                <a:solidFill>
                  <a:srgbClr val="0070C0"/>
                </a:solidFill>
                <a:latin typeface="Courier New" panose="02070309020205020404" pitchFamily="49" charset="0"/>
                <a:cs typeface="Courier New" panose="02070309020205020404" pitchFamily="49" charset="0"/>
              </a:rPr>
              <a:t>imports: [...] // dependencies</a:t>
            </a:r>
            <a:br>
              <a:rPr lang="en-US" sz="2000" b="1" strike="noStrike" spc="-1">
                <a:solidFill>
                  <a:srgbClr val="0070C0"/>
                </a:solidFill>
                <a:latin typeface="Courier New" panose="02070309020205020404" pitchFamily="49" charset="0"/>
                <a:cs typeface="Courier New" panose="02070309020205020404" pitchFamily="49" charset="0"/>
              </a:rPr>
            </a:br>
            <a:r>
              <a:rPr lang="en-US" sz="2000" b="1" strike="noStrike" spc="-1">
                <a:solidFill>
                  <a:srgbClr val="0070C0"/>
                </a:solidFill>
                <a:latin typeface="Courier New" panose="02070309020205020404" pitchFamily="49" charset="0"/>
                <a:cs typeface="Courier New" panose="02070309020205020404" pitchFamily="49" charset="0"/>
              </a:rPr>
              <a:t>...</a:t>
            </a:r>
            <a:br>
              <a:rPr lang="en-US" sz="2000" b="1" strike="noStrike" spc="-1">
                <a:solidFill>
                  <a:srgbClr val="0070C0"/>
                </a:solidFill>
                <a:latin typeface="Courier New" panose="02070309020205020404" pitchFamily="49" charset="0"/>
                <a:cs typeface="Courier New" panose="02070309020205020404" pitchFamily="49" charset="0"/>
              </a:rPr>
            </a:br>
            <a:r>
              <a:rPr lang="en-US" sz="2000" b="1" strike="noStrike" spc="-1">
                <a:solidFill>
                  <a:srgbClr val="0070C0"/>
                </a:solidFill>
                <a:latin typeface="Courier New" panose="02070309020205020404" pitchFamily="49" charset="0"/>
                <a:cs typeface="Courier New" panose="02070309020205020404" pitchFamily="49" charset="0"/>
              </a:rPr>
              <a:t>})</a:t>
            </a:r>
          </a:p>
          <a:p>
            <a:pPr marL="342900" indent="-342900">
              <a:buFont typeface="Arial" panose="020B0604020202020204" pitchFamily="34" charset="0"/>
              <a:buChar char="•"/>
            </a:pPr>
            <a:r>
              <a:rPr lang="en-US" sz="2400" b="0" strike="noStrike" spc="-1">
                <a:solidFill>
                  <a:srgbClr val="9A5315"/>
                </a:solidFill>
                <a:latin typeface="Arial"/>
              </a:rPr>
              <a:t>VD:</a:t>
            </a:r>
          </a:p>
        </p:txBody>
      </p:sp>
      <p:sp>
        <p:nvSpPr>
          <p:cNvPr id="4" name="PlaceHolder 3"/>
          <p:cNvSpPr>
            <a:spLocks noGrp="1"/>
          </p:cNvSpPr>
          <p:nvPr>
            <p:ph type="sldNum" idx="1"/>
          </p:nvPr>
        </p:nvSpPr>
        <p:spPr/>
        <p:txBody>
          <a:bodyPr/>
          <a:lstStyle/>
          <a:p>
            <a:fld id="{13859610-2787-4578-BE5F-6BFA81D96703}" type="slidenum">
              <a:rPr/>
              <a:t>170</a:t>
            </a:fld>
            <a:endParaRPr/>
          </a:p>
        </p:txBody>
      </p:sp>
      <p:pic>
        <p:nvPicPr>
          <p:cNvPr id="3" name="Picture 2">
            <a:extLst>
              <a:ext uri="{FF2B5EF4-FFF2-40B4-BE49-F238E27FC236}">
                <a16:creationId xmlns:a16="http://schemas.microsoft.com/office/drawing/2014/main" id="{7C0EFE58-3B3D-FA37-C762-53AC9C8E6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587" y="3700116"/>
            <a:ext cx="4279666" cy="2392569"/>
          </a:xfrm>
          <a:prstGeom prst="rect">
            <a:avLst/>
          </a:prstGeom>
        </p:spPr>
      </p:pic>
    </p:spTree>
    <p:extLst>
      <p:ext uri="{BB962C8B-B14F-4D97-AF65-F5344CB8AC3E}">
        <p14:creationId xmlns:p14="http://schemas.microsoft.com/office/powerpoint/2010/main" val="195394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spc="-1">
                <a:solidFill>
                  <a:srgbClr val="4D2A0B"/>
                </a:solidFill>
                <a:latin typeface="Arial"/>
              </a:rPr>
              <a:t>32. Typed FormGroup</a:t>
            </a:r>
            <a:endParaRPr lang="en-US" sz="3600" b="0" strike="noStrike" spc="-1">
              <a:solidFill>
                <a:srgbClr val="9A5315"/>
              </a:solidFill>
              <a:latin typeface="Arial"/>
            </a:endParaRPr>
          </a:p>
        </p:txBody>
      </p:sp>
      <p:sp>
        <p:nvSpPr>
          <p:cNvPr id="634" name="PlaceHolder 2"/>
          <p:cNvSpPr>
            <a:spLocks noGrp="1"/>
          </p:cNvSpPr>
          <p:nvPr>
            <p:ph/>
          </p:nvPr>
        </p:nvSpPr>
        <p:spPr>
          <a:xfrm>
            <a:off x="1065240" y="1752479"/>
            <a:ext cx="10058040" cy="4638381"/>
          </a:xfrm>
          <a:prstGeom prst="rect">
            <a:avLst/>
          </a:prstGeom>
          <a:noFill/>
          <a:ln w="0">
            <a:noFill/>
          </a:ln>
        </p:spPr>
        <p:txBody>
          <a:bodyPr anchor="t">
            <a:normAutofit/>
          </a:bodyPr>
          <a:lstStyle/>
          <a:p>
            <a:pPr marL="342900" indent="-342900">
              <a:buFont typeface="Arial" panose="020B0604020202020204" pitchFamily="34" charset="0"/>
              <a:buChar char="•"/>
            </a:pPr>
            <a:r>
              <a:rPr lang="en-US" sz="2400" b="0" strike="noStrike" spc="-1">
                <a:solidFill>
                  <a:srgbClr val="9A5315"/>
                </a:solidFill>
                <a:latin typeface="Arial"/>
              </a:rPr>
              <a:t>FormGroup bạn đã biết trước đây không có ràng buộc dữ liệu, có nghĩa là bạn có thể gán bất kỳ kiểu dữ liệu nào vào FormControl</a:t>
            </a:r>
            <a:br>
              <a:rPr lang="en-US" sz="2400" b="0" strike="noStrike" spc="-1">
                <a:solidFill>
                  <a:srgbClr val="9A5315"/>
                </a:solidFill>
                <a:latin typeface="Arial"/>
              </a:rPr>
            </a:br>
            <a:r>
              <a:rPr lang="en-US" sz="2400" b="0" strike="noStrike" spc="-1">
                <a:solidFill>
                  <a:srgbClr val="9A5315"/>
                </a:solidFill>
                <a:latin typeface="Arial"/>
              </a:rPr>
              <a:t>=&gt; Nếu không may xảy ra điều này mà không được handle thì hệ thống sẽ gặp lỗi khi xử lý dữ liệu từ form này.</a:t>
            </a:r>
          </a:p>
          <a:p>
            <a:pPr marL="342900" indent="-342900">
              <a:buFont typeface="Arial" panose="020B0604020202020204" pitchFamily="34" charset="0"/>
              <a:buChar char="•"/>
            </a:pPr>
            <a:r>
              <a:rPr lang="en-US" sz="2400" b="0" strike="noStrike" spc="-1">
                <a:solidFill>
                  <a:srgbClr val="9A5315"/>
                </a:solidFill>
                <a:latin typeface="Arial"/>
              </a:rPr>
              <a:t>Typed Form sẽ ngăn chặn điều này xả ra, giúp đảm bảo sự ràng buộc dữ liệu.</a:t>
            </a:r>
          </a:p>
          <a:p>
            <a:pPr marL="342900" indent="-342900">
              <a:buFont typeface="Arial" panose="020B0604020202020204" pitchFamily="34" charset="0"/>
              <a:buChar char="•"/>
            </a:pPr>
            <a:r>
              <a:rPr lang="en-US" sz="2400" spc="-1">
                <a:solidFill>
                  <a:srgbClr val="9A5315"/>
                </a:solidFill>
                <a:latin typeface="Arial"/>
              </a:rPr>
              <a:t>Các bước thực hiện để có một Typed Form:</a:t>
            </a:r>
            <a:br>
              <a:rPr lang="en-US" sz="2400" spc="-1">
                <a:solidFill>
                  <a:srgbClr val="9A5315"/>
                </a:solidFill>
                <a:latin typeface="Arial"/>
              </a:rPr>
            </a:br>
            <a:r>
              <a:rPr lang="en-US" sz="2400" spc="-1">
                <a:solidFill>
                  <a:srgbClr val="9A5315"/>
                </a:solidFill>
                <a:latin typeface="Arial"/>
              </a:rPr>
              <a:t>1. Khai báo một DataModel (kiểu dữ liệu sẽ gửi xuống Back-end)</a:t>
            </a:r>
            <a:br>
              <a:rPr lang="en-US" sz="2400" spc="-1">
                <a:solidFill>
                  <a:srgbClr val="9A5315"/>
                </a:solidFill>
                <a:latin typeface="Arial"/>
              </a:rPr>
            </a:br>
            <a:r>
              <a:rPr lang="en-US" sz="2400" spc="-1">
                <a:solidFill>
                  <a:srgbClr val="9A5315"/>
                </a:solidFill>
                <a:latin typeface="Arial"/>
              </a:rPr>
              <a:t>2. Tạo một FormModel từ DataModel</a:t>
            </a:r>
            <a:br>
              <a:rPr lang="en-US" sz="2400" spc="-1">
                <a:solidFill>
                  <a:srgbClr val="9A5315"/>
                </a:solidFill>
                <a:latin typeface="Arial"/>
              </a:rPr>
            </a:br>
            <a:r>
              <a:rPr lang="en-US" sz="2400" spc="-1">
                <a:solidFill>
                  <a:srgbClr val="9A5315"/>
                </a:solidFill>
                <a:latin typeface="Arial"/>
              </a:rPr>
              <a:t>Mỗi property trong DataModel sẽ tạo một FormControl tương ứng.</a:t>
            </a:r>
            <a:br>
              <a:rPr lang="en-US" sz="2400" spc="-1">
                <a:solidFill>
                  <a:srgbClr val="9A5315"/>
                </a:solidFill>
                <a:latin typeface="Arial"/>
              </a:rPr>
            </a:br>
            <a:r>
              <a:rPr lang="en-US" sz="2400" spc="-1">
                <a:solidFill>
                  <a:srgbClr val="9A5315"/>
                </a:solidFill>
                <a:latin typeface="Arial"/>
              </a:rPr>
              <a:t>Syntax: </a:t>
            </a:r>
            <a:r>
              <a:rPr lang="en-US" sz="2000" b="1" spc="-1">
                <a:solidFill>
                  <a:srgbClr val="0070C0"/>
                </a:solidFill>
                <a:latin typeface="Courier New" panose="02070309020205020404" pitchFamily="49" charset="0"/>
                <a:cs typeface="Courier New" panose="02070309020205020404" pitchFamily="49" charset="0"/>
              </a:rPr>
              <a:t>&lt;property_name&gt;: FormControl&lt;type&gt;</a:t>
            </a:r>
            <a:br>
              <a:rPr lang="en-US" sz="2000" b="1" spc="-1">
                <a:solidFill>
                  <a:srgbClr val="0070C0"/>
                </a:solidFill>
                <a:latin typeface="Courier New" panose="02070309020205020404" pitchFamily="49" charset="0"/>
                <a:cs typeface="Courier New" panose="02070309020205020404" pitchFamily="49" charset="0"/>
              </a:rPr>
            </a:br>
            <a:r>
              <a:rPr lang="en-US" sz="2400" spc="-1">
                <a:solidFill>
                  <a:srgbClr val="9A5315"/>
                </a:solidFill>
                <a:latin typeface="Arial"/>
              </a:rPr>
              <a:t>VD: </a:t>
            </a:r>
            <a:r>
              <a:rPr lang="en-US" sz="2000" b="1" spc="-1">
                <a:solidFill>
                  <a:srgbClr val="0070C0"/>
                </a:solidFill>
                <a:latin typeface="Courier New" panose="02070309020205020404" pitchFamily="49" charset="0"/>
                <a:cs typeface="Courier New" panose="02070309020205020404" pitchFamily="49" charset="0"/>
              </a:rPr>
              <a:t>fullname: FormControl&lt;string&gt;</a:t>
            </a:r>
            <a:endParaRPr lang="en-US" sz="2400" b="1" spc="-1">
              <a:solidFill>
                <a:srgbClr val="0070C0"/>
              </a:solidFill>
              <a:latin typeface="Courier New" panose="02070309020205020404" pitchFamily="49" charset="0"/>
              <a:cs typeface="Courier New" panose="02070309020205020404" pitchFamily="49" charset="0"/>
            </a:endParaRPr>
          </a:p>
        </p:txBody>
      </p:sp>
      <p:sp>
        <p:nvSpPr>
          <p:cNvPr id="4" name="PlaceHolder 3"/>
          <p:cNvSpPr>
            <a:spLocks noGrp="1"/>
          </p:cNvSpPr>
          <p:nvPr>
            <p:ph type="sldNum" idx="1"/>
          </p:nvPr>
        </p:nvSpPr>
        <p:spPr/>
        <p:txBody>
          <a:bodyPr/>
          <a:lstStyle/>
          <a:p>
            <a:fld id="{13859610-2787-4578-BE5F-6BFA81D96703}" type="slidenum">
              <a:rPr/>
              <a:t>171</a:t>
            </a:fld>
            <a:endParaRPr/>
          </a:p>
        </p:txBody>
      </p:sp>
    </p:spTree>
    <p:extLst>
      <p:ext uri="{BB962C8B-B14F-4D97-AF65-F5344CB8AC3E}">
        <p14:creationId xmlns:p14="http://schemas.microsoft.com/office/powerpoint/2010/main" val="209764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spc="-1">
                <a:solidFill>
                  <a:srgbClr val="4D2A0B"/>
                </a:solidFill>
                <a:latin typeface="Arial"/>
              </a:rPr>
              <a:t>32. Typed FormGroup</a:t>
            </a:r>
            <a:endParaRPr lang="en-US" sz="3600" b="0" strike="noStrike" spc="-1">
              <a:solidFill>
                <a:srgbClr val="9A5315"/>
              </a:solidFill>
              <a:latin typeface="Arial"/>
            </a:endParaRPr>
          </a:p>
        </p:txBody>
      </p:sp>
      <p:sp>
        <p:nvSpPr>
          <p:cNvPr id="634" name="PlaceHolder 2"/>
          <p:cNvSpPr>
            <a:spLocks noGrp="1"/>
          </p:cNvSpPr>
          <p:nvPr>
            <p:ph/>
          </p:nvPr>
        </p:nvSpPr>
        <p:spPr>
          <a:xfrm>
            <a:off x="1065240" y="1752479"/>
            <a:ext cx="10058040" cy="4638381"/>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Các bước thực hiện để có một Typed Form:</a:t>
            </a:r>
            <a:br>
              <a:rPr lang="en-US" sz="2400" spc="-1">
                <a:solidFill>
                  <a:srgbClr val="9A5315"/>
                </a:solidFill>
                <a:latin typeface="Arial"/>
              </a:rPr>
            </a:br>
            <a:r>
              <a:rPr lang="en-US" sz="2400" spc="-1">
                <a:solidFill>
                  <a:srgbClr val="9A5315"/>
                </a:solidFill>
                <a:latin typeface="Arial"/>
              </a:rPr>
              <a:t>3. Khai báo biến form và sử dụng như thông thường:</a:t>
            </a:r>
          </a:p>
          <a:p>
            <a:pPr algn="ctr"/>
            <a:r>
              <a:rPr lang="en-US" sz="2000" b="1" strike="noStrike" spc="-1">
                <a:solidFill>
                  <a:srgbClr val="0070C0"/>
                </a:solidFill>
                <a:latin typeface="Courier New" panose="02070309020205020404" pitchFamily="49" charset="0"/>
                <a:cs typeface="Courier New" panose="02070309020205020404" pitchFamily="49" charset="0"/>
              </a:rPr>
              <a:t>form: FormGroup&lt;FormModel&gt;;</a:t>
            </a:r>
          </a:p>
          <a:p>
            <a:pPr algn="ctr"/>
            <a:endParaRPr lang="en-US" sz="2000" b="1" strike="noStrike" spc="-1">
              <a:solidFill>
                <a:srgbClr val="0070C0"/>
              </a:solidFill>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US" sz="2400" spc="-1">
                <a:solidFill>
                  <a:srgbClr val="9A5315"/>
                </a:solidFill>
                <a:latin typeface="Arial"/>
                <a:cs typeface="Courier New" panose="02070309020205020404" pitchFamily="49" charset="0"/>
              </a:rPr>
              <a:t>Lưu ý khi tạo FormModel để sử dụng với FormBuilder:</a:t>
            </a:r>
            <a:br>
              <a:rPr lang="en-US" sz="2400" spc="-1">
                <a:solidFill>
                  <a:srgbClr val="9A5315"/>
                </a:solidFill>
                <a:latin typeface="Arial"/>
                <a:cs typeface="Courier New" panose="02070309020205020404" pitchFamily="49" charset="0"/>
              </a:rPr>
            </a:br>
            <a:r>
              <a:rPr lang="en-US" sz="2400" spc="-1">
                <a:solidFill>
                  <a:srgbClr val="9A5315"/>
                </a:solidFill>
                <a:latin typeface="Arial"/>
                <a:cs typeface="Courier New" panose="02070309020205020404" pitchFamily="49" charset="0"/>
              </a:rPr>
              <a:t>[1]: FormBuilder.group(...) sẽ tạo các FormControl&lt;</a:t>
            </a:r>
            <a:r>
              <a:rPr lang="en-US" sz="2400" i="1" spc="-1">
                <a:solidFill>
                  <a:schemeClr val="bg2">
                    <a:lumMod val="50000"/>
                  </a:schemeClr>
                </a:solidFill>
                <a:latin typeface="Arial"/>
                <a:cs typeface="Courier New" panose="02070309020205020404" pitchFamily="49" charset="0"/>
              </a:rPr>
              <a:t>type</a:t>
            </a:r>
            <a:r>
              <a:rPr lang="en-US" sz="2400" spc="-1">
                <a:solidFill>
                  <a:srgbClr val="9A5315"/>
                </a:solidFill>
                <a:latin typeface="Arial"/>
                <a:cs typeface="Courier New" panose="02070309020205020404" pitchFamily="49" charset="0"/>
              </a:rPr>
              <a:t> | </a:t>
            </a:r>
            <a:r>
              <a:rPr lang="en-US" sz="2400" i="1" spc="-1">
                <a:solidFill>
                  <a:schemeClr val="bg2">
                    <a:lumMod val="50000"/>
                  </a:schemeClr>
                </a:solidFill>
                <a:latin typeface="Arial"/>
                <a:cs typeface="Courier New" panose="02070309020205020404" pitchFamily="49" charset="0"/>
              </a:rPr>
              <a:t>null</a:t>
            </a:r>
            <a:r>
              <a:rPr lang="en-US" sz="2400" spc="-1">
                <a:solidFill>
                  <a:srgbClr val="9A5315"/>
                </a:solidFill>
                <a:latin typeface="Arial"/>
                <a:cs typeface="Courier New" panose="02070309020205020404" pitchFamily="49" charset="0"/>
              </a:rPr>
              <a:t>&gt;</a:t>
            </a:r>
            <a:br>
              <a:rPr lang="en-US" sz="2400" spc="-1">
                <a:solidFill>
                  <a:srgbClr val="9A5315"/>
                </a:solidFill>
                <a:latin typeface="Arial"/>
                <a:cs typeface="Courier New" panose="02070309020205020404" pitchFamily="49" charset="0"/>
              </a:rPr>
            </a:br>
            <a:r>
              <a:rPr lang="en-US" sz="2400" spc="-1">
                <a:solidFill>
                  <a:srgbClr val="9A5315"/>
                </a:solidFill>
                <a:latin typeface="Arial"/>
                <a:cs typeface="Courier New" panose="02070309020205020404" pitchFamily="49" charset="0"/>
              </a:rPr>
              <a:t>Khi gọi Form.reset() sẽ reset tất cả các field về null</a:t>
            </a:r>
            <a:br>
              <a:rPr lang="en-US" sz="2400" spc="-1">
                <a:solidFill>
                  <a:srgbClr val="9A5315"/>
                </a:solidFill>
                <a:latin typeface="Arial"/>
                <a:cs typeface="Courier New" panose="02070309020205020404" pitchFamily="49" charset="0"/>
              </a:rPr>
            </a:br>
            <a:r>
              <a:rPr lang="en-US" sz="2400" spc="-1">
                <a:solidFill>
                  <a:srgbClr val="9A5315"/>
                </a:solidFill>
                <a:latin typeface="Arial"/>
                <a:cs typeface="Courier New" panose="02070309020205020404" pitchFamily="49" charset="0"/>
              </a:rPr>
              <a:t>[2]: FormBuilder.</a:t>
            </a:r>
            <a:r>
              <a:rPr lang="en-US" sz="2400" spc="-1">
                <a:solidFill>
                  <a:schemeClr val="bg2">
                    <a:lumMod val="50000"/>
                  </a:schemeClr>
                </a:solidFill>
                <a:latin typeface="Arial"/>
                <a:cs typeface="Courier New" panose="02070309020205020404" pitchFamily="49" charset="0"/>
              </a:rPr>
              <a:t>nonNullable</a:t>
            </a:r>
            <a:r>
              <a:rPr lang="en-US" sz="2400" spc="-1">
                <a:solidFill>
                  <a:srgbClr val="9A5315"/>
                </a:solidFill>
                <a:latin typeface="Arial"/>
                <a:cs typeface="Courier New" panose="02070309020205020404" pitchFamily="49" charset="0"/>
              </a:rPr>
              <a:t>.group(...) sẽ tạo các FormControl&lt;</a:t>
            </a:r>
            <a:r>
              <a:rPr lang="en-US" sz="2400" i="1" spc="-1">
                <a:solidFill>
                  <a:schemeClr val="bg2">
                    <a:lumMod val="50000"/>
                  </a:schemeClr>
                </a:solidFill>
                <a:latin typeface="Arial"/>
                <a:cs typeface="Courier New" panose="02070309020205020404" pitchFamily="49" charset="0"/>
              </a:rPr>
              <a:t>type</a:t>
            </a:r>
            <a:r>
              <a:rPr lang="en-US" sz="2400" spc="-1">
                <a:solidFill>
                  <a:srgbClr val="9A5315"/>
                </a:solidFill>
                <a:latin typeface="Arial"/>
                <a:cs typeface="Courier New" panose="02070309020205020404" pitchFamily="49" charset="0"/>
              </a:rPr>
              <a:t>&gt;</a:t>
            </a:r>
            <a:br>
              <a:rPr lang="en-US" sz="2400" spc="-1">
                <a:solidFill>
                  <a:srgbClr val="9A5315"/>
                </a:solidFill>
                <a:latin typeface="Arial"/>
                <a:cs typeface="Courier New" panose="02070309020205020404" pitchFamily="49" charset="0"/>
              </a:rPr>
            </a:br>
            <a:r>
              <a:rPr lang="en-US" sz="2400" spc="-1">
                <a:solidFill>
                  <a:srgbClr val="9A5315"/>
                </a:solidFill>
                <a:latin typeface="Arial"/>
                <a:cs typeface="Courier New" panose="02070309020205020404" pitchFamily="49" charset="0"/>
              </a:rPr>
              <a:t>Khi gọi Form.reset() sẽ reset tất cả các field về giá trị init</a:t>
            </a:r>
          </a:p>
          <a:p>
            <a:pPr marL="342900" indent="-342900">
              <a:buFont typeface="Arial" panose="020B0604020202020204" pitchFamily="34" charset="0"/>
              <a:buChar char="•"/>
            </a:pPr>
            <a:endParaRPr lang="en-US" sz="2400" spc="-1">
              <a:solidFill>
                <a:srgbClr val="9A5315"/>
              </a:solidFill>
              <a:latin typeface="Arial"/>
              <a:cs typeface="Courier New" panose="02070309020205020404" pitchFamily="49" charset="0"/>
            </a:endParaRPr>
          </a:p>
          <a:p>
            <a:pPr marL="342900" indent="-342900">
              <a:buFont typeface="Arial" panose="020B0604020202020204" pitchFamily="34" charset="0"/>
              <a:buChar char="•"/>
            </a:pPr>
            <a:r>
              <a:rPr lang="en-US" sz="2400" spc="-1">
                <a:solidFill>
                  <a:srgbClr val="9A5315"/>
                </a:solidFill>
                <a:latin typeface="Arial"/>
                <a:cs typeface="Courier New" panose="02070309020205020404" pitchFamily="49" charset="0"/>
              </a:rPr>
              <a:t>Xem thêm </a:t>
            </a:r>
            <a:r>
              <a:rPr lang="en-US" sz="2400" spc="-1">
                <a:solidFill>
                  <a:srgbClr val="9A5315"/>
                </a:solidFill>
                <a:latin typeface="Arial"/>
                <a:cs typeface="Courier New" panose="02070309020205020404" pitchFamily="49" charset="0"/>
                <a:hlinkClick r:id="rId2"/>
              </a:rPr>
              <a:t>tại đây</a:t>
            </a:r>
            <a:r>
              <a:rPr lang="en-US" sz="2400" spc="-1">
                <a:solidFill>
                  <a:srgbClr val="9A5315"/>
                </a:solidFill>
                <a:latin typeface="Arial"/>
                <a:cs typeface="Courier New" panose="02070309020205020404" pitchFamily="49" charset="0"/>
              </a:rPr>
              <a:t>.</a:t>
            </a:r>
          </a:p>
        </p:txBody>
      </p:sp>
      <p:sp>
        <p:nvSpPr>
          <p:cNvPr id="4" name="PlaceHolder 3"/>
          <p:cNvSpPr>
            <a:spLocks noGrp="1"/>
          </p:cNvSpPr>
          <p:nvPr>
            <p:ph type="sldNum" idx="1"/>
          </p:nvPr>
        </p:nvSpPr>
        <p:spPr/>
        <p:txBody>
          <a:bodyPr/>
          <a:lstStyle/>
          <a:p>
            <a:fld id="{13859610-2787-4578-BE5F-6BFA81D96703}" type="slidenum">
              <a:rPr/>
              <a:t>172</a:t>
            </a:fld>
            <a:endParaRPr/>
          </a:p>
        </p:txBody>
      </p:sp>
    </p:spTree>
    <p:extLst>
      <p:ext uri="{BB962C8B-B14F-4D97-AF65-F5344CB8AC3E}">
        <p14:creationId xmlns:p14="http://schemas.microsoft.com/office/powerpoint/2010/main" val="1670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spc="-1">
                <a:solidFill>
                  <a:srgbClr val="4D2A0B"/>
                </a:solidFill>
                <a:latin typeface="Arial"/>
              </a:rPr>
              <a:t>32. Typed FormGroup</a:t>
            </a:r>
            <a:endParaRPr lang="en-US" sz="3600" b="0" strike="noStrike" spc="-1">
              <a:solidFill>
                <a:srgbClr val="9A5315"/>
              </a:solidFill>
              <a:latin typeface="Arial"/>
            </a:endParaRPr>
          </a:p>
        </p:txBody>
      </p:sp>
      <p:sp>
        <p:nvSpPr>
          <p:cNvPr id="634" name="PlaceHolder 2"/>
          <p:cNvSpPr>
            <a:spLocks noGrp="1"/>
          </p:cNvSpPr>
          <p:nvPr>
            <p:ph/>
          </p:nvPr>
        </p:nvSpPr>
        <p:spPr>
          <a:xfrm>
            <a:off x="1065240" y="1752479"/>
            <a:ext cx="10058040" cy="4638381"/>
          </a:xfrm>
          <a:prstGeom prst="rect">
            <a:avLst/>
          </a:prstGeom>
          <a:noFill/>
          <a:ln w="0">
            <a:noFill/>
          </a:ln>
        </p:spPr>
        <p:txBody>
          <a:bodyPr anchor="t">
            <a:normAutofit/>
          </a:bodyPr>
          <a:lstStyle/>
          <a:p>
            <a:pPr marL="342900" indent="-342900">
              <a:buFont typeface="Arial" panose="020B0604020202020204" pitchFamily="34" charset="0"/>
              <a:buChar char="•"/>
            </a:pPr>
            <a:r>
              <a:rPr lang="en-US" sz="2400" b="0" strike="noStrike" spc="-1">
                <a:solidFill>
                  <a:srgbClr val="9A5315"/>
                </a:solidFill>
                <a:latin typeface="Arial"/>
              </a:rPr>
              <a:t>Mẹo: Đối với các DataModel lớn (có quá nhiều property) thì việc tạo thêm một FormModel khá tốn thời gian, vì vậy hãy tạo một Type để làm việc này:</a:t>
            </a:r>
            <a:br>
              <a:rPr lang="en-US" sz="2400" b="0" strike="noStrike" spc="-1">
                <a:solidFill>
                  <a:srgbClr val="9A5315"/>
                </a:solidFill>
                <a:latin typeface="Arial"/>
              </a:rPr>
            </a:br>
            <a:r>
              <a:rPr lang="en-US" sz="2000" b="1" spc="-1">
                <a:solidFill>
                  <a:srgbClr val="0070C0"/>
                </a:solidFill>
                <a:latin typeface="Courier New" panose="02070309020205020404" pitchFamily="49" charset="0"/>
                <a:cs typeface="Courier New" panose="02070309020205020404" pitchFamily="49" charset="0"/>
              </a:rPr>
              <a:t>export type MakeForm&lt;T&gt; = {</a:t>
            </a:r>
            <a:br>
              <a:rPr lang="en-US" sz="2000" b="1" spc="-1">
                <a:solidFill>
                  <a:srgbClr val="0070C0"/>
                </a:solidFill>
                <a:latin typeface="Courier New" panose="02070309020205020404" pitchFamily="49" charset="0"/>
                <a:cs typeface="Courier New" panose="02070309020205020404" pitchFamily="49" charset="0"/>
              </a:rPr>
            </a:br>
            <a:r>
              <a:rPr lang="en-US" sz="2000" b="1" spc="-1">
                <a:solidFill>
                  <a:srgbClr val="0070C0"/>
                </a:solidFill>
                <a:latin typeface="Courier New" panose="02070309020205020404" pitchFamily="49" charset="0"/>
                <a:cs typeface="Courier New" panose="02070309020205020404" pitchFamily="49" charset="0"/>
              </a:rPr>
              <a:t>     [P in keyof T]: FormControl&lt;T[P]&gt;;</a:t>
            </a:r>
            <a:br>
              <a:rPr lang="en-US" sz="2000" b="1" spc="-1">
                <a:solidFill>
                  <a:srgbClr val="0070C0"/>
                </a:solidFill>
                <a:latin typeface="Courier New" panose="02070309020205020404" pitchFamily="49" charset="0"/>
                <a:cs typeface="Courier New" panose="02070309020205020404" pitchFamily="49" charset="0"/>
              </a:rPr>
            </a:br>
            <a:r>
              <a:rPr lang="en-US" sz="2000" b="1" spc="-1">
                <a:solidFill>
                  <a:srgbClr val="0070C0"/>
                </a:solidFill>
                <a:latin typeface="Courier New" panose="02070309020205020404" pitchFamily="49" charset="0"/>
                <a:cs typeface="Courier New" panose="02070309020205020404" pitchFamily="49" charset="0"/>
              </a:rPr>
              <a:t>};</a:t>
            </a:r>
            <a:br>
              <a:rPr lang="en-US" sz="2000" b="1" spc="-1">
                <a:solidFill>
                  <a:srgbClr val="0070C0"/>
                </a:solidFill>
                <a:latin typeface="Courier New" panose="02070309020205020404" pitchFamily="49" charset="0"/>
                <a:cs typeface="Courier New" panose="02070309020205020404" pitchFamily="49" charset="0"/>
              </a:rPr>
            </a:br>
            <a:r>
              <a:rPr lang="en-US" sz="2000" b="0" strike="noStrike" spc="-1">
                <a:solidFill>
                  <a:srgbClr val="9A5315"/>
                </a:solidFill>
                <a:latin typeface="Arial"/>
              </a:rPr>
              <a:t>nếu FormControl khi reset về null thì:</a:t>
            </a:r>
            <a:br>
              <a:rPr lang="en-US" sz="2000" b="0" strike="noStrike" spc="-1">
                <a:solidFill>
                  <a:srgbClr val="9A5315"/>
                </a:solidFill>
                <a:latin typeface="Arial"/>
              </a:rPr>
            </a:br>
            <a:r>
              <a:rPr lang="en-US" sz="2000" b="1" spc="-1">
                <a:solidFill>
                  <a:srgbClr val="0070C0"/>
                </a:solidFill>
                <a:latin typeface="Courier New" panose="02070309020205020404" pitchFamily="49" charset="0"/>
                <a:cs typeface="Courier New" panose="02070309020205020404" pitchFamily="49" charset="0"/>
              </a:rPr>
              <a:t>export type MakeForm&lt;T&gt; = {</a:t>
            </a:r>
            <a:br>
              <a:rPr lang="en-US" sz="2000" b="1" spc="-1">
                <a:solidFill>
                  <a:srgbClr val="0070C0"/>
                </a:solidFill>
                <a:latin typeface="Courier New" panose="02070309020205020404" pitchFamily="49" charset="0"/>
                <a:cs typeface="Courier New" panose="02070309020205020404" pitchFamily="49" charset="0"/>
              </a:rPr>
            </a:br>
            <a:r>
              <a:rPr lang="en-US" sz="2000" b="1" spc="-1">
                <a:solidFill>
                  <a:srgbClr val="0070C0"/>
                </a:solidFill>
                <a:latin typeface="Courier New" panose="02070309020205020404" pitchFamily="49" charset="0"/>
                <a:cs typeface="Courier New" panose="02070309020205020404" pitchFamily="49" charset="0"/>
              </a:rPr>
              <a:t>     [P in keyof T]: FormControl&lt;T[P] | null&gt;;</a:t>
            </a:r>
            <a:br>
              <a:rPr lang="en-US" sz="2000" b="1" spc="-1">
                <a:solidFill>
                  <a:srgbClr val="0070C0"/>
                </a:solidFill>
                <a:latin typeface="Courier New" panose="02070309020205020404" pitchFamily="49" charset="0"/>
                <a:cs typeface="Courier New" panose="02070309020205020404" pitchFamily="49" charset="0"/>
              </a:rPr>
            </a:br>
            <a:r>
              <a:rPr lang="en-US" sz="2000" b="1" spc="-1">
                <a:solidFill>
                  <a:srgbClr val="0070C0"/>
                </a:solidFill>
                <a:latin typeface="Courier New" panose="02070309020205020404" pitchFamily="49" charset="0"/>
                <a:cs typeface="Courier New" panose="02070309020205020404" pitchFamily="49" charset="0"/>
              </a:rPr>
              <a:t>};</a:t>
            </a:r>
            <a:br>
              <a:rPr lang="en-US" sz="2000" b="1" spc="-1">
                <a:solidFill>
                  <a:srgbClr val="0070C0"/>
                </a:solidFill>
                <a:latin typeface="Courier New" panose="02070309020205020404" pitchFamily="49" charset="0"/>
                <a:cs typeface="Courier New" panose="02070309020205020404" pitchFamily="49" charset="0"/>
              </a:rPr>
            </a:br>
            <a:r>
              <a:rPr lang="en-US" sz="2400" b="0" strike="noStrike" spc="-1">
                <a:solidFill>
                  <a:srgbClr val="9A5315"/>
                </a:solidFill>
                <a:latin typeface="Arial"/>
              </a:rPr>
              <a:t>Sử dụng: </a:t>
            </a:r>
            <a:r>
              <a:rPr lang="en-US" sz="2000" b="1" strike="noStrike" spc="-1">
                <a:solidFill>
                  <a:srgbClr val="0070C0"/>
                </a:solidFill>
                <a:latin typeface="Courier New" panose="02070309020205020404" pitchFamily="49" charset="0"/>
                <a:cs typeface="Courier New" panose="02070309020205020404" pitchFamily="49" charset="0"/>
              </a:rPr>
              <a:t>form: FormGroup&lt;MakeForm&lt;DataModel&gt;&gt;;</a:t>
            </a:r>
            <a:endParaRPr lang="en-US" sz="2400" b="1" strike="noStrike" spc="-1">
              <a:solidFill>
                <a:srgbClr val="0070C0"/>
              </a:solidFill>
              <a:latin typeface="Courier New" panose="02070309020205020404" pitchFamily="49" charset="0"/>
              <a:cs typeface="Courier New" panose="02070309020205020404" pitchFamily="49" charset="0"/>
            </a:endParaRPr>
          </a:p>
        </p:txBody>
      </p:sp>
      <p:sp>
        <p:nvSpPr>
          <p:cNvPr id="4" name="PlaceHolder 3"/>
          <p:cNvSpPr>
            <a:spLocks noGrp="1"/>
          </p:cNvSpPr>
          <p:nvPr>
            <p:ph type="sldNum" idx="1"/>
          </p:nvPr>
        </p:nvSpPr>
        <p:spPr/>
        <p:txBody>
          <a:bodyPr/>
          <a:lstStyle/>
          <a:p>
            <a:fld id="{13859610-2787-4578-BE5F-6BFA81D96703}" type="slidenum">
              <a:rPr/>
              <a:t>173</a:t>
            </a:fld>
            <a:endParaRPr/>
          </a:p>
        </p:txBody>
      </p:sp>
    </p:spTree>
    <p:extLst>
      <p:ext uri="{BB962C8B-B14F-4D97-AF65-F5344CB8AC3E}">
        <p14:creationId xmlns:p14="http://schemas.microsoft.com/office/powerpoint/2010/main" val="157681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spc="-1">
                <a:solidFill>
                  <a:srgbClr val="4D2A0B"/>
                </a:solidFill>
                <a:latin typeface="Arial"/>
              </a:rPr>
              <a:t>33. Typed FormArray</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b="0" strike="noStrike" spc="-1">
                <a:solidFill>
                  <a:srgbClr val="9A5315"/>
                </a:solidFill>
                <a:latin typeface="Arial"/>
              </a:rPr>
              <a:t>Tương tự FormArray (mục 19), tuy nhiên cần chuyển đổi:</a:t>
            </a:r>
            <a:br>
              <a:rPr lang="en-US" sz="2400" b="0" strike="noStrike" spc="-1">
                <a:solidFill>
                  <a:srgbClr val="9A5315"/>
                </a:solidFill>
                <a:latin typeface="Arial"/>
              </a:rPr>
            </a:br>
            <a:r>
              <a:rPr lang="en-US" sz="2400" b="0" strike="noStrike" spc="-1">
                <a:solidFill>
                  <a:srgbClr val="9A5315"/>
                </a:solidFill>
                <a:latin typeface="Arial"/>
              </a:rPr>
              <a:t>- FormArray → UntypedFormArray</a:t>
            </a:r>
            <a:br>
              <a:rPr lang="en-US" sz="2400" b="0" strike="noStrike" spc="-1">
                <a:solidFill>
                  <a:srgbClr val="9A5315"/>
                </a:solidFill>
                <a:latin typeface="Arial"/>
              </a:rPr>
            </a:br>
            <a:r>
              <a:rPr lang="en-US" sz="2400" b="0" strike="noStrike" spc="-1">
                <a:solidFill>
                  <a:srgbClr val="9A5315"/>
                </a:solidFill>
                <a:latin typeface="Arial"/>
              </a:rPr>
              <a:t>- FormGroup → FormGroup&lt;</a:t>
            </a:r>
            <a:r>
              <a:rPr lang="en-US" sz="2400" b="0" i="1" strike="noStrike" spc="-1">
                <a:solidFill>
                  <a:schemeClr val="bg2">
                    <a:lumMod val="50000"/>
                  </a:schemeClr>
                </a:solidFill>
                <a:latin typeface="Arial"/>
              </a:rPr>
              <a:t>FromModel</a:t>
            </a:r>
            <a:r>
              <a:rPr lang="en-US" sz="2400" b="0" strike="noStrike" spc="-1">
                <a:solidFill>
                  <a:srgbClr val="9A5315"/>
                </a:solidFill>
                <a:latin typeface="Arial"/>
              </a:rPr>
              <a:t>&gt;</a:t>
            </a:r>
          </a:p>
        </p:txBody>
      </p:sp>
      <p:sp>
        <p:nvSpPr>
          <p:cNvPr id="4" name="PlaceHolder 3"/>
          <p:cNvSpPr>
            <a:spLocks noGrp="1"/>
          </p:cNvSpPr>
          <p:nvPr>
            <p:ph type="sldNum" idx="1"/>
          </p:nvPr>
        </p:nvSpPr>
        <p:spPr/>
        <p:txBody>
          <a:bodyPr/>
          <a:lstStyle/>
          <a:p>
            <a:fld id="{13859610-2787-4578-BE5F-6BFA81D96703}" type="slidenum">
              <a:rPr/>
              <a:t>174</a:t>
            </a:fld>
            <a:endParaRPr/>
          </a:p>
        </p:txBody>
      </p:sp>
    </p:spTree>
    <p:extLst>
      <p:ext uri="{BB962C8B-B14F-4D97-AF65-F5344CB8AC3E}">
        <p14:creationId xmlns:p14="http://schemas.microsoft.com/office/powerpoint/2010/main" val="419085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Unit test giúp bạn kiểm tra xem mọi thứ có diễn ra đúng như bạn mong muốn không.</a:t>
            </a:r>
          </a:p>
          <a:p>
            <a:pPr marL="342900" indent="-342900">
              <a:buFont typeface="Arial" panose="020B0604020202020204" pitchFamily="34" charset="0"/>
              <a:buChar char="•"/>
            </a:pPr>
            <a:r>
              <a:rPr lang="en-US" sz="2400" b="0" strike="noStrike" spc="-1">
                <a:solidFill>
                  <a:srgbClr val="9A5315"/>
                </a:solidFill>
                <a:latin typeface="Arial"/>
              </a:rPr>
              <a:t>Có thể viết unit test cho component và service</a:t>
            </a:r>
          </a:p>
          <a:p>
            <a:pPr marL="342900" indent="-342900">
              <a:buFont typeface="Arial" panose="020B0604020202020204" pitchFamily="34" charset="0"/>
              <a:buChar char="•"/>
            </a:pPr>
            <a:r>
              <a:rPr lang="en-US" sz="2400" spc="-1">
                <a:solidFill>
                  <a:srgbClr val="9A5315"/>
                </a:solidFill>
                <a:latin typeface="Arial"/>
              </a:rPr>
              <a:t>Có thể thiết đặt </a:t>
            </a:r>
            <a:r>
              <a:rPr lang="en-US" sz="2400" b="0" strike="noStrike" spc="-1">
                <a:solidFill>
                  <a:srgbClr val="9A5315"/>
                </a:solidFill>
                <a:latin typeface="Arial"/>
              </a:rPr>
              <a:t>component/service nào được kiểm thử, cái nào có thể bỏ qua trong file </a:t>
            </a:r>
            <a:r>
              <a:rPr lang="en-US" sz="2400" b="0" strike="noStrike" spc="-1">
                <a:solidFill>
                  <a:srgbClr val="00B0F0"/>
                </a:solidFill>
                <a:latin typeface="Arial"/>
              </a:rPr>
              <a:t>src/test.ts</a:t>
            </a:r>
            <a:r>
              <a:rPr lang="en-US" sz="2400" b="0" strike="noStrike" spc="-1">
                <a:solidFill>
                  <a:srgbClr val="9A5315"/>
                </a:solidFill>
                <a:latin typeface="Arial"/>
              </a:rPr>
              <a:t>, sử dụng RegExp (thích hợp sử dụng trong trường hợp chỉ test phần mình làm trong một project có nhiều người cung làm)</a:t>
            </a:r>
          </a:p>
          <a:p>
            <a:pPr marL="342900" indent="-342900">
              <a:buFont typeface="Arial" panose="020B0604020202020204" pitchFamily="34" charset="0"/>
              <a:buChar char="•"/>
            </a:pPr>
            <a:r>
              <a:rPr lang="en-US" sz="2400" spc="-1">
                <a:solidFill>
                  <a:srgbClr val="9A5315"/>
                </a:solidFill>
                <a:latin typeface="Arial"/>
              </a:rPr>
              <a:t>Sau khi thiết đặt xong, để bắt đầu chạy kiểm thử, gõ lệnh:</a:t>
            </a:r>
          </a:p>
          <a:p>
            <a:pPr algn="ctr"/>
            <a:r>
              <a:rPr lang="en-US" sz="2400" b="1" spc="-1">
                <a:solidFill>
                  <a:srgbClr val="00B0F0"/>
                </a:solidFill>
                <a:latin typeface="Courier New" panose="02070309020205020404" pitchFamily="49" charset="0"/>
                <a:cs typeface="Courier New" panose="02070309020205020404" pitchFamily="49" charset="0"/>
              </a:rPr>
              <a:t>ng test</a:t>
            </a:r>
          </a:p>
          <a:p>
            <a:pPr marL="342900" indent="-342900" algn="l">
              <a:buFont typeface="Arial" panose="020B0604020202020204" pitchFamily="34" charset="0"/>
              <a:buChar char="•"/>
            </a:pPr>
            <a:r>
              <a:rPr lang="en-US" sz="2400" spc="-1">
                <a:solidFill>
                  <a:srgbClr val="9A5315"/>
                </a:solidFill>
                <a:latin typeface="Arial"/>
              </a:rPr>
              <a:t>Một trình trình duyệt mới sẽ tự động mở và hiển thị các thông tin chạy kiểm thử.</a:t>
            </a:r>
            <a:endParaRPr lang="en-US" sz="2400" b="1" spc="-1">
              <a:solidFill>
                <a:srgbClr val="00B0F0"/>
              </a:solidFill>
              <a:latin typeface="Courier New" panose="02070309020205020404" pitchFamily="49" charset="0"/>
              <a:cs typeface="Courier New" panose="02070309020205020404" pitchFamily="49" charset="0"/>
            </a:endParaRPr>
          </a:p>
        </p:txBody>
      </p:sp>
      <p:sp>
        <p:nvSpPr>
          <p:cNvPr id="4" name="PlaceHolder 3"/>
          <p:cNvSpPr>
            <a:spLocks noGrp="1"/>
          </p:cNvSpPr>
          <p:nvPr>
            <p:ph type="sldNum" idx="1"/>
          </p:nvPr>
        </p:nvSpPr>
        <p:spPr/>
        <p:txBody>
          <a:bodyPr/>
          <a:lstStyle/>
          <a:p>
            <a:fld id="{13859610-2787-4578-BE5F-6BFA81D96703}" type="slidenum">
              <a:rPr/>
              <a:t>175</a:t>
            </a:fld>
            <a:endParaRPr/>
          </a:p>
        </p:txBody>
      </p:sp>
    </p:spTree>
    <p:extLst>
      <p:ext uri="{BB962C8B-B14F-4D97-AF65-F5344CB8AC3E}">
        <p14:creationId xmlns:p14="http://schemas.microsoft.com/office/powerpoint/2010/main" val="98889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4" name="PlaceHolder 3"/>
          <p:cNvSpPr>
            <a:spLocks noGrp="1"/>
          </p:cNvSpPr>
          <p:nvPr>
            <p:ph type="sldNum" idx="1"/>
          </p:nvPr>
        </p:nvSpPr>
        <p:spPr/>
        <p:txBody>
          <a:bodyPr/>
          <a:lstStyle/>
          <a:p>
            <a:fld id="{13859610-2787-4578-BE5F-6BFA81D96703}" type="slidenum">
              <a:rPr/>
              <a:t>176</a:t>
            </a:fld>
            <a:endParaRPr/>
          </a:p>
        </p:txBody>
      </p:sp>
      <p:pic>
        <p:nvPicPr>
          <p:cNvPr id="8" name="Picture 7" descr="Graphical user interface, text, application&#10;&#10;Description automatically generated">
            <a:extLst>
              <a:ext uri="{FF2B5EF4-FFF2-40B4-BE49-F238E27FC236}">
                <a16:creationId xmlns:a16="http://schemas.microsoft.com/office/drawing/2014/main" id="{01B1B7F4-0859-5ACA-8BF5-F6D8AE558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342" y="1523880"/>
            <a:ext cx="7087836" cy="4483515"/>
          </a:xfrm>
          <a:prstGeom prst="rect">
            <a:avLst/>
          </a:prstGeom>
        </p:spPr>
      </p:pic>
    </p:spTree>
    <p:extLst>
      <p:ext uri="{BB962C8B-B14F-4D97-AF65-F5344CB8AC3E}">
        <p14:creationId xmlns:p14="http://schemas.microsoft.com/office/powerpoint/2010/main" val="16932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Các keyword thường dùng trong viết unit test: </a:t>
            </a:r>
            <a:r>
              <a:rPr lang="en-US" sz="2400" spc="-1">
                <a:solidFill>
                  <a:srgbClr val="9A5315"/>
                </a:solidFill>
                <a:latin typeface="Arial"/>
                <a:hlinkClick r:id="rId2"/>
              </a:rPr>
              <a:t>tại đây</a:t>
            </a:r>
            <a:r>
              <a:rPr lang="en-US" sz="2400" spc="-1">
                <a:solidFill>
                  <a:srgbClr val="9A5315"/>
                </a:solidFill>
                <a:latin typeface="Arial"/>
              </a:rPr>
              <a:t>. Thường sử dụng có thể kể đến:</a:t>
            </a:r>
            <a:br>
              <a:rPr lang="en-US" sz="2400" spc="-1">
                <a:solidFill>
                  <a:srgbClr val="9A5315"/>
                </a:solidFill>
                <a:latin typeface="Arial"/>
              </a:rPr>
            </a:br>
            <a:r>
              <a:rPr lang="en-US" sz="2000" spc="-1">
                <a:solidFill>
                  <a:srgbClr val="9A5315"/>
                </a:solidFill>
                <a:latin typeface="Arial"/>
              </a:rPr>
              <a:t>+ </a:t>
            </a:r>
            <a:r>
              <a:rPr lang="en-US" sz="2000" b="1" spc="-1">
                <a:solidFill>
                  <a:srgbClr val="9A5315"/>
                </a:solidFill>
                <a:latin typeface="Arial"/>
              </a:rPr>
              <a:t>describe</a:t>
            </a:r>
            <a:r>
              <a:rPr lang="en-US" sz="2000" spc="-1">
                <a:solidFill>
                  <a:srgbClr val="9A5315"/>
                </a:solidFill>
                <a:latin typeface="Arial"/>
              </a:rPr>
              <a:t>: khởi tạo 1 nhóm các khối cần test</a:t>
            </a:r>
            <a:br>
              <a:rPr lang="en-US" sz="2000" spc="-1">
                <a:solidFill>
                  <a:srgbClr val="9A5315"/>
                </a:solidFill>
                <a:latin typeface="Arial"/>
              </a:rPr>
            </a:br>
            <a:r>
              <a:rPr lang="en-US" sz="2000" spc="-1">
                <a:solidFill>
                  <a:srgbClr val="9A5315"/>
                </a:solidFill>
                <a:latin typeface="Arial"/>
              </a:rPr>
              <a:t>+ </a:t>
            </a:r>
            <a:r>
              <a:rPr lang="en-US" sz="2000" b="1" spc="-1">
                <a:solidFill>
                  <a:srgbClr val="9A5315"/>
                </a:solidFill>
                <a:latin typeface="Arial"/>
              </a:rPr>
              <a:t>beforeEach</a:t>
            </a:r>
            <a:r>
              <a:rPr lang="en-US" sz="2000" spc="-1">
                <a:solidFill>
                  <a:srgbClr val="9A5315"/>
                </a:solidFill>
                <a:latin typeface="Arial"/>
              </a:rPr>
              <a:t>: function chạy trước khi vào mỗi khối (giống như constructor)</a:t>
            </a:r>
            <a:br>
              <a:rPr lang="en-US" sz="2000" spc="-1">
                <a:solidFill>
                  <a:srgbClr val="9A5315"/>
                </a:solidFill>
                <a:latin typeface="Arial"/>
              </a:rPr>
            </a:br>
            <a:r>
              <a:rPr lang="en-US" sz="2000" spc="-1">
                <a:solidFill>
                  <a:srgbClr val="9A5315"/>
                </a:solidFill>
                <a:latin typeface="Arial"/>
              </a:rPr>
              <a:t>+ </a:t>
            </a:r>
            <a:r>
              <a:rPr lang="en-US" sz="2000" b="1" spc="-1">
                <a:solidFill>
                  <a:srgbClr val="9A5315"/>
                </a:solidFill>
                <a:latin typeface="Arial"/>
              </a:rPr>
              <a:t>it</a:t>
            </a:r>
            <a:r>
              <a:rPr lang="en-US" sz="2000" spc="-1">
                <a:solidFill>
                  <a:srgbClr val="9A5315"/>
                </a:solidFill>
                <a:latin typeface="Arial"/>
              </a:rPr>
              <a:t>: một khối test</a:t>
            </a:r>
            <a:br>
              <a:rPr lang="en-US" sz="2000" spc="-1">
                <a:solidFill>
                  <a:srgbClr val="9A5315"/>
                </a:solidFill>
                <a:latin typeface="Arial"/>
              </a:rPr>
            </a:br>
            <a:r>
              <a:rPr lang="en-US" sz="2000" spc="-1">
                <a:solidFill>
                  <a:srgbClr val="9A5315"/>
                </a:solidFill>
                <a:latin typeface="Arial"/>
              </a:rPr>
              <a:t>+ </a:t>
            </a:r>
            <a:r>
              <a:rPr lang="en-US" sz="2000" b="1" spc="-1">
                <a:solidFill>
                  <a:srgbClr val="9A5315"/>
                </a:solidFill>
                <a:latin typeface="Arial"/>
              </a:rPr>
              <a:t>expect</a:t>
            </a:r>
            <a:r>
              <a:rPr lang="en-US" sz="2000" spc="-1">
                <a:solidFill>
                  <a:srgbClr val="9A5315"/>
                </a:solidFill>
                <a:latin typeface="Arial"/>
              </a:rPr>
              <a:t>: một mục nhỏ cần test trong khối</a:t>
            </a:r>
            <a:br>
              <a:rPr lang="en-US" sz="2000" spc="-1">
                <a:solidFill>
                  <a:srgbClr val="9A5315"/>
                </a:solidFill>
                <a:latin typeface="Arial"/>
              </a:rPr>
            </a:br>
            <a:r>
              <a:rPr lang="en-US" sz="2000" spc="-1">
                <a:solidFill>
                  <a:srgbClr val="9A5315"/>
                </a:solidFill>
                <a:latin typeface="Arial"/>
              </a:rPr>
              <a:t>+ </a:t>
            </a:r>
            <a:r>
              <a:rPr lang="en-US" sz="2000" b="1" spc="-1">
                <a:solidFill>
                  <a:srgbClr val="9A5315"/>
                </a:solidFill>
                <a:latin typeface="Arial"/>
              </a:rPr>
              <a:t>withContext</a:t>
            </a:r>
            <a:r>
              <a:rPr lang="en-US" sz="2000" spc="-1">
                <a:solidFill>
                  <a:srgbClr val="9A5315"/>
                </a:solidFill>
                <a:latin typeface="Arial"/>
              </a:rPr>
              <a:t>: mô tả về mục nhỏ tương ứng cần test trong khối</a:t>
            </a:r>
            <a:br>
              <a:rPr lang="en-US" sz="2000" spc="-1">
                <a:solidFill>
                  <a:srgbClr val="9A5315"/>
                </a:solidFill>
                <a:latin typeface="Arial"/>
              </a:rPr>
            </a:br>
            <a:r>
              <a:rPr lang="en-US" sz="2000" spc="-1">
                <a:solidFill>
                  <a:srgbClr val="9A5315"/>
                </a:solidFill>
                <a:latin typeface="Arial"/>
              </a:rPr>
              <a:t>+ </a:t>
            </a:r>
            <a:r>
              <a:rPr lang="en-US" sz="2000" b="1" spc="-1">
                <a:solidFill>
                  <a:srgbClr val="9A5315"/>
                </a:solidFill>
                <a:latin typeface="Arial"/>
              </a:rPr>
              <a:t>DoneFn</a:t>
            </a:r>
            <a:r>
              <a:rPr lang="en-US" sz="2000" spc="-1">
                <a:solidFill>
                  <a:srgbClr val="9A5315"/>
                </a:solidFill>
                <a:latin typeface="Arial"/>
              </a:rPr>
              <a:t>: hàm thông báo hoàn tất test khối</a:t>
            </a:r>
            <a:br>
              <a:rPr lang="en-US" sz="2000" spc="-1">
                <a:solidFill>
                  <a:srgbClr val="9A5315"/>
                </a:solidFill>
                <a:latin typeface="Arial"/>
              </a:rPr>
            </a:br>
            <a:r>
              <a:rPr lang="en-US" sz="2000" spc="-1">
                <a:solidFill>
                  <a:srgbClr val="9A5315"/>
                </a:solidFill>
                <a:latin typeface="Arial"/>
              </a:rPr>
              <a:t>+ </a:t>
            </a:r>
            <a:r>
              <a:rPr lang="en-US" sz="2000" b="1" spc="-1">
                <a:solidFill>
                  <a:srgbClr val="9A5315"/>
                </a:solidFill>
                <a:latin typeface="Arial"/>
              </a:rPr>
              <a:t>to.../toBe...</a:t>
            </a:r>
            <a:r>
              <a:rPr lang="en-US" sz="2000" spc="-1">
                <a:solidFill>
                  <a:srgbClr val="9A5315"/>
                </a:solidFill>
                <a:latin typeface="Arial"/>
              </a:rPr>
              <a:t>: yêu cầu đối với các mục nhỏ phải đạt được. </a:t>
            </a:r>
            <a:r>
              <a:rPr lang="en-US" sz="2000" spc="-1">
                <a:solidFill>
                  <a:srgbClr val="9A5315"/>
                </a:solidFill>
                <a:latin typeface="Arial"/>
                <a:hlinkClick r:id="rId3"/>
              </a:rPr>
              <a:t>Xem thêm tại đây</a:t>
            </a:r>
            <a:r>
              <a:rPr lang="en-US" sz="2000" spc="-1">
                <a:solidFill>
                  <a:srgbClr val="9A5315"/>
                </a:solidFill>
                <a:latin typeface="Arial"/>
              </a:rPr>
              <a:t>.</a:t>
            </a:r>
            <a:br>
              <a:rPr lang="en-US" sz="2000" spc="-1">
                <a:solidFill>
                  <a:srgbClr val="9A5315"/>
                </a:solidFill>
                <a:latin typeface="Arial"/>
              </a:rPr>
            </a:br>
            <a:r>
              <a:rPr lang="en-US" sz="2000" spc="-1">
                <a:solidFill>
                  <a:srgbClr val="9A5315"/>
                </a:solidFill>
                <a:latin typeface="Arial"/>
              </a:rPr>
              <a:t>(toBe; toBeFalse; toBeTrue; toBeTruthy; toBeFalsy; toEqual; toContain;...)</a:t>
            </a:r>
            <a:br>
              <a:rPr lang="en-US" sz="2000" spc="-1">
                <a:solidFill>
                  <a:srgbClr val="9A5315"/>
                </a:solidFill>
                <a:latin typeface="Arial"/>
              </a:rPr>
            </a:br>
            <a:r>
              <a:rPr lang="en-US" sz="2000" spc="-1">
                <a:solidFill>
                  <a:srgbClr val="9A5315"/>
                </a:solidFill>
                <a:latin typeface="Arial"/>
              </a:rPr>
              <a:t>+ </a:t>
            </a:r>
            <a:r>
              <a:rPr lang="en-US" sz="2000" b="1" spc="-1">
                <a:solidFill>
                  <a:srgbClr val="9A5315"/>
                </a:solidFill>
                <a:latin typeface="Arial"/>
              </a:rPr>
              <a:t>not</a:t>
            </a:r>
            <a:r>
              <a:rPr lang="en-US" sz="2000" spc="-1">
                <a:solidFill>
                  <a:srgbClr val="9A5315"/>
                </a:solidFill>
                <a:latin typeface="Arial"/>
              </a:rPr>
              <a:t>: được “chấm” trước “chấm” to/toBe, có thể hiểu là notTo/notToBe</a:t>
            </a:r>
          </a:p>
          <a:p>
            <a:pPr marL="342900" indent="-342900">
              <a:buFont typeface="Arial" panose="020B0604020202020204" pitchFamily="34" charset="0"/>
              <a:buChar char="•"/>
            </a:pPr>
            <a:endParaRPr lang="en-US" sz="2000" spc="-1">
              <a:solidFill>
                <a:srgbClr val="9A5315"/>
              </a:solidFill>
              <a:latin typeface="Arial"/>
            </a:endParaRPr>
          </a:p>
          <a:p>
            <a:pPr marL="342900" indent="-342900">
              <a:buFont typeface="Arial" panose="020B0604020202020204" pitchFamily="34" charset="0"/>
              <a:buChar char="•"/>
            </a:pPr>
            <a:r>
              <a:rPr lang="en-US" sz="2000" spc="-1">
                <a:solidFill>
                  <a:srgbClr val="9A5315"/>
                </a:solidFill>
                <a:latin typeface="Arial"/>
              </a:rPr>
              <a:t>Lưu ý: cần phải gọi DoneFn trong các mục test có subscribe vào các Observable</a:t>
            </a:r>
          </a:p>
          <a:p>
            <a:pPr marL="342900" indent="-342900">
              <a:buFont typeface="Arial" panose="020B0604020202020204" pitchFamily="34" charset="0"/>
              <a:buChar char="•"/>
            </a:pP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13859610-2787-4578-BE5F-6BFA81D96703}" type="slidenum">
              <a:rPr/>
              <a:t>177</a:t>
            </a:fld>
            <a:endParaRPr/>
          </a:p>
        </p:txBody>
      </p:sp>
    </p:spTree>
    <p:extLst>
      <p:ext uri="{BB962C8B-B14F-4D97-AF65-F5344CB8AC3E}">
        <p14:creationId xmlns:p14="http://schemas.microsoft.com/office/powerpoint/2010/main" val="149593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Ví dụ: Test service</a:t>
            </a:r>
            <a:br>
              <a:rPr lang="en-US" sz="2400" spc="-1">
                <a:solidFill>
                  <a:srgbClr val="9A5315"/>
                </a:solidFill>
                <a:latin typeface="Arial"/>
              </a:rPr>
            </a:br>
            <a:r>
              <a:rPr lang="en-US" sz="2400" spc="-1">
                <a:solidFill>
                  <a:srgbClr val="9A5315"/>
                </a:solidFill>
                <a:latin typeface="Arial"/>
              </a:rPr>
              <a:t>Để test các function của service có hoạt động đúng hay không</a:t>
            </a:r>
          </a:p>
        </p:txBody>
      </p:sp>
      <p:sp>
        <p:nvSpPr>
          <p:cNvPr id="4" name="PlaceHolder 3"/>
          <p:cNvSpPr>
            <a:spLocks noGrp="1"/>
          </p:cNvSpPr>
          <p:nvPr>
            <p:ph type="sldNum" idx="1"/>
          </p:nvPr>
        </p:nvSpPr>
        <p:spPr/>
        <p:txBody>
          <a:bodyPr/>
          <a:lstStyle/>
          <a:p>
            <a:fld id="{13859610-2787-4578-BE5F-6BFA81D96703}" type="slidenum">
              <a:rPr/>
              <a:t>178</a:t>
            </a:fld>
            <a:endParaRPr/>
          </a:p>
        </p:txBody>
      </p:sp>
      <p:pic>
        <p:nvPicPr>
          <p:cNvPr id="8" name="Picture 7" descr="Graphical user interface&#10;&#10;Description automatically generated with medium confidence">
            <a:extLst>
              <a:ext uri="{FF2B5EF4-FFF2-40B4-BE49-F238E27FC236}">
                <a16:creationId xmlns:a16="http://schemas.microsoft.com/office/drawing/2014/main" id="{6D3BC22C-A17C-6355-FF43-490F4B16D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4131" y="2612001"/>
            <a:ext cx="3273286" cy="3941079"/>
          </a:xfrm>
          <a:prstGeom prst="rect">
            <a:avLst/>
          </a:prstGeom>
        </p:spPr>
      </p:pic>
    </p:spTree>
    <p:extLst>
      <p:ext uri="{BB962C8B-B14F-4D97-AF65-F5344CB8AC3E}">
        <p14:creationId xmlns:p14="http://schemas.microsoft.com/office/powerpoint/2010/main" val="257776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Ví dụ: Test service</a:t>
            </a:r>
          </a:p>
        </p:txBody>
      </p:sp>
      <p:sp>
        <p:nvSpPr>
          <p:cNvPr id="4" name="PlaceHolder 3"/>
          <p:cNvSpPr>
            <a:spLocks noGrp="1"/>
          </p:cNvSpPr>
          <p:nvPr>
            <p:ph type="sldNum" idx="1"/>
          </p:nvPr>
        </p:nvSpPr>
        <p:spPr/>
        <p:txBody>
          <a:bodyPr/>
          <a:lstStyle/>
          <a:p>
            <a:fld id="{13859610-2787-4578-BE5F-6BFA81D96703}" type="slidenum">
              <a:rPr/>
              <a:t>179</a:t>
            </a:fld>
            <a:endParaRPr/>
          </a:p>
        </p:txBody>
      </p:sp>
      <p:pic>
        <p:nvPicPr>
          <p:cNvPr id="10" name="Picture 9" descr="Graphical user interface, text, application&#10;&#10;Description automatically generated">
            <a:extLst>
              <a:ext uri="{FF2B5EF4-FFF2-40B4-BE49-F238E27FC236}">
                <a16:creationId xmlns:a16="http://schemas.microsoft.com/office/drawing/2014/main" id="{6C9D9FE7-15F8-CB1C-5F40-6E25D0A4A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952" y="1805760"/>
            <a:ext cx="7522780" cy="4800600"/>
          </a:xfrm>
          <a:prstGeom prst="rect">
            <a:avLst/>
          </a:prstGeom>
        </p:spPr>
      </p:pic>
    </p:spTree>
    <p:extLst>
      <p:ext uri="{BB962C8B-B14F-4D97-AF65-F5344CB8AC3E}">
        <p14:creationId xmlns:p14="http://schemas.microsoft.com/office/powerpoint/2010/main" val="58645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i.3. Kiểu dữ liệu TypeScript</a:t>
            </a:r>
            <a:endParaRPr lang="en-US" sz="3600" b="0" strike="noStrike" spc="-1">
              <a:solidFill>
                <a:srgbClr val="9A5315"/>
              </a:solidFill>
              <a:latin typeface="Arial"/>
            </a:endParaRPr>
          </a:p>
        </p:txBody>
      </p:sp>
      <p:sp>
        <p:nvSpPr>
          <p:cNvPr id="206" name="PlaceHolder 2"/>
          <p:cNvSpPr>
            <a:spLocks noGrp="1"/>
          </p:cNvSpPr>
          <p:nvPr>
            <p:ph/>
          </p:nvPr>
        </p:nvSpPr>
        <p:spPr>
          <a:xfrm>
            <a:off x="1065240" y="1825560"/>
            <a:ext cx="10058040" cy="4003200"/>
          </a:xfrm>
          <a:prstGeom prst="rect">
            <a:avLst/>
          </a:prstGeom>
          <a:noFill/>
          <a:ln w="0">
            <a:noFill/>
          </a:ln>
        </p:spPr>
        <p:txBody>
          <a:bodyPr anchor="t">
            <a:no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Các type của TS:</a:t>
            </a:r>
            <a:br>
              <a:rPr sz="2400"/>
            </a:br>
            <a:r>
              <a:rPr lang="en-US" sz="2400" b="0" strike="noStrike" spc="-1">
                <a:solidFill>
                  <a:srgbClr val="9A5315"/>
                </a:solidFill>
                <a:latin typeface="Arial"/>
              </a:rPr>
              <a:t>- </a:t>
            </a:r>
            <a:r>
              <a:rPr lang="en-US" sz="2400" b="1" strike="noStrike" spc="-1">
                <a:solidFill>
                  <a:srgbClr val="9A5315"/>
                </a:solidFill>
                <a:latin typeface="Arial"/>
              </a:rPr>
              <a:t>any</a:t>
            </a:r>
            <a:r>
              <a:rPr lang="en-US" sz="2400" b="0" strike="noStrike" spc="-1">
                <a:solidFill>
                  <a:srgbClr val="9A5315"/>
                </a:solidFill>
                <a:latin typeface="Arial"/>
              </a:rPr>
              <a:t>: làm cho TS “thoải mái” như JS, nên hạn chế dùng tối đa,</a:t>
            </a:r>
            <a:br>
              <a:rPr sz="2400"/>
            </a:br>
            <a:r>
              <a:rPr lang="en-US" sz="2400" b="0" strike="noStrike" spc="-1">
                <a:solidFill>
                  <a:srgbClr val="9A5315"/>
                </a:solidFill>
                <a:latin typeface="Arial"/>
              </a:rPr>
              <a:t>“any” cho phép thực hiện bất kỳ operation nào,</a:t>
            </a:r>
            <a:br>
              <a:rPr sz="2400"/>
            </a:br>
            <a:r>
              <a:rPr lang="en-US" sz="2400" b="0" strike="noStrike" spc="-1">
                <a:solidFill>
                  <a:srgbClr val="9A5315"/>
                </a:solidFill>
                <a:latin typeface="Arial"/>
              </a:rPr>
              <a:t>VD: </a:t>
            </a:r>
            <a:r>
              <a:rPr lang="en-US" sz="2000" b="1" strike="noStrike" spc="-1">
                <a:solidFill>
                  <a:srgbClr val="1A73CB"/>
                </a:solidFill>
                <a:latin typeface="Courier New"/>
              </a:rPr>
              <a:t>a.foo() ; a[0]</a:t>
            </a:r>
            <a:br>
              <a:rPr sz="2400"/>
            </a:br>
            <a:br>
              <a:rPr sz="2400"/>
            </a:br>
            <a:r>
              <a:rPr lang="en-US" sz="2400" b="0" strike="noStrike" spc="-1">
                <a:solidFill>
                  <a:srgbClr val="9A5315"/>
                </a:solidFill>
                <a:latin typeface="Arial"/>
              </a:rPr>
              <a:t>- </a:t>
            </a:r>
            <a:r>
              <a:rPr lang="en-US" sz="2400" b="1" strike="noStrike" spc="-1">
                <a:solidFill>
                  <a:srgbClr val="9A5315"/>
                </a:solidFill>
                <a:latin typeface="Arial"/>
              </a:rPr>
              <a:t>unknown</a:t>
            </a:r>
            <a:r>
              <a:rPr lang="en-US" sz="2400" b="0" strike="noStrike" spc="-1">
                <a:solidFill>
                  <a:srgbClr val="9A5315"/>
                </a:solidFill>
                <a:latin typeface="Arial"/>
              </a:rPr>
              <a:t>: khá  tương đồng “any”, cho phép gán giá trị bất kỳ,</a:t>
            </a:r>
            <a:br>
              <a:rPr sz="2400"/>
            </a:br>
            <a:r>
              <a:rPr lang="en-US" sz="2400" b="0" strike="noStrike" spc="-1">
                <a:solidFill>
                  <a:srgbClr val="9A5315"/>
                </a:solidFill>
                <a:latin typeface="Arial"/>
              </a:rPr>
              <a:t>nhưng “unknown” KHÔNG cho phép thực hiện bất kỳ operation nào,</a:t>
            </a:r>
            <a:br>
              <a:rPr sz="2400"/>
            </a:br>
            <a:r>
              <a:rPr lang="en-US" sz="2400" b="0" strike="noStrike" spc="-1">
                <a:solidFill>
                  <a:srgbClr val="9A5315"/>
                </a:solidFill>
                <a:latin typeface="Arial"/>
              </a:rPr>
              <a:t>để thực hiện các operation, trước tiên cần kiểm tra type của biến,</a:t>
            </a:r>
            <a:br>
              <a:rPr sz="2400"/>
            </a:br>
            <a:r>
              <a:rPr lang="en-US" sz="2400" b="0" strike="noStrike" spc="-1">
                <a:solidFill>
                  <a:srgbClr val="9A5315"/>
                </a:solidFill>
                <a:latin typeface="Arial"/>
              </a:rPr>
              <a:t>VD: </a:t>
            </a:r>
            <a:r>
              <a:rPr lang="en-US" sz="2000" b="1" strike="noStrike" spc="-1">
                <a:solidFill>
                  <a:srgbClr val="1A73CB"/>
                </a:solidFill>
                <a:latin typeface="Courier New"/>
              </a:rPr>
              <a:t>if (typeof value === "number") { … }</a:t>
            </a:r>
            <a:br>
              <a:rPr sz="2000"/>
            </a:br>
            <a:r>
              <a:rPr lang="en-US" sz="2000" b="1" strike="noStrike" spc="-1">
                <a:solidFill>
                  <a:srgbClr val="1A73CB"/>
                </a:solidFill>
                <a:latin typeface="Courier New"/>
              </a:rPr>
              <a:t>if (value instanceOf Xyz) { … }</a:t>
            </a:r>
            <a:endParaRPr lang="en-US" sz="2000" b="0" strike="noStrike" spc="-1">
              <a:solidFill>
                <a:srgbClr val="9A5315"/>
              </a:solidFill>
              <a:latin typeface="Arial"/>
            </a:endParaRPr>
          </a:p>
        </p:txBody>
      </p:sp>
      <p:sp>
        <p:nvSpPr>
          <p:cNvPr id="4" name="PlaceHolder 3"/>
          <p:cNvSpPr>
            <a:spLocks noGrp="1"/>
          </p:cNvSpPr>
          <p:nvPr>
            <p:ph type="sldNum" idx="4"/>
          </p:nvPr>
        </p:nvSpPr>
        <p:spPr/>
        <p:txBody>
          <a:bodyPr/>
          <a:lstStyle/>
          <a:p>
            <a:fld id="{3D639C34-EEA5-47D3-BDB4-A237F29948BC}" type="slidenum">
              <a:rPr/>
              <a:t>18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Ví dụ: Test service</a:t>
            </a: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13859610-2787-4578-BE5F-6BFA81D96703}" type="slidenum">
              <a:rPr/>
              <a:t>180</a:t>
            </a:fld>
            <a:endParaRPr/>
          </a:p>
        </p:txBody>
      </p:sp>
      <p:pic>
        <p:nvPicPr>
          <p:cNvPr id="9" name="Picture 8" descr="Graphical user interface&#10;&#10;Description automatically generated with medium confidence">
            <a:extLst>
              <a:ext uri="{FF2B5EF4-FFF2-40B4-BE49-F238E27FC236}">
                <a16:creationId xmlns:a16="http://schemas.microsoft.com/office/drawing/2014/main" id="{90E701FB-4E1B-D4AF-6D70-2E3285079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4479" y="2162418"/>
            <a:ext cx="6319562" cy="4394247"/>
          </a:xfrm>
          <a:prstGeom prst="rect">
            <a:avLst/>
          </a:prstGeom>
        </p:spPr>
      </p:pic>
    </p:spTree>
    <p:extLst>
      <p:ext uri="{BB962C8B-B14F-4D97-AF65-F5344CB8AC3E}">
        <p14:creationId xmlns:p14="http://schemas.microsoft.com/office/powerpoint/2010/main" val="426307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Ví dụ: Test service</a:t>
            </a:r>
          </a:p>
          <a:p>
            <a:pPr marL="342900" indent="-342900">
              <a:buFont typeface="Arial" panose="020B0604020202020204" pitchFamily="34" charset="0"/>
              <a:buChar char="•"/>
            </a:pP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13859610-2787-4578-BE5F-6BFA81D96703}" type="slidenum">
              <a:rPr/>
              <a:t>181</a:t>
            </a:fld>
            <a:endParaRPr/>
          </a:p>
        </p:txBody>
      </p:sp>
      <p:pic>
        <p:nvPicPr>
          <p:cNvPr id="3" name="Picture 2" descr="Text&#10;&#10;Description automatically generated with low confidence">
            <a:extLst>
              <a:ext uri="{FF2B5EF4-FFF2-40B4-BE49-F238E27FC236}">
                <a16:creationId xmlns:a16="http://schemas.microsoft.com/office/drawing/2014/main" id="{EFE28877-2DD1-4B7E-2515-969C97160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679" y="1752480"/>
            <a:ext cx="5196412" cy="942283"/>
          </a:xfrm>
          <a:prstGeom prst="rect">
            <a:avLst/>
          </a:prstGeom>
        </p:spPr>
      </p:pic>
      <p:pic>
        <p:nvPicPr>
          <p:cNvPr id="6" name="Picture 5" descr="Graphical user interface, text, application&#10;&#10;Description automatically generated with medium confidence">
            <a:extLst>
              <a:ext uri="{FF2B5EF4-FFF2-40B4-BE49-F238E27FC236}">
                <a16:creationId xmlns:a16="http://schemas.microsoft.com/office/drawing/2014/main" id="{E9E168F0-7D4D-2E21-4255-18374FB27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104" y="2782958"/>
            <a:ext cx="8690168" cy="3726344"/>
          </a:xfrm>
          <a:prstGeom prst="rect">
            <a:avLst/>
          </a:prstGeom>
        </p:spPr>
      </p:pic>
    </p:spTree>
    <p:extLst>
      <p:ext uri="{BB962C8B-B14F-4D97-AF65-F5344CB8AC3E}">
        <p14:creationId xmlns:p14="http://schemas.microsoft.com/office/powerpoint/2010/main" val="33123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Ví dụ: Test service</a:t>
            </a:r>
          </a:p>
          <a:p>
            <a:pPr marL="342900" indent="-342900">
              <a:buFont typeface="Arial" panose="020B0604020202020204" pitchFamily="34" charset="0"/>
              <a:buChar char="•"/>
            </a:pP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13859610-2787-4578-BE5F-6BFA81D96703}" type="slidenum">
              <a:rPr/>
              <a:t>182</a:t>
            </a:fld>
            <a:endParaRPr/>
          </a:p>
        </p:txBody>
      </p:sp>
      <p:pic>
        <p:nvPicPr>
          <p:cNvPr id="5" name="Picture 4" descr="Graphical user interface, application&#10;&#10;Description automatically generated with medium confidence">
            <a:extLst>
              <a:ext uri="{FF2B5EF4-FFF2-40B4-BE49-F238E27FC236}">
                <a16:creationId xmlns:a16="http://schemas.microsoft.com/office/drawing/2014/main" id="{E04DC6B4-F948-77AB-918A-274C85A26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060" y="2328211"/>
            <a:ext cx="7772400" cy="3386697"/>
          </a:xfrm>
          <a:prstGeom prst="rect">
            <a:avLst/>
          </a:prstGeom>
        </p:spPr>
      </p:pic>
    </p:spTree>
    <p:extLst>
      <p:ext uri="{BB962C8B-B14F-4D97-AF65-F5344CB8AC3E}">
        <p14:creationId xmlns:p14="http://schemas.microsoft.com/office/powerpoint/2010/main" val="29173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Ví dụ: Test service</a:t>
            </a:r>
          </a:p>
          <a:p>
            <a:pPr marL="342900" indent="-342900">
              <a:buFont typeface="Arial" panose="020B0604020202020204" pitchFamily="34" charset="0"/>
              <a:buChar char="•"/>
            </a:pP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13859610-2787-4578-BE5F-6BFA81D96703}" type="slidenum">
              <a:rPr/>
              <a:t>183</a:t>
            </a:fld>
            <a:endParaRPr/>
          </a:p>
        </p:txBody>
      </p:sp>
      <p:pic>
        <p:nvPicPr>
          <p:cNvPr id="3" name="Picture 2" descr="Graphical user interface, text, application&#10;&#10;Description automatically generated with medium confidence">
            <a:extLst>
              <a:ext uri="{FF2B5EF4-FFF2-40B4-BE49-F238E27FC236}">
                <a16:creationId xmlns:a16="http://schemas.microsoft.com/office/drawing/2014/main" id="{D4B100CF-A20C-9B58-C453-1CE13DFF1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060" y="2302935"/>
            <a:ext cx="7772400" cy="3987705"/>
          </a:xfrm>
          <a:prstGeom prst="rect">
            <a:avLst/>
          </a:prstGeom>
        </p:spPr>
      </p:pic>
    </p:spTree>
    <p:extLst>
      <p:ext uri="{BB962C8B-B14F-4D97-AF65-F5344CB8AC3E}">
        <p14:creationId xmlns:p14="http://schemas.microsoft.com/office/powerpoint/2010/main" val="112591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Ví dụ: Test service</a:t>
            </a:r>
          </a:p>
          <a:p>
            <a:pPr marL="342900" indent="-342900">
              <a:buFont typeface="Arial" panose="020B0604020202020204" pitchFamily="34" charset="0"/>
              <a:buChar char="•"/>
            </a:pP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13859610-2787-4578-BE5F-6BFA81D96703}" type="slidenum">
              <a:rPr/>
              <a:t>184</a:t>
            </a:fld>
            <a:endParaRPr/>
          </a:p>
        </p:txBody>
      </p:sp>
      <p:pic>
        <p:nvPicPr>
          <p:cNvPr id="3" name="Picture 2" descr="A picture containing text&#10;&#10;Description automatically generated">
            <a:extLst>
              <a:ext uri="{FF2B5EF4-FFF2-40B4-BE49-F238E27FC236}">
                <a16:creationId xmlns:a16="http://schemas.microsoft.com/office/drawing/2014/main" id="{65E290A2-47C8-5420-7B1C-76E4ECCED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721" y="2225536"/>
            <a:ext cx="7158752" cy="4380824"/>
          </a:xfrm>
          <a:prstGeom prst="rect">
            <a:avLst/>
          </a:prstGeom>
        </p:spPr>
      </p:pic>
      <p:sp>
        <p:nvSpPr>
          <p:cNvPr id="5" name="TextBox 4">
            <a:extLst>
              <a:ext uri="{FF2B5EF4-FFF2-40B4-BE49-F238E27FC236}">
                <a16:creationId xmlns:a16="http://schemas.microsoft.com/office/drawing/2014/main" id="{342BDAB8-5D00-1A61-3A9C-B6BEF8B79871}"/>
              </a:ext>
            </a:extLst>
          </p:cNvPr>
          <p:cNvSpPr txBox="1"/>
          <p:nvPr/>
        </p:nvSpPr>
        <p:spPr>
          <a:xfrm>
            <a:off x="8482953" y="3885371"/>
            <a:ext cx="2847655" cy="2246769"/>
          </a:xfrm>
          <a:prstGeom prst="rect">
            <a:avLst/>
          </a:prstGeom>
          <a:noFill/>
        </p:spPr>
        <p:txBody>
          <a:bodyPr wrap="square" rtlCol="0">
            <a:spAutoFit/>
          </a:bodyPr>
          <a:lstStyle/>
          <a:p>
            <a:r>
              <a:rPr lang="en-VN" sz="1400" spc="-1">
                <a:solidFill>
                  <a:srgbClr val="9A5315"/>
                </a:solidFill>
                <a:latin typeface="Arial"/>
              </a:rPr>
              <a:t>Ghi chú:</a:t>
            </a:r>
          </a:p>
          <a:p>
            <a:r>
              <a:rPr lang="en-VN" sz="1400" spc="-1">
                <a:solidFill>
                  <a:srgbClr val="9A5315"/>
                </a:solidFill>
                <a:latin typeface="Arial"/>
              </a:rPr>
              <a:t>Tại sao lại phải get lại user bằng getUserById cho rắc rối?</a:t>
            </a:r>
          </a:p>
          <a:p>
            <a:r>
              <a:rPr lang="en-VN" sz="1400" spc="-1">
                <a:solidFill>
                  <a:srgbClr val="9A5315"/>
                </a:solidFill>
                <a:latin typeface="Arial"/>
              </a:rPr>
              <a:t>=&gt; Tại vì API update không trả về data user vừa update.</a:t>
            </a:r>
          </a:p>
          <a:p>
            <a:r>
              <a:rPr lang="en-VN" sz="1400" spc="-1">
                <a:solidFill>
                  <a:srgbClr val="9A5315"/>
                </a:solidFill>
                <a:latin typeface="Arial"/>
              </a:rPr>
              <a:t>Vì chúng ta đang sử dụng API demo free nên phải làm theo API của họ. Trường hợp Backend trả về data của user vừa update luôn thì sẽ tiện hơn</a:t>
            </a:r>
            <a:endParaRPr lang="en-VN" sz="1400"/>
          </a:p>
        </p:txBody>
      </p:sp>
    </p:spTree>
    <p:extLst>
      <p:ext uri="{BB962C8B-B14F-4D97-AF65-F5344CB8AC3E}">
        <p14:creationId xmlns:p14="http://schemas.microsoft.com/office/powerpoint/2010/main" val="37352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Ví dụ: Test service</a:t>
            </a:r>
          </a:p>
          <a:p>
            <a:pPr marL="342900" indent="-342900">
              <a:buFont typeface="Arial" panose="020B0604020202020204" pitchFamily="34" charset="0"/>
              <a:buChar char="•"/>
            </a:pP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13859610-2787-4578-BE5F-6BFA81D96703}" type="slidenum">
              <a:rPr/>
              <a:t>185</a:t>
            </a:fld>
            <a:endParaRPr/>
          </a:p>
        </p:txBody>
      </p:sp>
      <p:pic>
        <p:nvPicPr>
          <p:cNvPr id="3" name="Picture 2" descr="Timeline&#10;&#10;Description automatically generated">
            <a:extLst>
              <a:ext uri="{FF2B5EF4-FFF2-40B4-BE49-F238E27FC236}">
                <a16:creationId xmlns:a16="http://schemas.microsoft.com/office/drawing/2014/main" id="{4063B4C0-EA93-3A38-E9E3-D43EF14F7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9052" y="2130025"/>
            <a:ext cx="6153895" cy="4555631"/>
          </a:xfrm>
          <a:prstGeom prst="rect">
            <a:avLst/>
          </a:prstGeom>
        </p:spPr>
      </p:pic>
    </p:spTree>
    <p:extLst>
      <p:ext uri="{BB962C8B-B14F-4D97-AF65-F5344CB8AC3E}">
        <p14:creationId xmlns:p14="http://schemas.microsoft.com/office/powerpoint/2010/main" val="321069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Ví dụ: Test service</a:t>
            </a:r>
            <a:br>
              <a:rPr lang="en-US" sz="2400" spc="-1">
                <a:solidFill>
                  <a:srgbClr val="9A5315"/>
                </a:solidFill>
                <a:latin typeface="Arial"/>
              </a:rPr>
            </a:br>
            <a:r>
              <a:rPr lang="en-US" sz="2400" spc="-1">
                <a:solidFill>
                  <a:srgbClr val="9A5315"/>
                </a:solidFill>
                <a:latin typeface="Arial"/>
              </a:rPr>
              <a:t>Sau khi viết unit xong, gõ lệnh </a:t>
            </a:r>
            <a:r>
              <a:rPr lang="en-US" sz="2200" b="1" spc="-1">
                <a:solidFill>
                  <a:srgbClr val="00B0F0"/>
                </a:solidFill>
                <a:latin typeface="Courier New" panose="02070309020205020404" pitchFamily="49" charset="0"/>
                <a:cs typeface="Courier New" panose="02070309020205020404" pitchFamily="49" charset="0"/>
              </a:rPr>
              <a:t>ng test</a:t>
            </a:r>
            <a:r>
              <a:rPr lang="en-US" sz="2200" b="1" spc="-1">
                <a:solidFill>
                  <a:srgbClr val="00B0F0"/>
                </a:solidFill>
                <a:latin typeface="Arial" panose="020B0604020202020204" pitchFamily="34" charset="0"/>
                <a:cs typeface="Arial" panose="020B0604020202020204" pitchFamily="34" charset="0"/>
              </a:rPr>
              <a:t> </a:t>
            </a:r>
            <a:r>
              <a:rPr lang="en-US" sz="2400" spc="-1">
                <a:solidFill>
                  <a:srgbClr val="9A5315"/>
                </a:solidFill>
                <a:latin typeface="Arial"/>
              </a:rPr>
              <a:t>để chạy, ta sẽ được kết quả:</a:t>
            </a:r>
          </a:p>
        </p:txBody>
      </p:sp>
      <p:sp>
        <p:nvSpPr>
          <p:cNvPr id="4" name="PlaceHolder 3"/>
          <p:cNvSpPr>
            <a:spLocks noGrp="1"/>
          </p:cNvSpPr>
          <p:nvPr>
            <p:ph type="sldNum" idx="1"/>
          </p:nvPr>
        </p:nvSpPr>
        <p:spPr/>
        <p:txBody>
          <a:bodyPr/>
          <a:lstStyle/>
          <a:p>
            <a:fld id="{13859610-2787-4578-BE5F-6BFA81D96703}" type="slidenum">
              <a:rPr/>
              <a:t>186</a:t>
            </a:fld>
            <a:endParaRPr/>
          </a:p>
        </p:txBody>
      </p:sp>
      <p:pic>
        <p:nvPicPr>
          <p:cNvPr id="3" name="Picture 2">
            <a:extLst>
              <a:ext uri="{FF2B5EF4-FFF2-40B4-BE49-F238E27FC236}">
                <a16:creationId xmlns:a16="http://schemas.microsoft.com/office/drawing/2014/main" id="{8F835F54-5107-4933-8AC3-0A04326FC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310" y="2681710"/>
            <a:ext cx="5549900" cy="2679700"/>
          </a:xfrm>
          <a:prstGeom prst="rect">
            <a:avLst/>
          </a:prstGeom>
        </p:spPr>
      </p:pic>
    </p:spTree>
    <p:extLst>
      <p:ext uri="{BB962C8B-B14F-4D97-AF65-F5344CB8AC3E}">
        <p14:creationId xmlns:p14="http://schemas.microsoft.com/office/powerpoint/2010/main" val="421774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Riêng đối với test component còn có một số function thường gặp:</a:t>
            </a:r>
            <a:br>
              <a:rPr lang="en-US" sz="2400" spc="-1">
                <a:solidFill>
                  <a:srgbClr val="9A5315"/>
                </a:solidFill>
                <a:latin typeface="Arial"/>
              </a:rPr>
            </a:br>
            <a:r>
              <a:rPr lang="en-US" sz="2000" spc="-1">
                <a:solidFill>
                  <a:srgbClr val="9A5315"/>
                </a:solidFill>
                <a:latin typeface="Arial"/>
              </a:rPr>
              <a:t>+ </a:t>
            </a:r>
            <a:r>
              <a:rPr lang="en-US" sz="2000" b="1" spc="-1">
                <a:solidFill>
                  <a:srgbClr val="9A5315"/>
                </a:solidFill>
                <a:latin typeface="Arial"/>
              </a:rPr>
              <a:t>createComponent</a:t>
            </a:r>
            <a:r>
              <a:rPr lang="en-US" sz="2000" spc="-1">
                <a:solidFill>
                  <a:srgbClr val="9A5315"/>
                </a:solidFill>
                <a:latin typeface="Arial"/>
              </a:rPr>
              <a:t>: Khởi tạo component</a:t>
            </a:r>
            <a:br>
              <a:rPr lang="en-US" sz="2000" spc="-1">
                <a:solidFill>
                  <a:srgbClr val="9A5315"/>
                </a:solidFill>
                <a:latin typeface="Arial"/>
              </a:rPr>
            </a:br>
            <a:r>
              <a:rPr lang="en-US" sz="2000" spc="-1">
                <a:solidFill>
                  <a:srgbClr val="9A5315"/>
                </a:solidFill>
                <a:latin typeface="Arial"/>
              </a:rPr>
              <a:t>+ </a:t>
            </a:r>
            <a:r>
              <a:rPr lang="en-US" sz="2000" b="1" spc="-1">
                <a:solidFill>
                  <a:srgbClr val="9A5315"/>
                </a:solidFill>
                <a:latin typeface="Arial"/>
              </a:rPr>
              <a:t>detectChanges</a:t>
            </a:r>
            <a:r>
              <a:rPr lang="en-US" sz="2000" spc="-1">
                <a:solidFill>
                  <a:srgbClr val="9A5315"/>
                </a:solidFill>
                <a:latin typeface="Arial"/>
              </a:rPr>
              <a:t>: gọi detectChanges (lifecycle hook)</a:t>
            </a:r>
            <a:br>
              <a:rPr lang="en-US" sz="2000" spc="-1">
                <a:solidFill>
                  <a:srgbClr val="9A5315"/>
                </a:solidFill>
                <a:latin typeface="Arial"/>
              </a:rPr>
            </a:br>
            <a:r>
              <a:rPr lang="en-US" sz="2000" spc="-1">
                <a:solidFill>
                  <a:srgbClr val="9A5315"/>
                </a:solidFill>
                <a:latin typeface="Arial"/>
              </a:rPr>
              <a:t>+ </a:t>
            </a:r>
            <a:r>
              <a:rPr lang="en-US" sz="2000" b="1" spc="-1">
                <a:solidFill>
                  <a:srgbClr val="9A5315"/>
                </a:solidFill>
                <a:latin typeface="Arial"/>
              </a:rPr>
              <a:t>dispatchEvent</a:t>
            </a:r>
            <a:r>
              <a:rPr lang="en-US" sz="2000" spc="-1">
                <a:solidFill>
                  <a:srgbClr val="9A5315"/>
                </a:solidFill>
                <a:latin typeface="Arial"/>
              </a:rPr>
              <a:t>: giả lập thao tác thay đổi giá trị của input, gọi trước detectChanges</a:t>
            </a:r>
            <a:br>
              <a:rPr lang="en-US" sz="2000" spc="-1">
                <a:solidFill>
                  <a:srgbClr val="9A5315"/>
                </a:solidFill>
                <a:latin typeface="Arial"/>
              </a:rPr>
            </a:br>
            <a:r>
              <a:rPr lang="en-US" sz="2000" spc="-1">
                <a:solidFill>
                  <a:srgbClr val="9A5315"/>
                </a:solidFill>
                <a:latin typeface="Arial"/>
              </a:rPr>
              <a:t>+ </a:t>
            </a:r>
            <a:r>
              <a:rPr lang="en-US" sz="2000" b="1" spc="-1">
                <a:solidFill>
                  <a:srgbClr val="9A5315"/>
                </a:solidFill>
                <a:latin typeface="Arial"/>
              </a:rPr>
              <a:t>nativeElement</a:t>
            </a:r>
            <a:r>
              <a:rPr lang="en-US" sz="2000" spc="-1">
                <a:solidFill>
                  <a:srgbClr val="9A5315"/>
                </a:solidFill>
                <a:latin typeface="Arial"/>
              </a:rPr>
              <a:t>: trả về HTML DOM trên view mà không cần mở trình duyệt</a:t>
            </a:r>
            <a:br>
              <a:rPr lang="en-US" sz="2000" spc="-1">
                <a:solidFill>
                  <a:srgbClr val="9A5315"/>
                </a:solidFill>
                <a:latin typeface="Arial"/>
              </a:rPr>
            </a:br>
            <a:r>
              <a:rPr lang="en-US" sz="2000" spc="-1">
                <a:solidFill>
                  <a:srgbClr val="9A5315"/>
                </a:solidFill>
                <a:latin typeface="Arial"/>
              </a:rPr>
              <a:t>+ </a:t>
            </a:r>
            <a:r>
              <a:rPr lang="en-US" sz="2000" b="1" spc="-1">
                <a:solidFill>
                  <a:srgbClr val="9A5315"/>
                </a:solidFill>
                <a:latin typeface="Arial"/>
              </a:rPr>
              <a:t>DebugElement</a:t>
            </a:r>
            <a:r>
              <a:rPr lang="en-US" sz="2000" spc="-1">
                <a:solidFill>
                  <a:srgbClr val="9A5315"/>
                </a:solidFill>
                <a:latin typeface="Arial"/>
              </a:rPr>
              <a:t>: class trả về các thành phần của Angular (attributes, properties,... bao gồm cả naviveElement)</a:t>
            </a:r>
            <a:br>
              <a:rPr lang="en-US" sz="2000" spc="-1">
                <a:solidFill>
                  <a:srgbClr val="9A5315"/>
                </a:solidFill>
                <a:latin typeface="Arial"/>
              </a:rPr>
            </a:br>
            <a:r>
              <a:rPr lang="en-US" sz="2000" spc="-1">
                <a:solidFill>
                  <a:srgbClr val="9A5315"/>
                </a:solidFill>
                <a:latin typeface="Arial"/>
              </a:rPr>
              <a:t>+ </a:t>
            </a:r>
            <a:r>
              <a:rPr lang="en-US" sz="2000" b="1" spc="-1">
                <a:solidFill>
                  <a:srgbClr val="9A5315"/>
                </a:solidFill>
                <a:latin typeface="Arial"/>
              </a:rPr>
              <a:t>By.css</a:t>
            </a:r>
            <a:r>
              <a:rPr lang="en-US" sz="2000" spc="-1">
                <a:solidFill>
                  <a:srgbClr val="9A5315"/>
                </a:solidFill>
                <a:latin typeface="Arial"/>
              </a:rPr>
              <a:t>: tương đương nativeElement.querySelector, được sử dụng trong một số trường hợp (hiếm gặp) không sử dụng được nativeElement.</a:t>
            </a:r>
            <a:br>
              <a:rPr lang="en-US" sz="2000" spc="-1">
                <a:solidFill>
                  <a:srgbClr val="9A5315"/>
                </a:solidFill>
                <a:latin typeface="Arial"/>
              </a:rPr>
            </a:br>
            <a:r>
              <a:rPr lang="en-US" sz="2000" spc="-1">
                <a:solidFill>
                  <a:srgbClr val="9A5315"/>
                </a:solidFill>
                <a:latin typeface="Arial"/>
              </a:rPr>
              <a:t>Syntax:</a:t>
            </a:r>
            <a:r>
              <a:rPr lang="en-US" spc="-1">
                <a:solidFill>
                  <a:srgbClr val="00B0F0"/>
                </a:solidFill>
                <a:latin typeface="Courier New" panose="02070309020205020404" pitchFamily="49" charset="0"/>
                <a:cs typeface="Courier New" panose="02070309020205020404" pitchFamily="49" charset="0"/>
              </a:rPr>
              <a:t> debugElement.query(By.css(&lt;selector&gt;'))</a:t>
            </a:r>
            <a:endParaRPr lang="en-US" sz="2400" b="0" strike="noStrike" spc="-1">
              <a:solidFill>
                <a:srgbClr val="00B0F0"/>
              </a:solidFill>
              <a:latin typeface="Courier New" panose="02070309020205020404" pitchFamily="49" charset="0"/>
              <a:cs typeface="Courier New" panose="02070309020205020404" pitchFamily="49" charset="0"/>
            </a:endParaRPr>
          </a:p>
        </p:txBody>
      </p:sp>
      <p:sp>
        <p:nvSpPr>
          <p:cNvPr id="4" name="PlaceHolder 3"/>
          <p:cNvSpPr>
            <a:spLocks noGrp="1"/>
          </p:cNvSpPr>
          <p:nvPr>
            <p:ph type="sldNum" idx="1"/>
          </p:nvPr>
        </p:nvSpPr>
        <p:spPr/>
        <p:txBody>
          <a:bodyPr/>
          <a:lstStyle/>
          <a:p>
            <a:fld id="{13859610-2787-4578-BE5F-6BFA81D96703}" type="slidenum">
              <a:rPr/>
              <a:t>187</a:t>
            </a:fld>
            <a:endParaRPr/>
          </a:p>
        </p:txBody>
      </p:sp>
    </p:spTree>
    <p:extLst>
      <p:ext uri="{BB962C8B-B14F-4D97-AF65-F5344CB8AC3E}">
        <p14:creationId xmlns:p14="http://schemas.microsoft.com/office/powerpoint/2010/main" val="401228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Riêng đối với test component còn có một số function thường gặp:</a:t>
            </a:r>
            <a:br>
              <a:rPr lang="en-US" sz="2400" spc="-1">
                <a:solidFill>
                  <a:srgbClr val="9A5315"/>
                </a:solidFill>
                <a:latin typeface="Arial"/>
              </a:rPr>
            </a:br>
            <a:r>
              <a:rPr lang="en-US" sz="2000" spc="-1">
                <a:solidFill>
                  <a:srgbClr val="9A5315"/>
                </a:solidFill>
                <a:latin typeface="Arial"/>
              </a:rPr>
              <a:t>+ </a:t>
            </a:r>
            <a:r>
              <a:rPr lang="en-US" sz="2000" b="1" spc="-1">
                <a:solidFill>
                  <a:srgbClr val="9A5315"/>
                </a:solidFill>
                <a:latin typeface="Arial"/>
              </a:rPr>
              <a:t>ComponentFixtureAutoDetect</a:t>
            </a:r>
            <a:r>
              <a:rPr lang="en-US" sz="2000" spc="-1">
                <a:solidFill>
                  <a:srgbClr val="9A5315"/>
                </a:solidFill>
                <a:latin typeface="Arial"/>
              </a:rPr>
              <a:t>: Angular</a:t>
            </a:r>
            <a:r>
              <a:rPr lang="en-US" sz="2000" b="1" spc="-1">
                <a:solidFill>
                  <a:srgbClr val="9A5315"/>
                </a:solidFill>
                <a:latin typeface="Arial"/>
              </a:rPr>
              <a:t> </a:t>
            </a:r>
            <a:r>
              <a:rPr lang="en-US" sz="2000" spc="-1">
                <a:solidFill>
                  <a:srgbClr val="9A5315"/>
                </a:solidFill>
                <a:latin typeface="Arial"/>
              </a:rPr>
              <a:t>sẽ</a:t>
            </a:r>
            <a:r>
              <a:rPr lang="en-US" sz="2000" b="1" spc="-1">
                <a:solidFill>
                  <a:srgbClr val="9A5315"/>
                </a:solidFill>
                <a:latin typeface="Arial"/>
              </a:rPr>
              <a:t> </a:t>
            </a:r>
            <a:r>
              <a:rPr lang="en-US" sz="2000" spc="-1">
                <a:solidFill>
                  <a:srgbClr val="9A5315"/>
                </a:solidFill>
                <a:latin typeface="Arial"/>
              </a:rPr>
              <a:t>tự động detectChanges cho bạn </a:t>
            </a:r>
            <a:br>
              <a:rPr lang="en-US" sz="2000" spc="-1">
                <a:solidFill>
                  <a:srgbClr val="9A5315"/>
                </a:solidFill>
                <a:latin typeface="Arial"/>
              </a:rPr>
            </a:br>
            <a:r>
              <a:rPr lang="en-US" sz="2000" spc="-1">
                <a:solidFill>
                  <a:srgbClr val="9A5315"/>
                </a:solidFill>
                <a:latin typeface="Arial"/>
              </a:rPr>
              <a:t>Syntax:</a:t>
            </a:r>
            <a:r>
              <a:rPr lang="en-US" spc="-1">
                <a:solidFill>
                  <a:srgbClr val="00B0F0"/>
                </a:solidFill>
                <a:latin typeface="Courier New" panose="02070309020205020404" pitchFamily="49" charset="0"/>
                <a:cs typeface="Courier New" panose="02070309020205020404" pitchFamily="49" charset="0"/>
              </a:rPr>
              <a:t> { provide: </a:t>
            </a:r>
            <a:r>
              <a:rPr lang="en-US" b="1" spc="-1">
                <a:solidFill>
                  <a:srgbClr val="00B0F0"/>
                </a:solidFill>
                <a:latin typeface="Courier New" panose="02070309020205020404" pitchFamily="49" charset="0"/>
                <a:cs typeface="Courier New" panose="02070309020205020404" pitchFamily="49" charset="0"/>
              </a:rPr>
              <a:t>ComponentFixtureAutoDetect</a:t>
            </a:r>
            <a:r>
              <a:rPr lang="en-US" spc="-1">
                <a:solidFill>
                  <a:srgbClr val="00B0F0"/>
                </a:solidFill>
                <a:latin typeface="Courier New" panose="02070309020205020404" pitchFamily="49" charset="0"/>
                <a:cs typeface="Courier New" panose="02070309020205020404" pitchFamily="49" charset="0"/>
              </a:rPr>
              <a:t>, useValue: </a:t>
            </a:r>
            <a:r>
              <a:rPr lang="en-US" b="1" spc="-1">
                <a:solidFill>
                  <a:srgbClr val="00B0F0"/>
                </a:solidFill>
                <a:latin typeface="Courier New" panose="02070309020205020404" pitchFamily="49" charset="0"/>
                <a:cs typeface="Courier New" panose="02070309020205020404" pitchFamily="49" charset="0"/>
              </a:rPr>
              <a:t>true</a:t>
            </a:r>
            <a:r>
              <a:rPr lang="en-US" spc="-1">
                <a:solidFill>
                  <a:srgbClr val="00B0F0"/>
                </a:solidFill>
                <a:latin typeface="Courier New" panose="02070309020205020404" pitchFamily="49" charset="0"/>
                <a:cs typeface="Courier New" panose="02070309020205020404" pitchFamily="49" charset="0"/>
              </a:rPr>
              <a:t> }</a:t>
            </a:r>
            <a:br>
              <a:rPr lang="en-US" spc="-1">
                <a:solidFill>
                  <a:srgbClr val="00B0F0"/>
                </a:solidFill>
                <a:latin typeface="Courier New" panose="02070309020205020404" pitchFamily="49" charset="0"/>
                <a:cs typeface="Courier New" panose="02070309020205020404" pitchFamily="49" charset="0"/>
              </a:rPr>
            </a:br>
            <a:r>
              <a:rPr lang="en-US" sz="2000" b="1" spc="-1">
                <a:solidFill>
                  <a:srgbClr val="9A5315"/>
                </a:solidFill>
                <a:latin typeface="Arial"/>
              </a:rPr>
              <a:t>•</a:t>
            </a:r>
            <a:r>
              <a:rPr lang="en-US" sz="2000" spc="-1">
                <a:solidFill>
                  <a:srgbClr val="9A5315"/>
                </a:solidFill>
                <a:latin typeface="Arial"/>
              </a:rPr>
              <a:t> </a:t>
            </a:r>
            <a:r>
              <a:rPr lang="en-US" sz="2000" b="1" spc="-1">
                <a:solidFill>
                  <a:srgbClr val="9A5315"/>
                </a:solidFill>
                <a:latin typeface="Arial"/>
              </a:rPr>
              <a:t>Khuyến cáo</a:t>
            </a:r>
            <a:r>
              <a:rPr lang="en-US" sz="2000" spc="-1">
                <a:solidFill>
                  <a:srgbClr val="9A5315"/>
                </a:solidFill>
                <a:latin typeface="Arial"/>
              </a:rPr>
              <a:t>: vẫn nên chủ động detectChanges thay vì sử dụng tự động này. (vì không biết khi nào nó sẽ chạy, có thể sẽ gây test lỗi)</a:t>
            </a:r>
            <a:br>
              <a:rPr lang="en-US" sz="2000" spc="-1">
                <a:solidFill>
                  <a:srgbClr val="9A5315"/>
                </a:solidFill>
                <a:latin typeface="Arial"/>
              </a:rPr>
            </a:br>
            <a:r>
              <a:rPr lang="en-US" sz="2000" spc="-1">
                <a:solidFill>
                  <a:srgbClr val="9A5315"/>
                </a:solidFill>
                <a:latin typeface="Arial"/>
              </a:rPr>
              <a:t>VD: Sử dụng dispatchEvent để giả lập thao tác nhập liệu vào ô input của một FormControl, khi đó Angular sẽ tự động detectChanges</a:t>
            </a:r>
            <a:br>
              <a:rPr lang="en-US" sz="2000" spc="-1">
                <a:solidFill>
                  <a:srgbClr val="9A5315"/>
                </a:solidFill>
                <a:latin typeface="Arial"/>
              </a:rPr>
            </a:br>
            <a:br>
              <a:rPr lang="en-US" sz="2000" spc="-1">
                <a:solidFill>
                  <a:srgbClr val="9A5315"/>
                </a:solidFill>
                <a:latin typeface="Arial"/>
              </a:rPr>
            </a:br>
            <a:endParaRPr lang="en-US" sz="2400" strike="noStrike" spc="-1">
              <a:solidFill>
                <a:srgbClr val="00B0F0"/>
              </a:solidFill>
              <a:latin typeface="Courier New" panose="02070309020205020404" pitchFamily="49" charset="0"/>
              <a:cs typeface="Courier New" panose="02070309020205020404" pitchFamily="49" charset="0"/>
            </a:endParaRPr>
          </a:p>
        </p:txBody>
      </p:sp>
      <p:sp>
        <p:nvSpPr>
          <p:cNvPr id="4" name="PlaceHolder 3"/>
          <p:cNvSpPr>
            <a:spLocks noGrp="1"/>
          </p:cNvSpPr>
          <p:nvPr>
            <p:ph type="sldNum" idx="1"/>
          </p:nvPr>
        </p:nvSpPr>
        <p:spPr/>
        <p:txBody>
          <a:bodyPr/>
          <a:lstStyle/>
          <a:p>
            <a:fld id="{13859610-2787-4578-BE5F-6BFA81D96703}" type="slidenum">
              <a:rPr/>
              <a:t>188</a:t>
            </a:fld>
            <a:endParaRPr/>
          </a:p>
        </p:txBody>
      </p:sp>
      <p:pic>
        <p:nvPicPr>
          <p:cNvPr id="3" name="Picture 2" descr="Graphical user interface, text, application, email&#10;&#10;Description automatically generated">
            <a:extLst>
              <a:ext uri="{FF2B5EF4-FFF2-40B4-BE49-F238E27FC236}">
                <a16:creationId xmlns:a16="http://schemas.microsoft.com/office/drawing/2014/main" id="{1A766A7D-A650-E340-6747-9E5E820CF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929" y="4060487"/>
            <a:ext cx="5886141" cy="2230153"/>
          </a:xfrm>
          <a:prstGeom prst="rect">
            <a:avLst/>
          </a:prstGeom>
        </p:spPr>
      </p:pic>
    </p:spTree>
    <p:extLst>
      <p:ext uri="{BB962C8B-B14F-4D97-AF65-F5344CB8AC3E}">
        <p14:creationId xmlns:p14="http://schemas.microsoft.com/office/powerpoint/2010/main" val="254504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Riêng đối với test component còn có một số function thường gặp:</a:t>
            </a:r>
            <a:br>
              <a:rPr lang="en-US" sz="2400" spc="-1">
                <a:solidFill>
                  <a:srgbClr val="9A5315"/>
                </a:solidFill>
                <a:latin typeface="Arial"/>
              </a:rPr>
            </a:br>
            <a:r>
              <a:rPr lang="en-US" sz="2000" spc="-1">
                <a:solidFill>
                  <a:srgbClr val="9A5315"/>
                </a:solidFill>
                <a:latin typeface="Arial"/>
              </a:rPr>
              <a:t>VD: Sử dụng dispatchEvent để giả lập thao tác nhập liệu vào ô input của một FormControl, khi đó Angular sẽ tự động detectChanges</a:t>
            </a:r>
            <a:br>
              <a:rPr lang="en-US" sz="2000" spc="-1">
                <a:solidFill>
                  <a:srgbClr val="9A5315"/>
                </a:solidFill>
                <a:latin typeface="Arial"/>
              </a:rPr>
            </a:br>
            <a:br>
              <a:rPr lang="en-US" sz="2000" spc="-1">
                <a:solidFill>
                  <a:srgbClr val="9A5315"/>
                </a:solidFill>
                <a:latin typeface="Arial"/>
              </a:rPr>
            </a:br>
            <a:endParaRPr lang="en-US" sz="2400" strike="noStrike" spc="-1">
              <a:solidFill>
                <a:srgbClr val="00B0F0"/>
              </a:solidFill>
              <a:latin typeface="Courier New" panose="02070309020205020404" pitchFamily="49" charset="0"/>
              <a:cs typeface="Courier New" panose="02070309020205020404" pitchFamily="49" charset="0"/>
            </a:endParaRPr>
          </a:p>
        </p:txBody>
      </p:sp>
      <p:sp>
        <p:nvSpPr>
          <p:cNvPr id="4" name="PlaceHolder 3"/>
          <p:cNvSpPr>
            <a:spLocks noGrp="1"/>
          </p:cNvSpPr>
          <p:nvPr>
            <p:ph type="sldNum" idx="1"/>
          </p:nvPr>
        </p:nvSpPr>
        <p:spPr/>
        <p:txBody>
          <a:bodyPr/>
          <a:lstStyle/>
          <a:p>
            <a:fld id="{13859610-2787-4578-BE5F-6BFA81D96703}" type="slidenum">
              <a:rPr/>
              <a:t>189</a:t>
            </a:fld>
            <a:endParaRPr/>
          </a:p>
        </p:txBody>
      </p:sp>
      <p:pic>
        <p:nvPicPr>
          <p:cNvPr id="3" name="Picture 2" descr="Graphical user interface, text, application&#10;&#10;Description automatically generated">
            <a:extLst>
              <a:ext uri="{FF2B5EF4-FFF2-40B4-BE49-F238E27FC236}">
                <a16:creationId xmlns:a16="http://schemas.microsoft.com/office/drawing/2014/main" id="{31C48E8F-26F4-DE6B-1773-ABFC6CD93C7C}"/>
              </a:ext>
            </a:extLst>
          </p:cNvPr>
          <p:cNvPicPr>
            <a:picLocks noChangeAspect="1"/>
          </p:cNvPicPr>
          <p:nvPr/>
        </p:nvPicPr>
        <p:blipFill rotWithShape="1">
          <a:blip r:embed="rId2">
            <a:extLst>
              <a:ext uri="{28A0092B-C50C-407E-A947-70E740481C1C}">
                <a14:useLocalDpi xmlns:a14="http://schemas.microsoft.com/office/drawing/2010/main" val="0"/>
              </a:ext>
            </a:extLst>
          </a:blip>
          <a:srcRect t="3735" b="3307"/>
          <a:stretch/>
        </p:blipFill>
        <p:spPr>
          <a:xfrm>
            <a:off x="1727200" y="4972327"/>
            <a:ext cx="4368800" cy="838200"/>
          </a:xfrm>
          <a:prstGeom prst="rect">
            <a:avLst/>
          </a:prstGeom>
        </p:spPr>
      </p:pic>
      <p:pic>
        <p:nvPicPr>
          <p:cNvPr id="8" name="Picture 7" descr="Graphical user interface, text&#10;&#10;Description automatically generated with medium confidence">
            <a:extLst>
              <a:ext uri="{FF2B5EF4-FFF2-40B4-BE49-F238E27FC236}">
                <a16:creationId xmlns:a16="http://schemas.microsoft.com/office/drawing/2014/main" id="{17BDD56B-1303-33B4-9BAB-BE340001A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060" y="2870334"/>
            <a:ext cx="7772400" cy="1873392"/>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9B84A40F-A42F-EA56-A488-5F504735AB76}"/>
              </a:ext>
            </a:extLst>
          </p:cNvPr>
          <p:cNvPicPr>
            <a:picLocks noChangeAspect="1"/>
          </p:cNvPicPr>
          <p:nvPr/>
        </p:nvPicPr>
        <p:blipFill rotWithShape="1">
          <a:blip r:embed="rId4">
            <a:extLst>
              <a:ext uri="{28A0092B-C50C-407E-A947-70E740481C1C}">
                <a14:useLocalDpi xmlns:a14="http://schemas.microsoft.com/office/drawing/2010/main" val="0"/>
              </a:ext>
            </a:extLst>
          </a:blip>
          <a:srcRect b="1117"/>
          <a:stretch/>
        </p:blipFill>
        <p:spPr>
          <a:xfrm>
            <a:off x="6155166" y="4981691"/>
            <a:ext cx="4902200" cy="828836"/>
          </a:xfrm>
          <a:prstGeom prst="rect">
            <a:avLst/>
          </a:prstGeom>
        </p:spPr>
      </p:pic>
    </p:spTree>
    <p:extLst>
      <p:ext uri="{BB962C8B-B14F-4D97-AF65-F5344CB8AC3E}">
        <p14:creationId xmlns:p14="http://schemas.microsoft.com/office/powerpoint/2010/main" val="404970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i.3. Kiểu dữ liệu TypeScript</a:t>
            </a:r>
            <a:endParaRPr lang="en-US" sz="3600" b="0" strike="noStrike" spc="-1">
              <a:solidFill>
                <a:srgbClr val="9A5315"/>
              </a:solidFill>
              <a:latin typeface="Arial"/>
            </a:endParaRPr>
          </a:p>
        </p:txBody>
      </p:sp>
      <p:sp>
        <p:nvSpPr>
          <p:cNvPr id="208" name="PlaceHolder 2"/>
          <p:cNvSpPr>
            <a:spLocks noGrp="1"/>
          </p:cNvSpPr>
          <p:nvPr>
            <p:ph/>
          </p:nvPr>
        </p:nvSpPr>
        <p:spPr>
          <a:xfrm>
            <a:off x="1065239" y="1825560"/>
            <a:ext cx="10496139" cy="4003200"/>
          </a:xfrm>
          <a:prstGeom prst="rect">
            <a:avLst/>
          </a:prstGeom>
          <a:noFill/>
          <a:ln w="0">
            <a:noFill/>
          </a:ln>
        </p:spPr>
        <p:txBody>
          <a:bodyPr anchor="t">
            <a:no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Các type của TS:</a:t>
            </a:r>
            <a:br>
              <a:rPr sz="2400"/>
            </a:br>
            <a:r>
              <a:rPr lang="en-US" sz="2400" b="0" strike="noStrike" spc="-1">
                <a:solidFill>
                  <a:srgbClr val="9A5315"/>
                </a:solidFill>
                <a:latin typeface="Arial"/>
              </a:rPr>
              <a:t>- </a:t>
            </a:r>
            <a:r>
              <a:rPr lang="en-US" sz="2400" b="1" strike="noStrike" spc="-1">
                <a:solidFill>
                  <a:srgbClr val="9A5315"/>
                </a:solidFill>
                <a:latin typeface="Arial"/>
              </a:rPr>
              <a:t>never</a:t>
            </a:r>
            <a:r>
              <a:rPr lang="en-US" sz="2400" b="0" strike="noStrike" spc="-1">
                <a:solidFill>
                  <a:srgbClr val="9A5315"/>
                </a:solidFill>
                <a:latin typeface="Arial"/>
              </a:rPr>
              <a:t>: có nghĩa là không có giá trị trả về.</a:t>
            </a:r>
            <a:br>
              <a:rPr sz="2400"/>
            </a:br>
            <a:r>
              <a:rPr lang="en-US" sz="2400" b="0" strike="noStrike" spc="-1">
                <a:solidFill>
                  <a:srgbClr val="9A5315"/>
                </a:solidFill>
                <a:latin typeface="Arial"/>
              </a:rPr>
              <a:t>VD: một vòng lặp vô hạn không bao giờ lỗi; một hàm luôn throw Exception</a:t>
            </a:r>
            <a:br>
              <a:rPr lang="en-US" sz="2400" b="0" strike="noStrike" spc="-1">
                <a:solidFill>
                  <a:srgbClr val="9A5315"/>
                </a:solidFill>
                <a:latin typeface="Arial"/>
              </a:rPr>
            </a:br>
            <a:br>
              <a:rPr sz="2400"/>
            </a:br>
            <a:br>
              <a:rPr sz="2400"/>
            </a:br>
            <a:br>
              <a:rPr sz="2400"/>
            </a:br>
            <a:r>
              <a:rPr lang="en-US" sz="2400"/>
              <a:t> </a:t>
            </a:r>
            <a:r>
              <a:rPr lang="en-US" sz="2400" spc="-1">
                <a:solidFill>
                  <a:srgbClr val="9A5315"/>
                </a:solidFill>
                <a:latin typeface="Arial"/>
              </a:rPr>
              <a:t>+ </a:t>
            </a:r>
            <a:r>
              <a:rPr lang="en-US" sz="2400" b="0" strike="noStrike" spc="-1">
                <a:solidFill>
                  <a:srgbClr val="9A5315"/>
                </a:solidFill>
                <a:latin typeface="Arial"/>
              </a:rPr>
              <a:t>Khác với </a:t>
            </a:r>
            <a:r>
              <a:rPr lang="en-US" sz="2400" b="1" strike="noStrike" spc="-1">
                <a:solidFill>
                  <a:srgbClr val="9A5315"/>
                </a:solidFill>
                <a:latin typeface="Arial"/>
              </a:rPr>
              <a:t>void</a:t>
            </a:r>
            <a:r>
              <a:rPr lang="en-US" sz="2400" spc="-1">
                <a:solidFill>
                  <a:srgbClr val="9A5315"/>
                </a:solidFill>
                <a:latin typeface="Arial"/>
              </a:rPr>
              <a:t>:</a:t>
            </a:r>
            <a:r>
              <a:rPr lang="en-US" sz="2400" b="0" strike="noStrike" spc="-1">
                <a:solidFill>
                  <a:srgbClr val="9A5315"/>
                </a:solidFill>
                <a:latin typeface="Arial"/>
              </a:rPr>
              <a:t> </a:t>
            </a:r>
            <a:r>
              <a:rPr lang="en-US" sz="2400" b="1" strike="noStrike" spc="-1">
                <a:solidFill>
                  <a:srgbClr val="9A5315"/>
                </a:solidFill>
                <a:latin typeface="Arial"/>
              </a:rPr>
              <a:t>void</a:t>
            </a:r>
            <a:r>
              <a:rPr lang="en-US" sz="2400" b="0" strike="noStrike" spc="-1">
                <a:solidFill>
                  <a:srgbClr val="9A5315"/>
                </a:solidFill>
                <a:latin typeface="Arial"/>
              </a:rPr>
              <a:t> có thể trả về </a:t>
            </a:r>
            <a:r>
              <a:rPr lang="en-US" sz="2400" b="1" strike="noStrike" spc="-1">
                <a:solidFill>
                  <a:srgbClr val="9A5315"/>
                </a:solidFill>
                <a:latin typeface="Arial"/>
              </a:rPr>
              <a:t>null</a:t>
            </a:r>
            <a:r>
              <a:rPr lang="en-US" sz="2400" b="0" strike="noStrike" spc="-1">
                <a:solidFill>
                  <a:srgbClr val="9A5315"/>
                </a:solidFill>
                <a:latin typeface="Arial"/>
              </a:rPr>
              <a:t> hoặc </a:t>
            </a:r>
            <a:r>
              <a:rPr lang="en-US" sz="2400" b="1" strike="noStrike" spc="-1">
                <a:solidFill>
                  <a:srgbClr val="9A5315"/>
                </a:solidFill>
                <a:latin typeface="Arial"/>
              </a:rPr>
              <a:t>undefined</a:t>
            </a:r>
            <a:r>
              <a:rPr lang="en-US" sz="2400" strike="noStrike" spc="-1">
                <a:solidFill>
                  <a:srgbClr val="9A5315"/>
                </a:solidFill>
                <a:latin typeface="Arial"/>
              </a:rPr>
              <a:t>.</a:t>
            </a:r>
            <a:br>
              <a:rPr lang="en-US" sz="2400" spc="-1">
                <a:solidFill>
                  <a:srgbClr val="9A5315"/>
                </a:solidFill>
                <a:latin typeface="Arial"/>
              </a:rPr>
            </a:br>
            <a:r>
              <a:rPr lang="en-US" sz="2400" spc="-1">
                <a:solidFill>
                  <a:srgbClr val="9A5315"/>
                </a:solidFill>
                <a:latin typeface="Arial"/>
              </a:rPr>
              <a:t> + </a:t>
            </a:r>
            <a:r>
              <a:rPr lang="en-US" sz="2400" b="1" spc="-1">
                <a:solidFill>
                  <a:srgbClr val="9A5315"/>
                </a:solidFill>
                <a:latin typeface="Arial"/>
              </a:rPr>
              <a:t>never</a:t>
            </a:r>
            <a:r>
              <a:rPr lang="en-US" sz="2400" spc="-1">
                <a:solidFill>
                  <a:srgbClr val="9A5315"/>
                </a:solidFill>
                <a:latin typeface="Arial"/>
              </a:rPr>
              <a:t> trong các trường hợp cần thiết sẽ được dùng để tăng độ chặt chẽ về kiểu dữ liệu khi sử dụng void.</a:t>
            </a:r>
            <a:endParaRPr lang="en-US" sz="2400" strike="noStrike" spc="-1">
              <a:solidFill>
                <a:srgbClr val="9A5315"/>
              </a:solidFill>
              <a:latin typeface="Arial"/>
            </a:endParaRPr>
          </a:p>
        </p:txBody>
      </p:sp>
      <p:pic>
        <p:nvPicPr>
          <p:cNvPr id="209" name="Picture 5"/>
          <p:cNvPicPr/>
          <p:nvPr/>
        </p:nvPicPr>
        <p:blipFill>
          <a:blip r:embed="rId2"/>
          <a:stretch>
            <a:fillRect/>
          </a:stretch>
        </p:blipFill>
        <p:spPr>
          <a:xfrm>
            <a:off x="1446120" y="3050628"/>
            <a:ext cx="3188942" cy="920498"/>
          </a:xfrm>
          <a:prstGeom prst="rect">
            <a:avLst/>
          </a:prstGeom>
          <a:ln w="0">
            <a:noFill/>
          </a:ln>
        </p:spPr>
      </p:pic>
      <p:sp>
        <p:nvSpPr>
          <p:cNvPr id="4" name="PlaceHolder 3"/>
          <p:cNvSpPr>
            <a:spLocks noGrp="1"/>
          </p:cNvSpPr>
          <p:nvPr>
            <p:ph type="sldNum" idx="4"/>
          </p:nvPr>
        </p:nvSpPr>
        <p:spPr/>
        <p:txBody>
          <a:bodyPr/>
          <a:lstStyle/>
          <a:p>
            <a:fld id="{F26398CE-2333-4D5F-B323-707193AF0117}" type="slidenum">
              <a:rPr/>
              <a:t>19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Test component với async service</a:t>
            </a:r>
            <a:br>
              <a:rPr lang="en-US" sz="2400" spc="-1">
                <a:solidFill>
                  <a:srgbClr val="9A5315"/>
                </a:solidFill>
                <a:latin typeface="Arial"/>
              </a:rPr>
            </a:br>
            <a:r>
              <a:rPr lang="en-US" sz="2400" spc="-1">
                <a:solidFill>
                  <a:srgbClr val="9A5315"/>
                </a:solidFill>
                <a:latin typeface="Arial"/>
              </a:rPr>
              <a:t>+ Các function bất đồng bộ sẽ làm test lỗi do dữ liệu không trả về kịp để kiểm thử</a:t>
            </a:r>
            <a:br>
              <a:rPr lang="en-US" sz="2400" spc="-1">
                <a:solidFill>
                  <a:srgbClr val="9A5315"/>
                </a:solidFill>
                <a:latin typeface="Arial"/>
              </a:rPr>
            </a:br>
            <a:r>
              <a:rPr lang="en-US" sz="2400" spc="-1">
                <a:solidFill>
                  <a:srgbClr val="9A5315"/>
                </a:solidFill>
                <a:latin typeface="Arial"/>
              </a:rPr>
              <a:t>+ Function bất đồng bộ điển hình là HttpClient trả về Observable</a:t>
            </a:r>
            <a:br>
              <a:rPr lang="en-US" sz="2400" spc="-1">
                <a:solidFill>
                  <a:srgbClr val="9A5315"/>
                </a:solidFill>
                <a:latin typeface="Arial"/>
              </a:rPr>
            </a:br>
            <a:r>
              <a:rPr lang="en-US" sz="2400" spc="-1">
                <a:solidFill>
                  <a:srgbClr val="9A5315"/>
                </a:solidFill>
                <a:latin typeface="Arial"/>
              </a:rPr>
              <a:t>=&gt; Cần phải giả lập function này để trả về dữ liệu ngay lập tức</a:t>
            </a:r>
          </a:p>
          <a:p>
            <a:pPr marL="342900" indent="-342900">
              <a:buFont typeface="Arial" panose="020B0604020202020204" pitchFamily="34" charset="0"/>
              <a:buChar char="•"/>
            </a:pPr>
            <a:r>
              <a:rPr lang="en-US" sz="2400" spc="-1">
                <a:solidFill>
                  <a:srgbClr val="9A5315"/>
                </a:solidFill>
                <a:latin typeface="Arial"/>
                <a:cs typeface="Courier New" panose="02070309020205020404" pitchFamily="49" charset="0"/>
              </a:rPr>
              <a:t>Giả lập “Spy”:</a:t>
            </a:r>
            <a:br>
              <a:rPr lang="en-US" sz="2400" spc="-1">
                <a:solidFill>
                  <a:srgbClr val="9A5315"/>
                </a:solidFill>
                <a:latin typeface="Arial"/>
                <a:cs typeface="Courier New" panose="02070309020205020404" pitchFamily="49" charset="0"/>
              </a:rPr>
            </a:br>
            <a:r>
              <a:rPr lang="en-US" sz="2400" spc="-1">
                <a:solidFill>
                  <a:srgbClr val="9A5315"/>
                </a:solidFill>
                <a:latin typeface="Arial"/>
                <a:cs typeface="Courier New" panose="02070309020205020404" pitchFamily="49" charset="0"/>
              </a:rPr>
              <a:t>+ Tạo fake service với function getData cần giả lập</a:t>
            </a:r>
            <a:br>
              <a:rPr lang="en-US" sz="2400" spc="-1">
                <a:solidFill>
                  <a:srgbClr val="9A5315"/>
                </a:solidFill>
                <a:latin typeface="Arial"/>
                <a:cs typeface="Courier New" panose="02070309020205020404" pitchFamily="49" charset="0"/>
              </a:rPr>
            </a:br>
            <a:r>
              <a:rPr lang="en-US" b="1" spc="-1">
                <a:solidFill>
                  <a:srgbClr val="00B0F0"/>
                </a:solidFill>
                <a:latin typeface="Courier New" panose="02070309020205020404" pitchFamily="49" charset="0"/>
                <a:cs typeface="Courier New" panose="02070309020205020404" pitchFamily="49" charset="0"/>
              </a:rPr>
              <a:t>const fakeService = jasmine.createSpyObj('RealService', ['getData']);</a:t>
            </a:r>
            <a:br>
              <a:rPr lang="en-US" sz="2400" spc="-1">
                <a:solidFill>
                  <a:srgbClr val="9A5315"/>
                </a:solidFill>
                <a:latin typeface="Arial"/>
                <a:cs typeface="Courier New" panose="02070309020205020404" pitchFamily="49" charset="0"/>
              </a:rPr>
            </a:br>
            <a:r>
              <a:rPr lang="en-US" sz="2400" spc="-1">
                <a:solidFill>
                  <a:srgbClr val="9A5315"/>
                </a:solidFill>
                <a:latin typeface="Arial"/>
                <a:cs typeface="Courier New" panose="02070309020205020404" pitchFamily="49" charset="0"/>
              </a:rPr>
              <a:t>+ Làm cho function getData “giả” này trả về Observable ngay lập tức</a:t>
            </a:r>
            <a:br>
              <a:rPr lang="en-US" sz="2400" spc="-1">
                <a:solidFill>
                  <a:srgbClr val="9A5315"/>
                </a:solidFill>
                <a:latin typeface="Arial"/>
                <a:cs typeface="Courier New" panose="02070309020205020404" pitchFamily="49" charset="0"/>
              </a:rPr>
            </a:br>
            <a:r>
              <a:rPr lang="en-US" b="1" spc="-1">
                <a:solidFill>
                  <a:srgbClr val="00B0F0"/>
                </a:solidFill>
                <a:latin typeface="Courier New" panose="02070309020205020404" pitchFamily="49" charset="0"/>
                <a:cs typeface="Courier New" panose="02070309020205020404" pitchFamily="49" charset="0"/>
              </a:rPr>
              <a:t>fakeService.getData.and.returnValue(of(&lt;data&gt;));</a:t>
            </a:r>
          </a:p>
        </p:txBody>
      </p:sp>
      <p:sp>
        <p:nvSpPr>
          <p:cNvPr id="4" name="PlaceHolder 3"/>
          <p:cNvSpPr>
            <a:spLocks noGrp="1"/>
          </p:cNvSpPr>
          <p:nvPr>
            <p:ph type="sldNum" idx="1"/>
          </p:nvPr>
        </p:nvSpPr>
        <p:spPr/>
        <p:txBody>
          <a:bodyPr/>
          <a:lstStyle/>
          <a:p>
            <a:fld id="{13859610-2787-4578-BE5F-6BFA81D96703}" type="slidenum">
              <a:rPr/>
              <a:t>190</a:t>
            </a:fld>
            <a:endParaRPr/>
          </a:p>
        </p:txBody>
      </p:sp>
    </p:spTree>
    <p:extLst>
      <p:ext uri="{BB962C8B-B14F-4D97-AF65-F5344CB8AC3E}">
        <p14:creationId xmlns:p14="http://schemas.microsoft.com/office/powerpoint/2010/main" val="24189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Test component với async service</a:t>
            </a:r>
          </a:p>
          <a:p>
            <a:pPr marL="342900" indent="-342900">
              <a:buFont typeface="Arial" panose="020B0604020202020204" pitchFamily="34" charset="0"/>
              <a:buChar char="•"/>
            </a:pPr>
            <a:r>
              <a:rPr lang="en-US" sz="2400" spc="-1">
                <a:solidFill>
                  <a:srgbClr val="9A5315"/>
                </a:solidFill>
                <a:latin typeface="Arial"/>
                <a:cs typeface="Courier New" panose="02070309020205020404" pitchFamily="49" charset="0"/>
              </a:rPr>
              <a:t>Giả lập “Spy”:</a:t>
            </a:r>
            <a:br>
              <a:rPr lang="en-US" b="1" spc="-1">
                <a:solidFill>
                  <a:srgbClr val="9A5315"/>
                </a:solidFill>
                <a:latin typeface="Arial"/>
                <a:cs typeface="Courier New" panose="02070309020205020404" pitchFamily="49" charset="0"/>
              </a:rPr>
            </a:br>
            <a:r>
              <a:rPr lang="en-US" sz="2400" spc="-1">
                <a:solidFill>
                  <a:srgbClr val="9A5315"/>
                </a:solidFill>
                <a:latin typeface="Arial"/>
                <a:cs typeface="Courier New" panose="02070309020205020404" pitchFamily="49" charset="0"/>
              </a:rPr>
              <a:t>+ Khai báo sử dụng:</a:t>
            </a:r>
            <a:br>
              <a:rPr lang="en-US" sz="2400" spc="-1">
                <a:solidFill>
                  <a:srgbClr val="9A5315"/>
                </a:solidFill>
                <a:latin typeface="Arial"/>
                <a:cs typeface="Courier New" panose="02070309020205020404" pitchFamily="49" charset="0"/>
              </a:rPr>
            </a:br>
            <a:r>
              <a:rPr lang="en-US" b="1" spc="-1">
                <a:solidFill>
                  <a:srgbClr val="00B0F0"/>
                </a:solidFill>
                <a:latin typeface="Courier New" panose="02070309020205020404" pitchFamily="49" charset="0"/>
                <a:cs typeface="Courier New" panose="02070309020205020404" pitchFamily="49" charset="0"/>
              </a:rPr>
              <a:t>TestBed.configureTestingModule({</a:t>
            </a:r>
            <a:br>
              <a:rPr lang="en-US" b="1" spc="-1">
                <a:solidFill>
                  <a:srgbClr val="00B0F0"/>
                </a:solidFill>
                <a:latin typeface="Courier New" panose="02070309020205020404" pitchFamily="49" charset="0"/>
                <a:cs typeface="Courier New" panose="02070309020205020404" pitchFamily="49" charset="0"/>
              </a:rPr>
            </a:br>
            <a:r>
              <a:rPr lang="en-US" b="1" spc="-1">
                <a:solidFill>
                  <a:srgbClr val="00B0F0"/>
                </a:solidFill>
                <a:latin typeface="Courier New" panose="02070309020205020404" pitchFamily="49" charset="0"/>
                <a:cs typeface="Courier New" panose="02070309020205020404" pitchFamily="49" charset="0"/>
              </a:rPr>
              <a:t>...</a:t>
            </a:r>
            <a:br>
              <a:rPr lang="en-US" b="1" spc="-1">
                <a:solidFill>
                  <a:srgbClr val="00B0F0"/>
                </a:solidFill>
                <a:latin typeface="Courier New" panose="02070309020205020404" pitchFamily="49" charset="0"/>
                <a:cs typeface="Courier New" panose="02070309020205020404" pitchFamily="49" charset="0"/>
              </a:rPr>
            </a:br>
            <a:r>
              <a:rPr lang="en-US" b="1" spc="-1">
                <a:solidFill>
                  <a:srgbClr val="00B0F0"/>
                </a:solidFill>
                <a:latin typeface="Courier New" panose="02070309020205020404" pitchFamily="49" charset="0"/>
                <a:cs typeface="Courier New" panose="02070309020205020404" pitchFamily="49" charset="0"/>
              </a:rPr>
              <a:t>providers: [{provide: RealService, useValue: fakeService}]</a:t>
            </a:r>
            <a:br>
              <a:rPr lang="en-US" b="1" spc="-1">
                <a:solidFill>
                  <a:srgbClr val="00B0F0"/>
                </a:solidFill>
                <a:latin typeface="Courier New" panose="02070309020205020404" pitchFamily="49" charset="0"/>
                <a:cs typeface="Courier New" panose="02070309020205020404" pitchFamily="49" charset="0"/>
              </a:rPr>
            </a:br>
            <a:r>
              <a:rPr lang="en-US" b="1" spc="-1">
                <a:solidFill>
                  <a:srgbClr val="00B0F0"/>
                </a:solidFill>
                <a:latin typeface="Courier New" panose="02070309020205020404" pitchFamily="49" charset="0"/>
                <a:cs typeface="Courier New" panose="02070309020205020404" pitchFamily="49" charset="0"/>
              </a:rPr>
              <a:t>...</a:t>
            </a:r>
            <a:br>
              <a:rPr lang="en-US" b="1" spc="-1">
                <a:solidFill>
                  <a:srgbClr val="00B0F0"/>
                </a:solidFill>
                <a:latin typeface="Courier New" panose="02070309020205020404" pitchFamily="49" charset="0"/>
                <a:cs typeface="Courier New" panose="02070309020205020404" pitchFamily="49" charset="0"/>
              </a:rPr>
            </a:br>
            <a:r>
              <a:rPr lang="en-US" b="1" spc="-1">
                <a:solidFill>
                  <a:srgbClr val="00B0F0"/>
                </a:solidFill>
                <a:latin typeface="Courier New" panose="02070309020205020404" pitchFamily="49" charset="0"/>
                <a:cs typeface="Courier New" panose="02070309020205020404" pitchFamily="49" charset="0"/>
              </a:rPr>
              <a:t>});</a:t>
            </a:r>
          </a:p>
        </p:txBody>
      </p:sp>
      <p:sp>
        <p:nvSpPr>
          <p:cNvPr id="4" name="PlaceHolder 3"/>
          <p:cNvSpPr>
            <a:spLocks noGrp="1"/>
          </p:cNvSpPr>
          <p:nvPr>
            <p:ph type="sldNum" idx="1"/>
          </p:nvPr>
        </p:nvSpPr>
        <p:spPr/>
        <p:txBody>
          <a:bodyPr/>
          <a:lstStyle/>
          <a:p>
            <a:fld id="{13859610-2787-4578-BE5F-6BFA81D96703}" type="slidenum">
              <a:rPr/>
              <a:t>191</a:t>
            </a:fld>
            <a:endParaRPr/>
          </a:p>
        </p:txBody>
      </p:sp>
    </p:spTree>
    <p:extLst>
      <p:ext uri="{BB962C8B-B14F-4D97-AF65-F5344CB8AC3E}">
        <p14:creationId xmlns:p14="http://schemas.microsoft.com/office/powerpoint/2010/main" val="385776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Ví dụ: Test component</a:t>
            </a:r>
            <a:br>
              <a:rPr lang="en-US" sz="2400" spc="-1">
                <a:solidFill>
                  <a:srgbClr val="9A5315"/>
                </a:solidFill>
                <a:latin typeface="Arial"/>
              </a:rPr>
            </a:br>
            <a:r>
              <a:rPr lang="en-US" sz="2400" spc="-1">
                <a:solidFill>
                  <a:srgbClr val="9A5315"/>
                </a:solidFill>
                <a:latin typeface="Arial"/>
              </a:rPr>
              <a:t>Để test cách element trên view cũng như các function của component có hoạt động đúng hay không</a:t>
            </a:r>
          </a:p>
        </p:txBody>
      </p:sp>
      <p:sp>
        <p:nvSpPr>
          <p:cNvPr id="4" name="PlaceHolder 3"/>
          <p:cNvSpPr>
            <a:spLocks noGrp="1"/>
          </p:cNvSpPr>
          <p:nvPr>
            <p:ph type="sldNum" idx="1"/>
          </p:nvPr>
        </p:nvSpPr>
        <p:spPr/>
        <p:txBody>
          <a:bodyPr/>
          <a:lstStyle/>
          <a:p>
            <a:fld id="{13859610-2787-4578-BE5F-6BFA81D96703}" type="slidenum">
              <a:rPr/>
              <a:t>192</a:t>
            </a:fld>
            <a:endParaRPr/>
          </a:p>
        </p:txBody>
      </p:sp>
      <p:pic>
        <p:nvPicPr>
          <p:cNvPr id="7" name="Picture 6" descr="A picture containing graphical user interface&#10;&#10;Description automatically generated">
            <a:extLst>
              <a:ext uri="{FF2B5EF4-FFF2-40B4-BE49-F238E27FC236}">
                <a16:creationId xmlns:a16="http://schemas.microsoft.com/office/drawing/2014/main" id="{39107954-687D-E391-BB5B-CCD4D935D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060" y="3010728"/>
            <a:ext cx="7772400" cy="2472247"/>
          </a:xfrm>
          <a:prstGeom prst="rect">
            <a:avLst/>
          </a:prstGeom>
        </p:spPr>
      </p:pic>
      <p:pic>
        <p:nvPicPr>
          <p:cNvPr id="12" name="Picture 11" descr="Text&#10;&#10;Description automatically generated with medium confidence">
            <a:extLst>
              <a:ext uri="{FF2B5EF4-FFF2-40B4-BE49-F238E27FC236}">
                <a16:creationId xmlns:a16="http://schemas.microsoft.com/office/drawing/2014/main" id="{97F2031F-A929-8937-35DA-B7C5874890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2681" y="5603861"/>
            <a:ext cx="4383157" cy="949219"/>
          </a:xfrm>
          <a:prstGeom prst="rect">
            <a:avLst/>
          </a:prstGeom>
        </p:spPr>
      </p:pic>
    </p:spTree>
    <p:extLst>
      <p:ext uri="{BB962C8B-B14F-4D97-AF65-F5344CB8AC3E}">
        <p14:creationId xmlns:p14="http://schemas.microsoft.com/office/powerpoint/2010/main" val="38946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Ví dụ: Test component</a:t>
            </a:r>
          </a:p>
        </p:txBody>
      </p:sp>
      <p:sp>
        <p:nvSpPr>
          <p:cNvPr id="4" name="PlaceHolder 3"/>
          <p:cNvSpPr>
            <a:spLocks noGrp="1"/>
          </p:cNvSpPr>
          <p:nvPr>
            <p:ph type="sldNum" idx="1"/>
          </p:nvPr>
        </p:nvSpPr>
        <p:spPr/>
        <p:txBody>
          <a:bodyPr/>
          <a:lstStyle/>
          <a:p>
            <a:fld id="{13859610-2787-4578-BE5F-6BFA81D96703}" type="slidenum">
              <a:rPr/>
              <a:t>193</a:t>
            </a:fld>
            <a:endParaRPr/>
          </a:p>
        </p:txBody>
      </p:sp>
      <p:pic>
        <p:nvPicPr>
          <p:cNvPr id="10" name="Picture 9" descr="Graphical user interface, text, application&#10;&#10;Description automatically generated">
            <a:extLst>
              <a:ext uri="{FF2B5EF4-FFF2-40B4-BE49-F238E27FC236}">
                <a16:creationId xmlns:a16="http://schemas.microsoft.com/office/drawing/2014/main" id="{530D24AF-3A3A-1708-E93F-8C625DA1E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350" y="2266121"/>
            <a:ext cx="4924840" cy="4324680"/>
          </a:xfrm>
          <a:prstGeom prst="rect">
            <a:avLst/>
          </a:prstGeom>
        </p:spPr>
      </p:pic>
      <p:pic>
        <p:nvPicPr>
          <p:cNvPr id="12" name="Picture 11" descr="Graphical user interface, text&#10;&#10;Description automatically generated">
            <a:extLst>
              <a:ext uri="{FF2B5EF4-FFF2-40B4-BE49-F238E27FC236}">
                <a16:creationId xmlns:a16="http://schemas.microsoft.com/office/drawing/2014/main" id="{7B53D2B7-5DCD-EFE7-A193-632136989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9245" y="2266120"/>
            <a:ext cx="6001727" cy="3776871"/>
          </a:xfrm>
          <a:prstGeom prst="rect">
            <a:avLst/>
          </a:prstGeom>
        </p:spPr>
      </p:pic>
    </p:spTree>
    <p:extLst>
      <p:ext uri="{BB962C8B-B14F-4D97-AF65-F5344CB8AC3E}">
        <p14:creationId xmlns:p14="http://schemas.microsoft.com/office/powerpoint/2010/main" val="173234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Ví dụ: Test component</a:t>
            </a:r>
          </a:p>
        </p:txBody>
      </p:sp>
      <p:sp>
        <p:nvSpPr>
          <p:cNvPr id="4" name="PlaceHolder 3"/>
          <p:cNvSpPr>
            <a:spLocks noGrp="1"/>
          </p:cNvSpPr>
          <p:nvPr>
            <p:ph type="sldNum" idx="1"/>
          </p:nvPr>
        </p:nvSpPr>
        <p:spPr/>
        <p:txBody>
          <a:bodyPr/>
          <a:lstStyle/>
          <a:p>
            <a:fld id="{13859610-2787-4578-BE5F-6BFA81D96703}" type="slidenum">
              <a:rPr/>
              <a:t>194</a:t>
            </a:fld>
            <a:endParaRPr/>
          </a:p>
        </p:txBody>
      </p:sp>
      <p:pic>
        <p:nvPicPr>
          <p:cNvPr id="3" name="Picture 2" descr="Graphical user interface, text, application&#10;&#10;Description automatically generated">
            <a:extLst>
              <a:ext uri="{FF2B5EF4-FFF2-40B4-BE49-F238E27FC236}">
                <a16:creationId xmlns:a16="http://schemas.microsoft.com/office/drawing/2014/main" id="{B43E4449-C7A5-45F4-D8B9-64AB867E7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9359" y="1534040"/>
            <a:ext cx="6298857" cy="5122147"/>
          </a:xfrm>
          <a:prstGeom prst="rect">
            <a:avLst/>
          </a:prstGeom>
        </p:spPr>
      </p:pic>
    </p:spTree>
    <p:extLst>
      <p:ext uri="{BB962C8B-B14F-4D97-AF65-F5344CB8AC3E}">
        <p14:creationId xmlns:p14="http://schemas.microsoft.com/office/powerpoint/2010/main" val="392409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Ví dụ: Test component</a:t>
            </a:r>
          </a:p>
        </p:txBody>
      </p:sp>
      <p:sp>
        <p:nvSpPr>
          <p:cNvPr id="4" name="PlaceHolder 3"/>
          <p:cNvSpPr>
            <a:spLocks noGrp="1"/>
          </p:cNvSpPr>
          <p:nvPr>
            <p:ph type="sldNum" idx="1"/>
          </p:nvPr>
        </p:nvSpPr>
        <p:spPr/>
        <p:txBody>
          <a:bodyPr/>
          <a:lstStyle/>
          <a:p>
            <a:fld id="{13859610-2787-4578-BE5F-6BFA81D96703}" type="slidenum">
              <a:rPr/>
              <a:t>195</a:t>
            </a:fld>
            <a:endParaRPr/>
          </a:p>
        </p:txBody>
      </p:sp>
      <p:pic>
        <p:nvPicPr>
          <p:cNvPr id="3" name="Picture 2" descr="Graphical user interface, text&#10;&#10;Description automatically generated">
            <a:extLst>
              <a:ext uri="{FF2B5EF4-FFF2-40B4-BE49-F238E27FC236}">
                <a16:creationId xmlns:a16="http://schemas.microsoft.com/office/drawing/2014/main" id="{B9EA6CE9-9709-5501-8695-7A5885E31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0910" y="2260600"/>
            <a:ext cx="5346700" cy="1168400"/>
          </a:xfrm>
          <a:prstGeom prst="rect">
            <a:avLst/>
          </a:prstGeom>
        </p:spPr>
      </p:pic>
    </p:spTree>
    <p:extLst>
      <p:ext uri="{BB962C8B-B14F-4D97-AF65-F5344CB8AC3E}">
        <p14:creationId xmlns:p14="http://schemas.microsoft.com/office/powerpoint/2010/main" val="383995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Ví dụ: Test component</a:t>
            </a:r>
          </a:p>
        </p:txBody>
      </p:sp>
      <p:sp>
        <p:nvSpPr>
          <p:cNvPr id="4" name="PlaceHolder 3"/>
          <p:cNvSpPr>
            <a:spLocks noGrp="1"/>
          </p:cNvSpPr>
          <p:nvPr>
            <p:ph type="sldNum" idx="1"/>
          </p:nvPr>
        </p:nvSpPr>
        <p:spPr/>
        <p:txBody>
          <a:bodyPr/>
          <a:lstStyle/>
          <a:p>
            <a:fld id="{13859610-2787-4578-BE5F-6BFA81D96703}" type="slidenum">
              <a:rPr/>
              <a:t>196</a:t>
            </a:fld>
            <a:endParaRPr/>
          </a:p>
        </p:txBody>
      </p:sp>
      <p:pic>
        <p:nvPicPr>
          <p:cNvPr id="5" name="Picture 4" descr="A picture containing timeline&#10;&#10;Description automatically generated">
            <a:extLst>
              <a:ext uri="{FF2B5EF4-FFF2-40B4-BE49-F238E27FC236}">
                <a16:creationId xmlns:a16="http://schemas.microsoft.com/office/drawing/2014/main" id="{1478872C-8D03-D66F-B590-9A006B261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868" y="2176050"/>
            <a:ext cx="7374263" cy="4581875"/>
          </a:xfrm>
          <a:prstGeom prst="rect">
            <a:avLst/>
          </a:prstGeom>
        </p:spPr>
      </p:pic>
    </p:spTree>
    <p:extLst>
      <p:ext uri="{BB962C8B-B14F-4D97-AF65-F5344CB8AC3E}">
        <p14:creationId xmlns:p14="http://schemas.microsoft.com/office/powerpoint/2010/main" val="328258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Ví dụ: Test component</a:t>
            </a:r>
          </a:p>
        </p:txBody>
      </p:sp>
      <p:sp>
        <p:nvSpPr>
          <p:cNvPr id="4" name="PlaceHolder 3"/>
          <p:cNvSpPr>
            <a:spLocks noGrp="1"/>
          </p:cNvSpPr>
          <p:nvPr>
            <p:ph type="sldNum" idx="1"/>
          </p:nvPr>
        </p:nvSpPr>
        <p:spPr/>
        <p:txBody>
          <a:bodyPr/>
          <a:lstStyle/>
          <a:p>
            <a:fld id="{13859610-2787-4578-BE5F-6BFA81D96703}" type="slidenum">
              <a:rPr/>
              <a:t>197</a:t>
            </a:fld>
            <a:endParaRPr/>
          </a:p>
        </p:txBody>
      </p:sp>
      <p:pic>
        <p:nvPicPr>
          <p:cNvPr id="3" name="Picture 2" descr="Timeline&#10;&#10;Description automatically generated">
            <a:extLst>
              <a:ext uri="{FF2B5EF4-FFF2-40B4-BE49-F238E27FC236}">
                <a16:creationId xmlns:a16="http://schemas.microsoft.com/office/drawing/2014/main" id="{6424498A-5006-76C5-55CC-3723873E4E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300" y="2150840"/>
            <a:ext cx="6935400" cy="4632960"/>
          </a:xfrm>
          <a:prstGeom prst="rect">
            <a:avLst/>
          </a:prstGeom>
        </p:spPr>
      </p:pic>
    </p:spTree>
    <p:extLst>
      <p:ext uri="{BB962C8B-B14F-4D97-AF65-F5344CB8AC3E}">
        <p14:creationId xmlns:p14="http://schemas.microsoft.com/office/powerpoint/2010/main" val="338049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34. Unit Test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Ví dụ: Test component</a:t>
            </a:r>
            <a:br>
              <a:rPr lang="en-US" sz="2400" spc="-1">
                <a:solidFill>
                  <a:srgbClr val="9A5315"/>
                </a:solidFill>
                <a:latin typeface="Arial"/>
              </a:rPr>
            </a:br>
            <a:r>
              <a:rPr lang="en-US" sz="2400" spc="-1">
                <a:solidFill>
                  <a:srgbClr val="9A5315"/>
                </a:solidFill>
                <a:latin typeface="Arial"/>
              </a:rPr>
              <a:t>Sau khi viết unit xong, gõ lệnh </a:t>
            </a:r>
            <a:r>
              <a:rPr lang="en-US" sz="2200" b="1" spc="-1">
                <a:solidFill>
                  <a:srgbClr val="00B0F0"/>
                </a:solidFill>
                <a:latin typeface="Courier New" panose="02070309020205020404" pitchFamily="49" charset="0"/>
                <a:cs typeface="Courier New" panose="02070309020205020404" pitchFamily="49" charset="0"/>
              </a:rPr>
              <a:t>ng test</a:t>
            </a:r>
            <a:r>
              <a:rPr lang="en-US" sz="2200" b="1" spc="-1">
                <a:solidFill>
                  <a:srgbClr val="00B0F0"/>
                </a:solidFill>
                <a:latin typeface="Arial" panose="020B0604020202020204" pitchFamily="34" charset="0"/>
                <a:cs typeface="Arial" panose="020B0604020202020204" pitchFamily="34" charset="0"/>
              </a:rPr>
              <a:t> </a:t>
            </a:r>
            <a:r>
              <a:rPr lang="en-US" sz="2400" spc="-1">
                <a:solidFill>
                  <a:srgbClr val="9A5315"/>
                </a:solidFill>
                <a:latin typeface="Arial"/>
              </a:rPr>
              <a:t>để chạy, ta sẽ được kết quả:</a:t>
            </a:r>
          </a:p>
        </p:txBody>
      </p:sp>
      <p:sp>
        <p:nvSpPr>
          <p:cNvPr id="4" name="PlaceHolder 3"/>
          <p:cNvSpPr>
            <a:spLocks noGrp="1"/>
          </p:cNvSpPr>
          <p:nvPr>
            <p:ph type="sldNum" idx="1"/>
          </p:nvPr>
        </p:nvSpPr>
        <p:spPr/>
        <p:txBody>
          <a:bodyPr/>
          <a:lstStyle/>
          <a:p>
            <a:fld id="{13859610-2787-4578-BE5F-6BFA81D96703}" type="slidenum">
              <a:rPr/>
              <a:t>198</a:t>
            </a:fld>
            <a:endParaRPr/>
          </a:p>
        </p:txBody>
      </p:sp>
      <p:pic>
        <p:nvPicPr>
          <p:cNvPr id="5" name="Picture 4" descr="Graphical user interface, text, application&#10;&#10;Description automatically generated">
            <a:extLst>
              <a:ext uri="{FF2B5EF4-FFF2-40B4-BE49-F238E27FC236}">
                <a16:creationId xmlns:a16="http://schemas.microsoft.com/office/drawing/2014/main" id="{6957AB4D-5DF2-835C-8B51-67759CCAD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2010" y="2910310"/>
            <a:ext cx="5524500" cy="2222500"/>
          </a:xfrm>
          <a:prstGeom prst="rect">
            <a:avLst/>
          </a:prstGeom>
        </p:spPr>
      </p:pic>
    </p:spTree>
    <p:extLst>
      <p:ext uri="{BB962C8B-B14F-4D97-AF65-F5344CB8AC3E}">
        <p14:creationId xmlns:p14="http://schemas.microsoft.com/office/powerpoint/2010/main" val="284738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35. Viết tài liệu kỹ thuật (Documentation)</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b="0" strike="noStrike" spc="-1">
                <a:solidFill>
                  <a:srgbClr val="9A5315"/>
                </a:solidFill>
                <a:latin typeface="Arial"/>
              </a:rPr>
              <a:t>Viết tài liệu kỹ thuật giúp cho những người khác có thể nắm được các chức năng của các function, biến, class,... từ đó dễ dàng chuyển giao và bảo trì hơn sau một thời gian quay lại</a:t>
            </a:r>
          </a:p>
          <a:p>
            <a:pPr marL="342900" indent="-342900">
              <a:buFont typeface="Arial" panose="020B0604020202020204" pitchFamily="34" charset="0"/>
              <a:buChar char="•"/>
            </a:pPr>
            <a:r>
              <a:rPr lang="en-US" sz="2400" b="0" strike="noStrike" spc="-1">
                <a:solidFill>
                  <a:srgbClr val="9A5315"/>
                </a:solidFill>
                <a:latin typeface="Arial"/>
              </a:rPr>
              <a:t>Mỗi đối tượng sẽ được cung cấp các thông tin về mô tả chức năng, kiểu dữ liệu, các tham số cần thiết, kiểu dữ liệu trả về, có thể kèm một ví dụ sử dụng</a:t>
            </a:r>
          </a:p>
          <a:p>
            <a:pPr marL="342900" indent="-342900">
              <a:buFont typeface="Arial" panose="020B0604020202020204" pitchFamily="34" charset="0"/>
              <a:buChar char="•"/>
            </a:pPr>
            <a:r>
              <a:rPr lang="en-US" sz="2400" spc="-1">
                <a:solidFill>
                  <a:srgbClr val="9A5315"/>
                </a:solidFill>
                <a:latin typeface="Arial"/>
              </a:rPr>
              <a:t>Syntax: </a:t>
            </a:r>
            <a:r>
              <a:rPr lang="en-US" sz="2000" b="1" spc="-1">
                <a:solidFill>
                  <a:srgbClr val="0070C0"/>
                </a:solidFill>
                <a:latin typeface="Courier New" panose="02070309020205020404" pitchFamily="49" charset="0"/>
                <a:cs typeface="Courier New" panose="02070309020205020404" pitchFamily="49" charset="0"/>
              </a:rPr>
              <a:t>/** &lt;docs content&gt; */</a:t>
            </a:r>
            <a:endParaRPr lang="en-US" sz="2400" b="1" strike="noStrike" spc="-1">
              <a:solidFill>
                <a:srgbClr val="0070C0"/>
              </a:solidFill>
              <a:latin typeface="Courier New" panose="02070309020205020404" pitchFamily="49" charset="0"/>
              <a:cs typeface="Courier New" panose="02070309020205020404" pitchFamily="49" charset="0"/>
            </a:endParaRPr>
          </a:p>
        </p:txBody>
      </p:sp>
      <p:sp>
        <p:nvSpPr>
          <p:cNvPr id="4" name="PlaceHolder 3"/>
          <p:cNvSpPr>
            <a:spLocks noGrp="1"/>
          </p:cNvSpPr>
          <p:nvPr>
            <p:ph type="sldNum" idx="1"/>
          </p:nvPr>
        </p:nvSpPr>
        <p:spPr/>
        <p:txBody>
          <a:bodyPr/>
          <a:lstStyle/>
          <a:p>
            <a:fld id="{13859610-2787-4578-BE5F-6BFA81D96703}" type="slidenum">
              <a:rPr/>
              <a:t>199</a:t>
            </a:fld>
            <a:endParaRPr/>
          </a:p>
        </p:txBody>
      </p:sp>
    </p:spTree>
    <p:extLst>
      <p:ext uri="{BB962C8B-B14F-4D97-AF65-F5344CB8AC3E}">
        <p14:creationId xmlns:p14="http://schemas.microsoft.com/office/powerpoint/2010/main" val="158277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UTM Essendine Caps" panose="02040603050506020204"/>
              </a:rPr>
              <a:t>Mục Lục</a:t>
            </a:r>
            <a:endParaRPr lang="en-US" sz="3600" b="0" strike="noStrike" spc="-1">
              <a:solidFill>
                <a:srgbClr val="9A5315"/>
              </a:solidFill>
              <a:latin typeface="Arial"/>
            </a:endParaRPr>
          </a:p>
        </p:txBody>
      </p:sp>
      <p:sp>
        <p:nvSpPr>
          <p:cNvPr id="168" name="PlaceHolder 2"/>
          <p:cNvSpPr>
            <a:spLocks noGrp="1"/>
          </p:cNvSpPr>
          <p:nvPr>
            <p:ph/>
          </p:nvPr>
        </p:nvSpPr>
        <p:spPr>
          <a:xfrm>
            <a:off x="1065240" y="1752480"/>
            <a:ext cx="10058040" cy="4228920"/>
          </a:xfrm>
          <a:prstGeom prst="rect">
            <a:avLst/>
          </a:prstGeom>
          <a:noFill/>
          <a:ln w="0">
            <a:noFill/>
          </a:ln>
        </p:spPr>
        <p:txBody>
          <a:bodyPr anchor="t">
            <a:noAutofit/>
          </a:bodyPr>
          <a:lstStyle/>
          <a:p>
            <a:pPr marL="457200" indent="-457200">
              <a:lnSpc>
                <a:spcPct val="100000"/>
              </a:lnSpc>
              <a:spcBef>
                <a:spcPts val="1800"/>
              </a:spcBef>
              <a:buClr>
                <a:srgbClr val="9A5315"/>
              </a:buClr>
              <a:buFont typeface="Arial"/>
              <a:buAutoNum type="arabicPeriod"/>
            </a:pPr>
            <a:r>
              <a:rPr lang="en-US" sz="2400" b="0" strike="noStrike" spc="-1">
                <a:solidFill>
                  <a:srgbClr val="9A5315"/>
                </a:solidFill>
                <a:latin typeface="SVN-Segoe Print"/>
              </a:rPr>
              <a:t>Kiến thức</a:t>
            </a:r>
            <a:endParaRPr lang="en-US" sz="2400" b="0" strike="noStrike" spc="-1">
              <a:solidFill>
                <a:srgbClr val="9A5315"/>
              </a:solidFill>
              <a:latin typeface="Arial"/>
            </a:endParaRPr>
          </a:p>
          <a:p>
            <a:pPr marL="457200" indent="-457200">
              <a:lnSpc>
                <a:spcPct val="100000"/>
              </a:lnSpc>
              <a:spcBef>
                <a:spcPts val="1800"/>
              </a:spcBef>
              <a:buClr>
                <a:srgbClr val="9A5315"/>
              </a:buClr>
              <a:buFont typeface="Arial"/>
              <a:buAutoNum type="arabicPeriod"/>
            </a:pPr>
            <a:r>
              <a:rPr lang="en-US" sz="2400" b="0" strike="noStrike" spc="-1">
                <a:solidFill>
                  <a:srgbClr val="9A5315"/>
                </a:solidFill>
                <a:latin typeface="SVN-Segoe Print"/>
              </a:rPr>
              <a:t>Kỹ năng</a:t>
            </a:r>
            <a:endParaRPr lang="en-US" sz="2400" b="0" strike="noStrike" spc="-1">
              <a:solidFill>
                <a:srgbClr val="9A5315"/>
              </a:solidFill>
              <a:latin typeface="Arial"/>
            </a:endParaRPr>
          </a:p>
          <a:p>
            <a:pPr marL="457200" indent="-457200">
              <a:lnSpc>
                <a:spcPct val="100000"/>
              </a:lnSpc>
              <a:spcBef>
                <a:spcPts val="1800"/>
              </a:spcBef>
              <a:buClr>
                <a:srgbClr val="9A5315"/>
              </a:buClr>
              <a:buFont typeface="Arial"/>
              <a:buAutoNum type="arabicPeriod"/>
            </a:pPr>
            <a:r>
              <a:rPr lang="en-US" sz="2400" b="0" strike="noStrike" spc="-1">
                <a:solidFill>
                  <a:srgbClr val="9A5315"/>
                </a:solidFill>
                <a:latin typeface="SVN-Segoe Print"/>
              </a:rPr>
              <a:t>Angular Framework</a:t>
            </a:r>
            <a:endParaRPr lang="en-US" sz="2400" b="0" strike="noStrike" spc="-1">
              <a:solidFill>
                <a:srgbClr val="9A5315"/>
              </a:solidFill>
              <a:latin typeface="Arial"/>
            </a:endParaRPr>
          </a:p>
          <a:p>
            <a:pPr marL="457200" indent="-457200">
              <a:lnSpc>
                <a:spcPct val="100000"/>
              </a:lnSpc>
              <a:spcBef>
                <a:spcPts val="1800"/>
              </a:spcBef>
              <a:buClr>
                <a:srgbClr val="9A5315"/>
              </a:buClr>
              <a:buFont typeface="Arial"/>
              <a:buAutoNum type="arabicPeriod"/>
            </a:pPr>
            <a:r>
              <a:rPr lang="en-US" sz="2400" b="0" strike="noStrike" spc="-1">
                <a:solidFill>
                  <a:srgbClr val="9A5315"/>
                </a:solidFill>
                <a:latin typeface="SVN-Segoe Print"/>
              </a:rPr>
              <a:t>Code styles khuyên dùng</a:t>
            </a:r>
            <a:endParaRPr lang="en-US" sz="2400" b="0" strike="noStrike" spc="-1">
              <a:solidFill>
                <a:srgbClr val="9A5315"/>
              </a:solidFill>
              <a:latin typeface="Arial"/>
            </a:endParaRPr>
          </a:p>
          <a:p>
            <a:pPr marL="457200" indent="-457200">
              <a:lnSpc>
                <a:spcPct val="100000"/>
              </a:lnSpc>
              <a:spcBef>
                <a:spcPts val="1800"/>
              </a:spcBef>
              <a:buClr>
                <a:srgbClr val="9A5315"/>
              </a:buClr>
              <a:buFont typeface="Arial"/>
              <a:buAutoNum type="arabicPeriod"/>
            </a:pPr>
            <a:r>
              <a:rPr lang="en-US" sz="2400" b="0" strike="noStrike" spc="-1">
                <a:solidFill>
                  <a:srgbClr val="9A5315"/>
                </a:solidFill>
                <a:latin typeface="SVN-Segoe Print"/>
              </a:rPr>
              <a:t>Một số bài luyện tập JS/TS</a:t>
            </a:r>
            <a:endParaRPr lang="en-US" sz="2400" b="0" strike="noStrike" spc="-1">
              <a:solidFill>
                <a:srgbClr val="9A5315"/>
              </a:solidFill>
              <a:latin typeface="Arial"/>
            </a:endParaRPr>
          </a:p>
          <a:p>
            <a:pPr marL="457200" indent="-457200">
              <a:lnSpc>
                <a:spcPct val="100000"/>
              </a:lnSpc>
              <a:spcBef>
                <a:spcPts val="1800"/>
              </a:spcBef>
              <a:buClr>
                <a:srgbClr val="9A5315"/>
              </a:buClr>
              <a:buFont typeface="Arial"/>
              <a:buAutoNum type="arabicPeriod"/>
            </a:pPr>
            <a:r>
              <a:rPr lang="en-US" sz="2400" b="0" strike="noStrike" spc="-1">
                <a:solidFill>
                  <a:srgbClr val="9A5315"/>
                </a:solidFill>
                <a:latin typeface="SVN-Segoe Print"/>
              </a:rPr>
              <a:t>Phụ lục</a:t>
            </a: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54ED9E9E-A47D-4074-B175-E32B6791D3CB}" type="slidenum">
              <a:rPr/>
              <a:t>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i.3. Kiểu dữ liệu TypeScript</a:t>
            </a:r>
            <a:endParaRPr lang="en-US" sz="3600" b="0" strike="noStrike" spc="-1">
              <a:solidFill>
                <a:srgbClr val="9A5315"/>
              </a:solidFill>
              <a:latin typeface="Arial"/>
            </a:endParaRPr>
          </a:p>
        </p:txBody>
      </p:sp>
      <p:sp>
        <p:nvSpPr>
          <p:cNvPr id="211" name="PlaceHolder 2"/>
          <p:cNvSpPr>
            <a:spLocks noGrp="1"/>
          </p:cNvSpPr>
          <p:nvPr>
            <p:ph/>
          </p:nvPr>
        </p:nvSpPr>
        <p:spPr>
          <a:xfrm>
            <a:off x="1065240" y="1825559"/>
            <a:ext cx="10058040" cy="4614997"/>
          </a:xfrm>
          <a:prstGeom prst="rect">
            <a:avLst/>
          </a:prstGeom>
          <a:noFill/>
          <a:ln w="0">
            <a:noFill/>
          </a:ln>
        </p:spPr>
        <p:txBody>
          <a:bodyPr anchor="t">
            <a:noAutofit/>
          </a:bodyPr>
          <a:lstStyle/>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Arial"/>
              </a:rPr>
              <a:t>Các</a:t>
            </a:r>
            <a:r>
              <a:rPr lang="en-US" sz="2400" b="0" strike="noStrike" spc="-1" dirty="0">
                <a:solidFill>
                  <a:srgbClr val="9A5315"/>
                </a:solidFill>
                <a:latin typeface="Arial"/>
              </a:rPr>
              <a:t> type </a:t>
            </a:r>
            <a:r>
              <a:rPr lang="en-US" sz="2400" b="0" strike="noStrike" spc="-1" dirty="0" err="1">
                <a:solidFill>
                  <a:srgbClr val="9A5315"/>
                </a:solidFill>
                <a:latin typeface="Arial"/>
              </a:rPr>
              <a:t>của</a:t>
            </a:r>
            <a:r>
              <a:rPr lang="en-US" sz="2400" b="0" strike="noStrike" spc="-1" dirty="0">
                <a:solidFill>
                  <a:srgbClr val="9A5315"/>
                </a:solidFill>
                <a:latin typeface="Arial"/>
              </a:rPr>
              <a:t> TS:</a:t>
            </a:r>
            <a:br>
              <a:rPr sz="2400" dirty="0"/>
            </a:br>
            <a:r>
              <a:rPr lang="en-US" sz="2400" b="0" strike="noStrike" spc="-1" dirty="0">
                <a:solidFill>
                  <a:srgbClr val="9A5315"/>
                </a:solidFill>
                <a:latin typeface="Arial"/>
              </a:rPr>
              <a:t>- </a:t>
            </a:r>
            <a:r>
              <a:rPr lang="en-US" sz="2400" b="1" strike="noStrike" spc="-1" dirty="0">
                <a:solidFill>
                  <a:srgbClr val="9A5315"/>
                </a:solidFill>
                <a:latin typeface="Arial"/>
              </a:rPr>
              <a:t>object</a:t>
            </a:r>
            <a:r>
              <a:rPr lang="en-US" sz="2400" b="0" strike="noStrike" spc="-1" dirty="0">
                <a:solidFill>
                  <a:srgbClr val="9A5315"/>
                </a:solidFill>
                <a:latin typeface="Arial"/>
              </a:rPr>
              <a:t>: </a:t>
            </a:r>
            <a:r>
              <a:rPr lang="en-US" sz="2400" b="0" strike="noStrike" spc="-1" dirty="0" err="1">
                <a:solidFill>
                  <a:srgbClr val="9A5315"/>
                </a:solidFill>
                <a:latin typeface="Arial"/>
              </a:rPr>
              <a:t>gần</a:t>
            </a:r>
            <a:r>
              <a:rPr lang="en-US" sz="2400" b="0" strike="noStrike" spc="-1" dirty="0">
                <a:solidFill>
                  <a:srgbClr val="9A5315"/>
                </a:solidFill>
                <a:latin typeface="Arial"/>
              </a:rPr>
              <a:t> </a:t>
            </a:r>
            <a:r>
              <a:rPr lang="en-US" sz="2400" b="0" strike="noStrike" spc="-1" dirty="0" err="1">
                <a:solidFill>
                  <a:srgbClr val="9A5315"/>
                </a:solidFill>
                <a:latin typeface="Arial"/>
              </a:rPr>
              <a:t>như</a:t>
            </a:r>
            <a:r>
              <a:rPr lang="en-US" sz="2400" b="0" strike="noStrike" spc="-1" dirty="0">
                <a:solidFill>
                  <a:srgbClr val="9A5315"/>
                </a:solidFill>
                <a:latin typeface="Arial"/>
              </a:rPr>
              <a:t> </a:t>
            </a:r>
            <a:r>
              <a:rPr lang="en-US" sz="2400" b="0" strike="noStrike" spc="-1" dirty="0" err="1">
                <a:solidFill>
                  <a:srgbClr val="9A5315"/>
                </a:solidFill>
                <a:latin typeface="Arial"/>
              </a:rPr>
              <a:t>là</a:t>
            </a:r>
            <a:r>
              <a:rPr lang="en-US" sz="2400" b="0" strike="noStrike" spc="-1" dirty="0">
                <a:solidFill>
                  <a:srgbClr val="9A5315"/>
                </a:solidFill>
                <a:latin typeface="Arial"/>
              </a:rPr>
              <a:t> </a:t>
            </a:r>
            <a:r>
              <a:rPr lang="en-US" sz="2400" b="0" strike="noStrike" spc="-1" dirty="0" err="1">
                <a:solidFill>
                  <a:srgbClr val="9A5315"/>
                </a:solidFill>
                <a:latin typeface="Arial"/>
              </a:rPr>
              <a:t>cốt</a:t>
            </a:r>
            <a:r>
              <a:rPr lang="en-US" sz="2400" b="0" strike="noStrike" spc="-1" dirty="0">
                <a:solidFill>
                  <a:srgbClr val="9A5315"/>
                </a:solidFill>
                <a:latin typeface="Arial"/>
              </a:rPr>
              <a:t> </a:t>
            </a:r>
            <a:r>
              <a:rPr lang="en-US" sz="2400" b="0" strike="noStrike" spc="-1" dirty="0" err="1">
                <a:solidFill>
                  <a:srgbClr val="9A5315"/>
                </a:solidFill>
                <a:latin typeface="Arial"/>
              </a:rPr>
              <a:t>lõi</a:t>
            </a:r>
            <a:r>
              <a:rPr lang="en-US" sz="2400" b="0" strike="noStrike" spc="-1" dirty="0">
                <a:solidFill>
                  <a:srgbClr val="9A5315"/>
                </a:solidFill>
                <a:latin typeface="Arial"/>
              </a:rPr>
              <a:t> </a:t>
            </a:r>
            <a:r>
              <a:rPr lang="en-US" sz="2400" b="0" strike="noStrike" spc="-1" dirty="0" err="1">
                <a:solidFill>
                  <a:srgbClr val="9A5315"/>
                </a:solidFill>
                <a:latin typeface="Arial"/>
              </a:rPr>
              <a:t>của</a:t>
            </a:r>
            <a:r>
              <a:rPr lang="en-US" sz="2400" b="0" strike="noStrike" spc="-1" dirty="0">
                <a:solidFill>
                  <a:srgbClr val="9A5315"/>
                </a:solidFill>
                <a:latin typeface="Arial"/>
              </a:rPr>
              <a:t> JS/TS. </a:t>
            </a:r>
            <a:r>
              <a:rPr lang="en-US" sz="2400" b="0" strike="noStrike" spc="-1" dirty="0" err="1">
                <a:solidFill>
                  <a:srgbClr val="9A5315"/>
                </a:solidFill>
                <a:latin typeface="Arial"/>
              </a:rPr>
              <a:t>Hầu</a:t>
            </a:r>
            <a:r>
              <a:rPr lang="en-US" sz="2400" b="0" strike="noStrike" spc="-1" dirty="0">
                <a:solidFill>
                  <a:srgbClr val="9A5315"/>
                </a:solidFill>
                <a:latin typeface="Arial"/>
              </a:rPr>
              <a:t> </a:t>
            </a:r>
            <a:r>
              <a:rPr lang="en-US" sz="2400" b="0" strike="noStrike" spc="-1" dirty="0" err="1">
                <a:solidFill>
                  <a:srgbClr val="9A5315"/>
                </a:solidFill>
                <a:latin typeface="Arial"/>
              </a:rPr>
              <a:t>như</a:t>
            </a:r>
            <a:r>
              <a:rPr lang="en-US" sz="2400" b="0" strike="noStrike" spc="-1" dirty="0">
                <a:solidFill>
                  <a:srgbClr val="9A5315"/>
                </a:solidFill>
                <a:latin typeface="Arial"/>
              </a:rPr>
              <a:t> </a:t>
            </a:r>
            <a:r>
              <a:rPr lang="en-US" sz="2400" b="0" strike="noStrike" spc="-1" dirty="0" err="1">
                <a:solidFill>
                  <a:srgbClr val="9A5315"/>
                </a:solidFill>
                <a:latin typeface="Arial"/>
              </a:rPr>
              <a:t>mọi</a:t>
            </a:r>
            <a:r>
              <a:rPr lang="en-US" sz="2400" b="0" strike="noStrike" spc="-1" dirty="0">
                <a:solidFill>
                  <a:srgbClr val="9A5315"/>
                </a:solidFill>
                <a:latin typeface="Arial"/>
              </a:rPr>
              <a:t> </a:t>
            </a:r>
            <a:r>
              <a:rPr lang="en-US" sz="2400" b="0" strike="noStrike" spc="-1" dirty="0" err="1">
                <a:solidFill>
                  <a:srgbClr val="9A5315"/>
                </a:solidFill>
                <a:latin typeface="Arial"/>
              </a:rPr>
              <a:t>thứ</a:t>
            </a:r>
            <a:r>
              <a:rPr lang="en-US" sz="2400" b="0" strike="noStrike" spc="-1" dirty="0">
                <a:solidFill>
                  <a:srgbClr val="9A5315"/>
                </a:solidFill>
                <a:latin typeface="Arial"/>
              </a:rPr>
              <a:t> </a:t>
            </a:r>
            <a:r>
              <a:rPr lang="en-US" sz="2400" b="0" strike="noStrike" spc="-1" dirty="0" err="1">
                <a:solidFill>
                  <a:srgbClr val="9A5315"/>
                </a:solidFill>
                <a:latin typeface="Arial"/>
              </a:rPr>
              <a:t>đều</a:t>
            </a:r>
            <a:r>
              <a:rPr lang="en-US" sz="2400" b="0" strike="noStrike" spc="-1" dirty="0">
                <a:solidFill>
                  <a:srgbClr val="9A5315"/>
                </a:solidFill>
                <a:latin typeface="Arial"/>
              </a:rPr>
              <a:t> </a:t>
            </a:r>
            <a:r>
              <a:rPr lang="en-US" sz="2400" b="0" strike="noStrike" spc="-1" dirty="0" err="1">
                <a:solidFill>
                  <a:srgbClr val="9A5315"/>
                </a:solidFill>
                <a:latin typeface="Arial"/>
              </a:rPr>
              <a:t>cấu</a:t>
            </a:r>
            <a:r>
              <a:rPr lang="en-US" sz="2400" b="0" strike="noStrike" spc="-1" dirty="0">
                <a:solidFill>
                  <a:srgbClr val="9A5315"/>
                </a:solidFill>
                <a:latin typeface="Arial"/>
              </a:rPr>
              <a:t> </a:t>
            </a:r>
            <a:r>
              <a:rPr lang="en-US" sz="2400" b="0" strike="noStrike" spc="-1" dirty="0" err="1">
                <a:solidFill>
                  <a:srgbClr val="9A5315"/>
                </a:solidFill>
                <a:latin typeface="Arial"/>
              </a:rPr>
              <a:t>thành</a:t>
            </a:r>
            <a:r>
              <a:rPr lang="en-US" sz="2400" b="0" strike="noStrike" spc="-1" dirty="0">
                <a:solidFill>
                  <a:srgbClr val="9A5315"/>
                </a:solidFill>
                <a:latin typeface="Arial"/>
              </a:rPr>
              <a:t> </a:t>
            </a:r>
            <a:r>
              <a:rPr lang="en-US" sz="2400" b="0" strike="noStrike" spc="-1" dirty="0" err="1">
                <a:solidFill>
                  <a:srgbClr val="9A5315"/>
                </a:solidFill>
                <a:latin typeface="Arial"/>
              </a:rPr>
              <a:t>từ</a:t>
            </a:r>
            <a:r>
              <a:rPr lang="en-US" sz="2400" b="0" strike="noStrike" spc="-1" dirty="0">
                <a:solidFill>
                  <a:srgbClr val="9A5315"/>
                </a:solidFill>
                <a:latin typeface="Arial"/>
              </a:rPr>
              <a:t> object.</a:t>
            </a:r>
            <a:br>
              <a:rPr lang="en-US" sz="2400" b="0" strike="noStrike" spc="-1" dirty="0">
                <a:solidFill>
                  <a:srgbClr val="9A5315"/>
                </a:solidFill>
                <a:latin typeface="Arial"/>
              </a:rPr>
            </a:br>
            <a:r>
              <a:rPr lang="en-US" sz="2400" b="0" strike="noStrike" spc="-1" dirty="0">
                <a:solidFill>
                  <a:srgbClr val="9A5315"/>
                </a:solidFill>
                <a:latin typeface="Arial"/>
              </a:rPr>
              <a:t>+ Function, Array, Date, Math,… </a:t>
            </a:r>
            <a:r>
              <a:rPr lang="en-US" sz="2400" b="0" strike="noStrike" spc="-1" dirty="0" err="1">
                <a:solidFill>
                  <a:srgbClr val="9A5315"/>
                </a:solidFill>
                <a:latin typeface="Arial"/>
              </a:rPr>
              <a:t>đều</a:t>
            </a:r>
            <a:r>
              <a:rPr lang="en-US" sz="2400" b="0" strike="noStrike" spc="-1" dirty="0">
                <a:solidFill>
                  <a:srgbClr val="9A5315"/>
                </a:solidFill>
                <a:latin typeface="Arial"/>
              </a:rPr>
              <a:t> </a:t>
            </a:r>
            <a:r>
              <a:rPr lang="en-US" sz="2400" b="0" strike="noStrike" spc="-1" dirty="0" err="1">
                <a:solidFill>
                  <a:srgbClr val="9A5315"/>
                </a:solidFill>
                <a:latin typeface="Arial"/>
              </a:rPr>
              <a:t>là</a:t>
            </a:r>
            <a:r>
              <a:rPr lang="en-US" sz="2400" b="0" strike="noStrike" spc="-1" dirty="0">
                <a:solidFill>
                  <a:srgbClr val="9A5315"/>
                </a:solidFill>
                <a:latin typeface="Arial"/>
              </a:rPr>
              <a:t> object.</a:t>
            </a:r>
            <a:br>
              <a:rPr lang="en-US" sz="2400" b="0" strike="noStrike" spc="-1" dirty="0">
                <a:solidFill>
                  <a:srgbClr val="9A5315"/>
                </a:solidFill>
                <a:latin typeface="Arial"/>
              </a:rPr>
            </a:br>
            <a:r>
              <a:rPr lang="en-US" sz="2400" b="0" strike="noStrike" spc="-1" dirty="0">
                <a:solidFill>
                  <a:srgbClr val="9A5315"/>
                </a:solidFill>
                <a:latin typeface="Arial"/>
              </a:rPr>
              <a:t>+ String, Number, Boolean </a:t>
            </a:r>
            <a:r>
              <a:rPr lang="en-US" sz="2400" b="0" strike="noStrike" spc="-1" dirty="0" err="1">
                <a:solidFill>
                  <a:srgbClr val="9A5315"/>
                </a:solidFill>
                <a:latin typeface="Arial"/>
              </a:rPr>
              <a:t>được</a:t>
            </a:r>
            <a:r>
              <a:rPr lang="en-US" sz="2400" b="0" strike="noStrike" spc="-1" dirty="0">
                <a:solidFill>
                  <a:srgbClr val="9A5315"/>
                </a:solidFill>
                <a:latin typeface="Arial"/>
              </a:rPr>
              <a:t> </a:t>
            </a:r>
            <a:r>
              <a:rPr lang="en-US" sz="2400" b="0" strike="noStrike" spc="-1" dirty="0" err="1">
                <a:solidFill>
                  <a:srgbClr val="9A5315"/>
                </a:solidFill>
                <a:latin typeface="Arial"/>
              </a:rPr>
              <a:t>tại</a:t>
            </a:r>
            <a:r>
              <a:rPr lang="en-US" sz="2400" b="0" strike="noStrike" spc="-1" dirty="0">
                <a:solidFill>
                  <a:srgbClr val="9A5315"/>
                </a:solidFill>
                <a:latin typeface="Arial"/>
              </a:rPr>
              <a:t> </a:t>
            </a:r>
            <a:r>
              <a:rPr lang="en-US" sz="2400" b="0" strike="noStrike" spc="-1" dirty="0" err="1">
                <a:solidFill>
                  <a:srgbClr val="9A5315"/>
                </a:solidFill>
                <a:latin typeface="Arial"/>
              </a:rPr>
              <a:t>bởi</a:t>
            </a:r>
            <a:r>
              <a:rPr lang="en-US" sz="2400" b="0" strike="noStrike" spc="-1" dirty="0">
                <a:solidFill>
                  <a:srgbClr val="9A5315"/>
                </a:solidFill>
                <a:latin typeface="Arial"/>
              </a:rPr>
              <a:t> keyword “</a:t>
            </a:r>
            <a:r>
              <a:rPr lang="en-US" sz="2400" b="1" strike="noStrike" spc="-1" dirty="0">
                <a:solidFill>
                  <a:srgbClr val="9A5315"/>
                </a:solidFill>
                <a:latin typeface="Arial"/>
              </a:rPr>
              <a:t>new</a:t>
            </a:r>
            <a:r>
              <a:rPr lang="en-US" sz="2400" b="0" strike="noStrike" spc="-1" dirty="0">
                <a:solidFill>
                  <a:srgbClr val="9A5315"/>
                </a:solidFill>
                <a:latin typeface="Arial"/>
              </a:rPr>
              <a:t>” </a:t>
            </a:r>
            <a:r>
              <a:rPr lang="en-US" sz="2400" b="0" strike="noStrike" spc="-1" dirty="0" err="1">
                <a:solidFill>
                  <a:srgbClr val="9A5315"/>
                </a:solidFill>
                <a:latin typeface="Arial"/>
              </a:rPr>
              <a:t>cũng</a:t>
            </a:r>
            <a:r>
              <a:rPr lang="en-US" sz="2400" b="0" strike="noStrike" spc="-1" dirty="0">
                <a:solidFill>
                  <a:srgbClr val="9A5315"/>
                </a:solidFill>
                <a:latin typeface="Arial"/>
              </a:rPr>
              <a:t> </a:t>
            </a:r>
            <a:r>
              <a:rPr lang="en-US" sz="2400" b="0" strike="noStrike" spc="-1" dirty="0" err="1">
                <a:solidFill>
                  <a:srgbClr val="9A5315"/>
                </a:solidFill>
                <a:latin typeface="Arial"/>
              </a:rPr>
              <a:t>là</a:t>
            </a:r>
            <a:r>
              <a:rPr lang="en-US" sz="2400" b="0" strike="noStrike" spc="-1" dirty="0">
                <a:solidFill>
                  <a:srgbClr val="9A5315"/>
                </a:solidFill>
                <a:latin typeface="Arial"/>
              </a:rPr>
              <a:t> object</a:t>
            </a:r>
            <a:br>
              <a:rPr lang="en-US" sz="2400" b="0" strike="noStrike" spc="-1" dirty="0">
                <a:solidFill>
                  <a:srgbClr val="9A5315"/>
                </a:solidFill>
                <a:latin typeface="Arial"/>
              </a:rPr>
            </a:br>
            <a:r>
              <a:rPr lang="en-US" sz="2400" b="0" strike="noStrike" spc="-1" dirty="0">
                <a:solidFill>
                  <a:srgbClr val="9A5315"/>
                </a:solidFill>
                <a:latin typeface="Arial"/>
              </a:rPr>
              <a:t>+ </a:t>
            </a:r>
            <a:r>
              <a:rPr lang="en-US" sz="2400" b="0" strike="noStrike" spc="-1" dirty="0" err="1">
                <a:solidFill>
                  <a:srgbClr val="9A5315"/>
                </a:solidFill>
                <a:latin typeface="Arial"/>
              </a:rPr>
              <a:t>Tuy</a:t>
            </a:r>
            <a:r>
              <a:rPr lang="en-US" sz="2400" b="0" strike="noStrike" spc="-1" dirty="0">
                <a:solidFill>
                  <a:srgbClr val="9A5315"/>
                </a:solidFill>
                <a:latin typeface="Arial"/>
              </a:rPr>
              <a:t> </a:t>
            </a:r>
            <a:r>
              <a:rPr lang="en-US" sz="2400" b="0" strike="noStrike" spc="-1" dirty="0" err="1">
                <a:solidFill>
                  <a:srgbClr val="9A5315"/>
                </a:solidFill>
                <a:latin typeface="Arial"/>
              </a:rPr>
              <a:t>nhiên</a:t>
            </a:r>
            <a:r>
              <a:rPr lang="en-US" sz="2400" b="0" strike="noStrike" spc="-1" dirty="0">
                <a:solidFill>
                  <a:srgbClr val="9A5315"/>
                </a:solidFill>
                <a:latin typeface="Arial"/>
              </a:rPr>
              <a:t> string, number, </a:t>
            </a:r>
            <a:r>
              <a:rPr lang="en-US" sz="2400" b="0" strike="noStrike" spc="-1" dirty="0" err="1">
                <a:solidFill>
                  <a:srgbClr val="9A5315"/>
                </a:solidFill>
                <a:latin typeface="Arial"/>
              </a:rPr>
              <a:t>boolean</a:t>
            </a:r>
            <a:r>
              <a:rPr lang="en-US" sz="2400" b="0" strike="noStrike" spc="-1" dirty="0">
                <a:solidFill>
                  <a:srgbClr val="9A5315"/>
                </a:solidFill>
                <a:latin typeface="Arial"/>
              </a:rPr>
              <a:t> </a:t>
            </a:r>
            <a:r>
              <a:rPr lang="en-US" sz="2400" b="0" strike="noStrike" spc="-1" dirty="0" err="1">
                <a:solidFill>
                  <a:srgbClr val="9A5315"/>
                </a:solidFill>
                <a:latin typeface="Arial"/>
              </a:rPr>
              <a:t>không</a:t>
            </a:r>
            <a:r>
              <a:rPr lang="en-US" sz="2400" b="0" strike="noStrike" spc="-1" dirty="0">
                <a:solidFill>
                  <a:srgbClr val="9A5315"/>
                </a:solidFill>
                <a:latin typeface="Arial"/>
              </a:rPr>
              <a:t> </a:t>
            </a:r>
            <a:r>
              <a:rPr lang="en-US" sz="2400" b="0" strike="noStrike" spc="-1" dirty="0" err="1">
                <a:solidFill>
                  <a:srgbClr val="9A5315"/>
                </a:solidFill>
                <a:latin typeface="Arial"/>
              </a:rPr>
              <a:t>được</a:t>
            </a:r>
            <a:r>
              <a:rPr lang="en-US" sz="2400" b="0" strike="noStrike" spc="-1" dirty="0">
                <a:solidFill>
                  <a:srgbClr val="9A5315"/>
                </a:solidFill>
                <a:latin typeface="Arial"/>
              </a:rPr>
              <a:t> “</a:t>
            </a:r>
            <a:r>
              <a:rPr lang="en-US" sz="2400" b="1" strike="noStrike" spc="-1" dirty="0">
                <a:solidFill>
                  <a:srgbClr val="9A5315"/>
                </a:solidFill>
                <a:latin typeface="Arial"/>
              </a:rPr>
              <a:t>new</a:t>
            </a:r>
            <a:r>
              <a:rPr lang="en-US" sz="2400" b="0" strike="noStrike" spc="-1" dirty="0">
                <a:solidFill>
                  <a:srgbClr val="9A5315"/>
                </a:solidFill>
                <a:latin typeface="Arial"/>
              </a:rPr>
              <a:t>” </a:t>
            </a:r>
            <a:r>
              <a:rPr lang="en-US" sz="2400" b="0" strike="noStrike" spc="-1" dirty="0" err="1">
                <a:solidFill>
                  <a:srgbClr val="9A5315"/>
                </a:solidFill>
                <a:latin typeface="Arial"/>
              </a:rPr>
              <a:t>thì</a:t>
            </a:r>
            <a:r>
              <a:rPr lang="en-US" sz="2400" b="0" strike="noStrike" spc="-1" dirty="0">
                <a:solidFill>
                  <a:srgbClr val="9A5315"/>
                </a:solidFill>
                <a:latin typeface="Arial"/>
              </a:rPr>
              <a:t> </a:t>
            </a:r>
            <a:r>
              <a:rPr lang="en-US" sz="2400" b="0" strike="noStrike" spc="-1" dirty="0" err="1">
                <a:solidFill>
                  <a:srgbClr val="9A5315"/>
                </a:solidFill>
                <a:latin typeface="Arial"/>
              </a:rPr>
              <a:t>không</a:t>
            </a:r>
            <a:r>
              <a:rPr lang="en-US" sz="2400" b="0" strike="noStrike" spc="-1" dirty="0">
                <a:solidFill>
                  <a:srgbClr val="9A5315"/>
                </a:solidFill>
                <a:latin typeface="Arial"/>
              </a:rPr>
              <a:t> </a:t>
            </a:r>
            <a:r>
              <a:rPr lang="en-US" sz="2400" b="0" strike="noStrike" spc="-1" dirty="0" err="1">
                <a:solidFill>
                  <a:srgbClr val="9A5315"/>
                </a:solidFill>
                <a:latin typeface="Arial"/>
              </a:rPr>
              <a:t>phải</a:t>
            </a:r>
            <a:r>
              <a:rPr lang="en-US" sz="2400" b="0" strike="noStrike" spc="-1" dirty="0">
                <a:solidFill>
                  <a:srgbClr val="9A5315"/>
                </a:solidFill>
                <a:latin typeface="Arial"/>
              </a:rPr>
              <a:t> object, </a:t>
            </a:r>
            <a:r>
              <a:rPr lang="en-US" sz="2400" b="0" strike="noStrike" spc="-1" dirty="0" err="1">
                <a:solidFill>
                  <a:srgbClr val="9A5315"/>
                </a:solidFill>
                <a:latin typeface="Arial"/>
              </a:rPr>
              <a:t>vì</a:t>
            </a:r>
            <a:r>
              <a:rPr lang="en-US" sz="2400" b="0" strike="noStrike" spc="-1" dirty="0">
                <a:solidFill>
                  <a:srgbClr val="9A5315"/>
                </a:solidFill>
                <a:latin typeface="Arial"/>
              </a:rPr>
              <a:t> </a:t>
            </a:r>
            <a:r>
              <a:rPr lang="en-US" sz="2400" b="0" strike="noStrike" spc="-1" dirty="0" err="1">
                <a:solidFill>
                  <a:srgbClr val="9A5315"/>
                </a:solidFill>
                <a:latin typeface="Arial"/>
              </a:rPr>
              <a:t>nó</a:t>
            </a:r>
            <a:r>
              <a:rPr lang="en-US" sz="2400" b="0" strike="noStrike" spc="-1" dirty="0">
                <a:solidFill>
                  <a:srgbClr val="9A5315"/>
                </a:solidFill>
                <a:latin typeface="Arial"/>
              </a:rPr>
              <a:t> </a:t>
            </a:r>
            <a:r>
              <a:rPr lang="en-US" sz="2400" b="0" strike="noStrike" spc="-1" dirty="0" err="1">
                <a:solidFill>
                  <a:srgbClr val="9A5315"/>
                </a:solidFill>
                <a:latin typeface="Arial"/>
              </a:rPr>
              <a:t>là</a:t>
            </a:r>
            <a:r>
              <a:rPr lang="en-US" sz="2400" b="0" strike="noStrike" spc="-1" dirty="0">
                <a:solidFill>
                  <a:srgbClr val="9A5315"/>
                </a:solidFill>
                <a:latin typeface="Arial"/>
              </a:rPr>
              <a:t> primitive value.</a:t>
            </a:r>
            <a:br>
              <a:rPr lang="en-US" sz="2400" b="0" strike="noStrike" spc="-1" dirty="0">
                <a:solidFill>
                  <a:srgbClr val="9A5315"/>
                </a:solidFill>
                <a:latin typeface="Arial"/>
              </a:rPr>
            </a:br>
            <a:r>
              <a:rPr lang="en-US" sz="2400" b="0" strike="noStrike" spc="-1" dirty="0">
                <a:solidFill>
                  <a:srgbClr val="9A5315"/>
                </a:solidFill>
                <a:latin typeface="Arial"/>
              </a:rPr>
              <a:t>+ </a:t>
            </a:r>
            <a:r>
              <a:rPr lang="en-US" sz="2400" b="0" strike="noStrike" spc="-1" dirty="0" err="1">
                <a:solidFill>
                  <a:srgbClr val="9A5315"/>
                </a:solidFill>
                <a:latin typeface="Arial"/>
              </a:rPr>
              <a:t>Ngoài</a:t>
            </a:r>
            <a:r>
              <a:rPr lang="en-US" sz="2400" b="0" strike="noStrike" spc="-1" dirty="0">
                <a:solidFill>
                  <a:srgbClr val="9A5315"/>
                </a:solidFill>
                <a:latin typeface="Arial"/>
              </a:rPr>
              <a:t> string, number, </a:t>
            </a:r>
            <a:r>
              <a:rPr lang="en-US" sz="2400" b="0" strike="noStrike" spc="-1" dirty="0" err="1">
                <a:solidFill>
                  <a:srgbClr val="9A5315"/>
                </a:solidFill>
                <a:latin typeface="Arial"/>
              </a:rPr>
              <a:t>boolean</a:t>
            </a:r>
            <a:r>
              <a:rPr lang="en-US" sz="2400" b="0" strike="noStrike" spc="-1" dirty="0">
                <a:solidFill>
                  <a:srgbClr val="9A5315"/>
                </a:solidFill>
                <a:latin typeface="Arial"/>
              </a:rPr>
              <a:t> </a:t>
            </a:r>
            <a:r>
              <a:rPr lang="en-US" sz="2400" b="0" strike="noStrike" spc="-1" dirty="0" err="1">
                <a:solidFill>
                  <a:srgbClr val="9A5315"/>
                </a:solidFill>
                <a:latin typeface="Arial"/>
              </a:rPr>
              <a:t>còn</a:t>
            </a:r>
            <a:r>
              <a:rPr lang="en-US" sz="2400" b="0" strike="noStrike" spc="-1" dirty="0">
                <a:solidFill>
                  <a:srgbClr val="9A5315"/>
                </a:solidFill>
                <a:latin typeface="Arial"/>
              </a:rPr>
              <a:t> </a:t>
            </a:r>
            <a:r>
              <a:rPr lang="en-US" sz="2400" b="0" strike="noStrike" spc="-1" dirty="0" err="1">
                <a:solidFill>
                  <a:srgbClr val="9A5315"/>
                </a:solidFill>
                <a:latin typeface="Arial"/>
              </a:rPr>
              <a:t>có</a:t>
            </a:r>
            <a:r>
              <a:rPr lang="en-US" sz="2400" spc="-1" dirty="0">
                <a:solidFill>
                  <a:srgbClr val="9A5315"/>
                </a:solidFill>
                <a:latin typeface="Arial"/>
              </a:rPr>
              <a:t> </a:t>
            </a:r>
            <a:r>
              <a:rPr lang="en-US" sz="2400" spc="-1" dirty="0" err="1">
                <a:solidFill>
                  <a:srgbClr val="9A5315"/>
                </a:solidFill>
                <a:latin typeface="Arial"/>
              </a:rPr>
              <a:t>các</a:t>
            </a:r>
            <a:r>
              <a:rPr lang="en-US" sz="2400" b="0" strike="noStrike" spc="-1" dirty="0">
                <a:solidFill>
                  <a:srgbClr val="9A5315"/>
                </a:solidFill>
                <a:latin typeface="Arial"/>
              </a:rPr>
              <a:t> </a:t>
            </a:r>
            <a:r>
              <a:rPr lang="en-US" sz="2400" b="0" strike="noStrike" spc="-1" dirty="0" err="1">
                <a:solidFill>
                  <a:srgbClr val="9A5315"/>
                </a:solidFill>
                <a:latin typeface="Arial"/>
              </a:rPr>
              <a:t>loại</a:t>
            </a:r>
            <a:r>
              <a:rPr lang="en-US" sz="2400" b="0" strike="noStrike" spc="-1" dirty="0">
                <a:solidFill>
                  <a:srgbClr val="9A5315"/>
                </a:solidFill>
                <a:latin typeface="Arial"/>
              </a:rPr>
              <a:t> </a:t>
            </a:r>
            <a:r>
              <a:rPr lang="en-US" sz="2400" b="0" strike="noStrike" spc="-1" dirty="0" err="1">
                <a:solidFill>
                  <a:srgbClr val="9A5315"/>
                </a:solidFill>
                <a:latin typeface="Arial"/>
              </a:rPr>
              <a:t>khác</a:t>
            </a:r>
            <a:r>
              <a:rPr lang="en-US" sz="2400" b="0" strike="noStrike" spc="-1" dirty="0">
                <a:solidFill>
                  <a:srgbClr val="9A5315"/>
                </a:solidFill>
                <a:latin typeface="Arial"/>
              </a:rPr>
              <a:t> </a:t>
            </a:r>
            <a:r>
              <a:rPr lang="en-US" sz="2400" b="0" strike="noStrike" spc="-1" dirty="0" err="1">
                <a:solidFill>
                  <a:srgbClr val="9A5315"/>
                </a:solidFill>
                <a:latin typeface="Arial"/>
              </a:rPr>
              <a:t>cũng</a:t>
            </a:r>
            <a:r>
              <a:rPr lang="en-US" sz="2400" b="0" strike="noStrike" spc="-1" dirty="0">
                <a:solidFill>
                  <a:srgbClr val="9A5315"/>
                </a:solidFill>
                <a:latin typeface="Arial"/>
              </a:rPr>
              <a:t> </a:t>
            </a:r>
            <a:r>
              <a:rPr lang="en-US" sz="2400" b="0" strike="noStrike" spc="-1" dirty="0" err="1">
                <a:solidFill>
                  <a:srgbClr val="9A5315"/>
                </a:solidFill>
                <a:latin typeface="Arial"/>
              </a:rPr>
              <a:t>là</a:t>
            </a:r>
            <a:r>
              <a:rPr lang="en-US" sz="2400" b="0" strike="noStrike" spc="-1" dirty="0">
                <a:solidFill>
                  <a:srgbClr val="9A5315"/>
                </a:solidFill>
                <a:latin typeface="Arial"/>
              </a:rPr>
              <a:t> primitive value </a:t>
            </a:r>
            <a:r>
              <a:rPr lang="en-US" sz="2400" b="0" strike="noStrike" spc="-1" dirty="0" err="1">
                <a:solidFill>
                  <a:srgbClr val="9A5315"/>
                </a:solidFill>
                <a:latin typeface="Arial"/>
              </a:rPr>
              <a:t>nữa</a:t>
            </a:r>
            <a:r>
              <a:rPr lang="en-US" sz="2400" b="0" strike="noStrike" spc="-1" dirty="0">
                <a:solidFill>
                  <a:srgbClr val="9A5315"/>
                </a:solidFill>
                <a:latin typeface="Arial"/>
              </a:rPr>
              <a:t>: </a:t>
            </a:r>
            <a:r>
              <a:rPr lang="en-US" sz="2400" b="0" strike="noStrike" spc="-1" dirty="0" err="1">
                <a:solidFill>
                  <a:srgbClr val="9A5315"/>
                </a:solidFill>
                <a:latin typeface="Arial"/>
              </a:rPr>
              <a:t>bigint</a:t>
            </a:r>
            <a:r>
              <a:rPr lang="en-US" sz="2400" b="0" strike="noStrike" spc="-1" dirty="0">
                <a:solidFill>
                  <a:srgbClr val="9A5315"/>
                </a:solidFill>
                <a:latin typeface="Arial"/>
              </a:rPr>
              <a:t>, undefined, symbol, null.</a:t>
            </a:r>
            <a:br>
              <a:rPr lang="en-US" sz="2400" b="0" strike="noStrike" spc="-1" dirty="0">
                <a:solidFill>
                  <a:srgbClr val="9A5315"/>
                </a:solidFill>
                <a:latin typeface="Arial"/>
              </a:rPr>
            </a:br>
            <a:br>
              <a:rPr lang="en-US" sz="2400" b="0" strike="noStrike" spc="-1" dirty="0">
                <a:solidFill>
                  <a:srgbClr val="9A5315"/>
                </a:solidFill>
                <a:latin typeface="Arial"/>
              </a:rPr>
            </a:br>
            <a:br>
              <a:rPr lang="en-US" sz="2400" b="0" strike="noStrike" spc="-1" dirty="0">
                <a:solidFill>
                  <a:srgbClr val="9A5315"/>
                </a:solidFill>
                <a:latin typeface="Arial"/>
              </a:rPr>
            </a:br>
            <a:r>
              <a:rPr lang="en-US" sz="1400" b="0" strike="noStrike" spc="-1" dirty="0">
                <a:solidFill>
                  <a:srgbClr val="9A5315"/>
                </a:solidFill>
                <a:latin typeface="Arial"/>
              </a:rPr>
              <a:t>*primitive value: </a:t>
            </a:r>
            <a:r>
              <a:rPr lang="en-US" sz="1400" b="0" strike="noStrike" spc="-1" dirty="0" err="1">
                <a:solidFill>
                  <a:srgbClr val="9A5315"/>
                </a:solidFill>
                <a:latin typeface="Arial"/>
              </a:rPr>
              <a:t>giá</a:t>
            </a:r>
            <a:r>
              <a:rPr lang="en-US" sz="1400" b="0" strike="noStrike" spc="-1" dirty="0">
                <a:solidFill>
                  <a:srgbClr val="9A5315"/>
                </a:solidFill>
                <a:latin typeface="Arial"/>
              </a:rPr>
              <a:t> </a:t>
            </a:r>
            <a:r>
              <a:rPr lang="en-US" sz="1400" b="0" strike="noStrike" spc="-1" dirty="0" err="1">
                <a:solidFill>
                  <a:srgbClr val="9A5315"/>
                </a:solidFill>
                <a:latin typeface="Arial"/>
              </a:rPr>
              <a:t>trị</a:t>
            </a:r>
            <a:r>
              <a:rPr lang="en-US" sz="1400" b="0" strike="noStrike" spc="-1" dirty="0">
                <a:solidFill>
                  <a:srgbClr val="9A5315"/>
                </a:solidFill>
                <a:latin typeface="Arial"/>
              </a:rPr>
              <a:t> </a:t>
            </a:r>
            <a:r>
              <a:rPr lang="en-US" sz="1400" b="0" strike="noStrike" spc="-1" dirty="0" err="1">
                <a:solidFill>
                  <a:srgbClr val="9A5315"/>
                </a:solidFill>
                <a:latin typeface="Arial"/>
              </a:rPr>
              <a:t>nguyên</a:t>
            </a:r>
            <a:r>
              <a:rPr lang="en-US" sz="1400" b="0" strike="noStrike" spc="-1" dirty="0">
                <a:solidFill>
                  <a:srgbClr val="9A5315"/>
                </a:solidFill>
                <a:latin typeface="Arial"/>
              </a:rPr>
              <a:t> </a:t>
            </a:r>
            <a:r>
              <a:rPr lang="en-US" sz="1400" b="0" strike="noStrike" spc="-1" dirty="0" err="1">
                <a:solidFill>
                  <a:srgbClr val="9A5315"/>
                </a:solidFill>
                <a:latin typeface="Arial"/>
              </a:rPr>
              <a:t>thuỷ</a:t>
            </a:r>
            <a:r>
              <a:rPr lang="en-US" sz="1400" b="0" strike="noStrike" spc="-1" dirty="0">
                <a:solidFill>
                  <a:srgbClr val="9A5315"/>
                </a:solidFill>
                <a:latin typeface="Arial"/>
              </a:rPr>
              <a:t> - </a:t>
            </a:r>
            <a:r>
              <a:rPr lang="en-US" sz="1400" b="0" strike="noStrike" spc="-1" dirty="0" err="1">
                <a:solidFill>
                  <a:srgbClr val="9A5315"/>
                </a:solidFill>
                <a:latin typeface="Arial"/>
              </a:rPr>
              <a:t>sinh</a:t>
            </a:r>
            <a:r>
              <a:rPr lang="en-US" sz="1400" b="0" strike="noStrike" spc="-1" dirty="0">
                <a:solidFill>
                  <a:srgbClr val="9A5315"/>
                </a:solidFill>
                <a:latin typeface="Arial"/>
              </a:rPr>
              <a:t> </a:t>
            </a:r>
            <a:r>
              <a:rPr lang="en-US" sz="1400" b="0" strike="noStrike" spc="-1" dirty="0" err="1">
                <a:solidFill>
                  <a:srgbClr val="9A5315"/>
                </a:solidFill>
                <a:latin typeface="Arial"/>
              </a:rPr>
              <a:t>ra</a:t>
            </a:r>
            <a:r>
              <a:rPr lang="en-US" sz="1400" b="0" strike="noStrike" spc="-1" dirty="0">
                <a:solidFill>
                  <a:srgbClr val="9A5315"/>
                </a:solidFill>
                <a:latin typeface="Arial"/>
              </a:rPr>
              <a:t> </a:t>
            </a:r>
            <a:r>
              <a:rPr lang="en-US" sz="1400" b="0" strike="noStrike" spc="-1" dirty="0" err="1">
                <a:solidFill>
                  <a:srgbClr val="9A5315"/>
                </a:solidFill>
                <a:latin typeface="Arial"/>
              </a:rPr>
              <a:t>là</a:t>
            </a:r>
            <a:r>
              <a:rPr lang="en-US" sz="1400" b="0" strike="noStrike" spc="-1" dirty="0">
                <a:solidFill>
                  <a:srgbClr val="9A5315"/>
                </a:solidFill>
                <a:latin typeface="Arial"/>
              </a:rPr>
              <a:t> </a:t>
            </a:r>
            <a:r>
              <a:rPr lang="en-US" sz="1400" b="0" strike="noStrike" spc="-1" dirty="0" err="1">
                <a:solidFill>
                  <a:srgbClr val="9A5315"/>
                </a:solidFill>
                <a:latin typeface="Arial"/>
              </a:rPr>
              <a:t>đã</a:t>
            </a:r>
            <a:r>
              <a:rPr lang="en-US" sz="1400" b="0" strike="noStrike" spc="-1" dirty="0">
                <a:solidFill>
                  <a:srgbClr val="9A5315"/>
                </a:solidFill>
                <a:latin typeface="Arial"/>
              </a:rPr>
              <a:t> </a:t>
            </a:r>
            <a:r>
              <a:rPr lang="en-US" sz="1400" b="0" strike="noStrike" spc="-1" dirty="0" err="1">
                <a:solidFill>
                  <a:srgbClr val="9A5315"/>
                </a:solidFill>
                <a:latin typeface="Arial"/>
              </a:rPr>
              <a:t>vậy</a:t>
            </a:r>
            <a:r>
              <a:rPr lang="en-US" sz="1400" b="0" strike="noStrike" spc="-1" dirty="0">
                <a:solidFill>
                  <a:srgbClr val="9A5315"/>
                </a:solidFill>
                <a:latin typeface="Arial"/>
              </a:rPr>
              <a:t>, </a:t>
            </a:r>
            <a:r>
              <a:rPr lang="en-US" sz="1400" b="0" strike="noStrike" spc="-1" dirty="0" err="1">
                <a:solidFill>
                  <a:srgbClr val="9A5315"/>
                </a:solidFill>
                <a:latin typeface="Arial"/>
              </a:rPr>
              <a:t>không</a:t>
            </a:r>
            <a:r>
              <a:rPr lang="en-US" sz="1400" b="0" strike="noStrike" spc="-1" dirty="0">
                <a:solidFill>
                  <a:srgbClr val="9A5315"/>
                </a:solidFill>
                <a:latin typeface="Arial"/>
              </a:rPr>
              <a:t> </a:t>
            </a:r>
            <a:r>
              <a:rPr lang="en-US" sz="1400" b="0" strike="noStrike" spc="-1" dirty="0" err="1">
                <a:solidFill>
                  <a:srgbClr val="9A5315"/>
                </a:solidFill>
                <a:latin typeface="Arial"/>
              </a:rPr>
              <a:t>thể</a:t>
            </a:r>
            <a:r>
              <a:rPr lang="en-US" sz="1400" b="0" strike="noStrike" spc="-1" dirty="0">
                <a:solidFill>
                  <a:srgbClr val="9A5315"/>
                </a:solidFill>
                <a:latin typeface="Arial"/>
              </a:rPr>
              <a:t> </a:t>
            </a:r>
            <a:r>
              <a:rPr lang="en-US" sz="1400" b="0" strike="noStrike" spc="-1" dirty="0" err="1">
                <a:solidFill>
                  <a:srgbClr val="9A5315"/>
                </a:solidFill>
                <a:latin typeface="Arial"/>
              </a:rPr>
              <a:t>thay</a:t>
            </a:r>
            <a:r>
              <a:rPr lang="en-US" sz="1400" b="0" strike="noStrike" spc="-1" dirty="0">
                <a:solidFill>
                  <a:srgbClr val="9A5315"/>
                </a:solidFill>
                <a:latin typeface="Arial"/>
              </a:rPr>
              <a:t> </a:t>
            </a:r>
            <a:r>
              <a:rPr lang="en-US" sz="1400" b="0" strike="noStrike" spc="-1" dirty="0" err="1">
                <a:solidFill>
                  <a:srgbClr val="9A5315"/>
                </a:solidFill>
                <a:latin typeface="Arial"/>
              </a:rPr>
              <a:t>đổi</a:t>
            </a:r>
            <a:r>
              <a:rPr lang="en-US" sz="1400" b="0" strike="noStrike" spc="-1" dirty="0">
                <a:solidFill>
                  <a:srgbClr val="9A5315"/>
                </a:solidFill>
                <a:latin typeface="Arial"/>
              </a:rPr>
              <a:t>, VD: </a:t>
            </a:r>
            <a:r>
              <a:rPr lang="en-US" sz="1400" b="0" strike="noStrike" spc="-1" dirty="0" err="1">
                <a:solidFill>
                  <a:srgbClr val="9A5315"/>
                </a:solidFill>
                <a:latin typeface="Arial"/>
              </a:rPr>
              <a:t>số</a:t>
            </a:r>
            <a:r>
              <a:rPr lang="en-US" sz="1400" b="0" strike="noStrike" spc="-1" dirty="0">
                <a:solidFill>
                  <a:srgbClr val="9A5315"/>
                </a:solidFill>
                <a:latin typeface="Arial"/>
              </a:rPr>
              <a:t> 1 </a:t>
            </a:r>
            <a:r>
              <a:rPr lang="en-US" sz="1400" b="0" strike="noStrike" spc="-1" dirty="0" err="1">
                <a:solidFill>
                  <a:srgbClr val="9A5315"/>
                </a:solidFill>
                <a:latin typeface="Arial"/>
              </a:rPr>
              <a:t>là</a:t>
            </a:r>
            <a:r>
              <a:rPr lang="en-US" sz="1400" b="0" strike="noStrike" spc="-1" dirty="0">
                <a:solidFill>
                  <a:srgbClr val="9A5315"/>
                </a:solidFill>
                <a:latin typeface="Arial"/>
              </a:rPr>
              <a:t> </a:t>
            </a:r>
            <a:r>
              <a:rPr lang="en-US" sz="1400" b="0" strike="noStrike" spc="-1" dirty="0" err="1">
                <a:solidFill>
                  <a:srgbClr val="9A5315"/>
                </a:solidFill>
                <a:latin typeface="Arial"/>
              </a:rPr>
              <a:t>số</a:t>
            </a:r>
            <a:r>
              <a:rPr lang="en-US" sz="1400" b="0" strike="noStrike" spc="-1" dirty="0">
                <a:solidFill>
                  <a:srgbClr val="9A5315"/>
                </a:solidFill>
                <a:latin typeface="Arial"/>
              </a:rPr>
              <a:t> 1, </a:t>
            </a:r>
            <a:r>
              <a:rPr lang="en-US" sz="1400" b="0" strike="noStrike" spc="-1" dirty="0" err="1">
                <a:solidFill>
                  <a:srgbClr val="9A5315"/>
                </a:solidFill>
                <a:latin typeface="Arial"/>
              </a:rPr>
              <a:t>không</a:t>
            </a:r>
            <a:r>
              <a:rPr lang="en-US" sz="1400" b="0" strike="noStrike" spc="-1" dirty="0">
                <a:solidFill>
                  <a:srgbClr val="9A5315"/>
                </a:solidFill>
                <a:latin typeface="Arial"/>
              </a:rPr>
              <a:t> </a:t>
            </a:r>
            <a:r>
              <a:rPr lang="en-US" sz="1400" b="0" strike="noStrike" spc="-1" dirty="0" err="1">
                <a:solidFill>
                  <a:srgbClr val="9A5315"/>
                </a:solidFill>
                <a:latin typeface="Arial"/>
              </a:rPr>
              <a:t>thể gán</a:t>
            </a:r>
            <a:r>
              <a:rPr lang="en-US" sz="1400" b="0" strike="noStrike" spc="-1" dirty="0">
                <a:solidFill>
                  <a:srgbClr val="9A5315"/>
                </a:solidFill>
                <a:latin typeface="Arial"/>
              </a:rPr>
              <a:t> </a:t>
            </a:r>
            <a:r>
              <a:rPr lang="en-US" sz="1400" b="0" strike="noStrike" spc="-1" dirty="0" err="1">
                <a:solidFill>
                  <a:srgbClr val="9A5315"/>
                </a:solidFill>
                <a:latin typeface="Arial"/>
              </a:rPr>
              <a:t>số</a:t>
            </a:r>
            <a:r>
              <a:rPr lang="en-US" sz="1400" b="0" strike="noStrike" spc="-1" dirty="0">
                <a:solidFill>
                  <a:srgbClr val="9A5315"/>
                </a:solidFill>
                <a:latin typeface="Arial"/>
              </a:rPr>
              <a:t> 1 là </a:t>
            </a:r>
            <a:r>
              <a:rPr lang="en-US" sz="1400" b="0" strike="noStrike" spc="-1" dirty="0" err="1">
                <a:solidFill>
                  <a:srgbClr val="9A5315"/>
                </a:solidFill>
                <a:latin typeface="Arial"/>
              </a:rPr>
              <a:t>số</a:t>
            </a:r>
            <a:r>
              <a:rPr lang="en-US" sz="1400" b="0" strike="noStrike" spc="-1" dirty="0">
                <a:solidFill>
                  <a:srgbClr val="9A5315"/>
                </a:solidFill>
                <a:latin typeface="Arial"/>
              </a:rPr>
              <a:t> 2</a:t>
            </a:r>
            <a:endParaRPr lang="en-US" sz="2400" b="0" strike="noStrike" spc="-1" dirty="0">
              <a:solidFill>
                <a:srgbClr val="9A5315"/>
              </a:solidFill>
              <a:latin typeface="Arial"/>
            </a:endParaRPr>
          </a:p>
        </p:txBody>
      </p:sp>
      <p:sp>
        <p:nvSpPr>
          <p:cNvPr id="4" name="PlaceHolder 3"/>
          <p:cNvSpPr>
            <a:spLocks noGrp="1"/>
          </p:cNvSpPr>
          <p:nvPr>
            <p:ph type="sldNum" idx="4"/>
          </p:nvPr>
        </p:nvSpPr>
        <p:spPr/>
        <p:txBody>
          <a:bodyPr/>
          <a:lstStyle/>
          <a:p>
            <a:fld id="{25C6EB23-AE00-4B9F-BE8D-5B333A5F2855}" type="slidenum">
              <a:rPr/>
              <a:t>20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35. Viết tài liệu kỹ thuật (Documentation)</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Các keyword thường dùng: </a:t>
            </a:r>
            <a:r>
              <a:rPr lang="en-US" sz="2400" spc="-1">
                <a:solidFill>
                  <a:srgbClr val="9A5315"/>
                </a:solidFill>
                <a:latin typeface="Arial"/>
                <a:hlinkClick r:id="rId2"/>
              </a:rPr>
              <a:t>Xem tất cả tại đây</a:t>
            </a:r>
            <a:r>
              <a:rPr lang="en-US" sz="2400" spc="-1">
                <a:solidFill>
                  <a:srgbClr val="9A5315"/>
                </a:solidFill>
                <a:latin typeface="Arial"/>
              </a:rPr>
              <a:t>.</a:t>
            </a:r>
            <a:br>
              <a:rPr lang="en-US" sz="2400" spc="-1">
                <a:solidFill>
                  <a:srgbClr val="9A5315"/>
                </a:solidFill>
                <a:latin typeface="Arial"/>
              </a:rPr>
            </a:br>
            <a:r>
              <a:rPr lang="en-US" sz="2000" spc="-1">
                <a:solidFill>
                  <a:srgbClr val="9A5315"/>
                </a:solidFill>
                <a:latin typeface="Arial"/>
              </a:rPr>
              <a:t>@param &lt;pname&gt; &lt;des&gt;: Mô tả có nội dung &lt;des&gt; cho param &lt;pname&gt;</a:t>
            </a:r>
            <a:br>
              <a:rPr lang="en-US" sz="2000" spc="-1">
                <a:solidFill>
                  <a:srgbClr val="9A5315"/>
                </a:solidFill>
                <a:latin typeface="Arial"/>
              </a:rPr>
            </a:br>
            <a:r>
              <a:rPr lang="en-US" sz="2000" spc="-1">
                <a:solidFill>
                  <a:srgbClr val="9A5315"/>
                </a:solidFill>
                <a:latin typeface="Arial"/>
              </a:rPr>
              <a:t>@returns &lt;des&gt;: Mô tả thông tin &lt;des&gt; cho dữ liệu trả về</a:t>
            </a:r>
            <a:br>
              <a:rPr lang="en-US" sz="2000" spc="-1">
                <a:solidFill>
                  <a:srgbClr val="9A5315"/>
                </a:solidFill>
                <a:latin typeface="Arial"/>
              </a:rPr>
            </a:br>
            <a:r>
              <a:rPr lang="en-US" sz="2000" spc="-1">
                <a:solidFill>
                  <a:srgbClr val="9A5315"/>
                </a:solidFill>
                <a:latin typeface="Arial"/>
              </a:rPr>
              <a:t>@deprecated &lt;des&gt;: Mô tả &lt;des&gt; về việc tương lai sẽ xoá bỏ</a:t>
            </a:r>
          </a:p>
          <a:p>
            <a:pPr marL="342900" indent="-342900">
              <a:buFont typeface="Arial" panose="020B0604020202020204" pitchFamily="34" charset="0"/>
              <a:buChar char="•"/>
            </a:pPr>
            <a:r>
              <a:rPr lang="en-US" sz="2000" spc="-1">
                <a:solidFill>
                  <a:srgbClr val="9A5315"/>
                </a:solidFill>
                <a:latin typeface="Arial"/>
              </a:rPr>
              <a:t>Ví dụ:</a:t>
            </a:r>
          </a:p>
        </p:txBody>
      </p:sp>
      <p:sp>
        <p:nvSpPr>
          <p:cNvPr id="4" name="PlaceHolder 3"/>
          <p:cNvSpPr>
            <a:spLocks noGrp="1"/>
          </p:cNvSpPr>
          <p:nvPr>
            <p:ph type="sldNum" idx="1"/>
          </p:nvPr>
        </p:nvSpPr>
        <p:spPr/>
        <p:txBody>
          <a:bodyPr/>
          <a:lstStyle/>
          <a:p>
            <a:fld id="{13859610-2787-4578-BE5F-6BFA81D96703}" type="slidenum">
              <a:rPr/>
              <a:t>200</a:t>
            </a:fld>
            <a:endParaRP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20CC1979-9B29-AF92-370F-AB0BF7EA5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790" y="3532389"/>
            <a:ext cx="4198220" cy="2758251"/>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6B7DB9B1-4BA7-2950-8A2F-9A8BF76F01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510" y="3868720"/>
            <a:ext cx="4018674" cy="2122463"/>
          </a:xfrm>
          <a:prstGeom prst="rect">
            <a:avLst/>
          </a:prstGeom>
        </p:spPr>
      </p:pic>
    </p:spTree>
    <p:extLst>
      <p:ext uri="{BB962C8B-B14F-4D97-AF65-F5344CB8AC3E}">
        <p14:creationId xmlns:p14="http://schemas.microsoft.com/office/powerpoint/2010/main" val="112888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35. Viết tài liệu kỹ thuật (Documentation)</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buFont typeface="Arial" panose="020B0604020202020204" pitchFamily="34" charset="0"/>
              <a:buChar char="•"/>
            </a:pPr>
            <a:r>
              <a:rPr lang="en-US" sz="2400" spc="-1">
                <a:solidFill>
                  <a:srgbClr val="9A5315"/>
                </a:solidFill>
                <a:latin typeface="Arial"/>
              </a:rPr>
              <a:t>Khi tạo document tự động sẽ được như sau:</a:t>
            </a:r>
          </a:p>
        </p:txBody>
      </p:sp>
      <p:sp>
        <p:nvSpPr>
          <p:cNvPr id="4" name="PlaceHolder 3"/>
          <p:cNvSpPr>
            <a:spLocks noGrp="1"/>
          </p:cNvSpPr>
          <p:nvPr>
            <p:ph type="sldNum" idx="1"/>
          </p:nvPr>
        </p:nvSpPr>
        <p:spPr/>
        <p:txBody>
          <a:bodyPr/>
          <a:lstStyle/>
          <a:p>
            <a:fld id="{13859610-2787-4578-BE5F-6BFA81D96703}" type="slidenum">
              <a:rPr/>
              <a:t>201</a:t>
            </a:fld>
            <a:endParaRPr/>
          </a:p>
        </p:txBody>
      </p:sp>
      <p:pic>
        <p:nvPicPr>
          <p:cNvPr id="3" name="Picture 2" descr="Text&#10;&#10;Description automatically generated with low confidence">
            <a:extLst>
              <a:ext uri="{FF2B5EF4-FFF2-40B4-BE49-F238E27FC236}">
                <a16:creationId xmlns:a16="http://schemas.microsoft.com/office/drawing/2014/main" id="{39D813FF-946F-4CF4-970A-54E67AA3B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262" y="2319062"/>
            <a:ext cx="4971134" cy="32304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FFE9DDB0-A449-2B8F-6D9E-88CB8B8C7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180" y="2319062"/>
            <a:ext cx="4964122" cy="4329365"/>
          </a:xfrm>
          <a:prstGeom prst="rect">
            <a:avLst/>
          </a:prstGeom>
        </p:spPr>
      </p:pic>
      <p:sp>
        <p:nvSpPr>
          <p:cNvPr id="7" name="TextBox 6">
            <a:extLst>
              <a:ext uri="{FF2B5EF4-FFF2-40B4-BE49-F238E27FC236}">
                <a16:creationId xmlns:a16="http://schemas.microsoft.com/office/drawing/2014/main" id="{D627BF0B-8192-C60C-FCB5-0CDD06B1C734}"/>
              </a:ext>
            </a:extLst>
          </p:cNvPr>
          <p:cNvSpPr txBox="1"/>
          <p:nvPr/>
        </p:nvSpPr>
        <p:spPr>
          <a:xfrm>
            <a:off x="1997013" y="5778062"/>
            <a:ext cx="3195145" cy="307777"/>
          </a:xfrm>
          <a:prstGeom prst="rect">
            <a:avLst/>
          </a:prstGeom>
          <a:noFill/>
        </p:spPr>
        <p:txBody>
          <a:bodyPr wrap="square" rtlCol="0">
            <a:spAutoFit/>
          </a:bodyPr>
          <a:lstStyle/>
          <a:p>
            <a:r>
              <a:rPr lang="en-VN" sz="1400" b="1" i="1">
                <a:solidFill>
                  <a:srgbClr val="0070C0"/>
                </a:solidFill>
              </a:rPr>
              <a:t>Docs tạo bởi </a:t>
            </a:r>
            <a:r>
              <a:rPr lang="en-US" sz="1400" b="1" i="1">
                <a:solidFill>
                  <a:srgbClr val="0070C0"/>
                </a:solidFill>
              </a:rPr>
              <a:t>https://compodoc.app</a:t>
            </a:r>
            <a:endParaRPr lang="en-VN" sz="1400" b="1" i="1">
              <a:solidFill>
                <a:srgbClr val="0070C0"/>
              </a:solidFill>
            </a:endParaRPr>
          </a:p>
        </p:txBody>
      </p:sp>
    </p:spTree>
    <p:extLst>
      <p:ext uri="{BB962C8B-B14F-4D97-AF65-F5344CB8AC3E}">
        <p14:creationId xmlns:p14="http://schemas.microsoft.com/office/powerpoint/2010/main" val="328311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gn="l">
              <a:lnSpc>
                <a:spcPct val="90000"/>
              </a:lnSpc>
              <a:buNone/>
            </a:pPr>
            <a:r>
              <a:rPr lang="en-US" sz="3600" b="0" strike="noStrike" spc="-1">
                <a:solidFill>
                  <a:srgbClr val="4D2A0B"/>
                </a:solidFill>
                <a:latin typeface="Arial"/>
              </a:rPr>
              <a:t>-</a:t>
            </a:r>
            <a:endParaRPr lang="en-US" sz="3600" b="0" strike="noStrike" spc="-1">
              <a:solidFill>
                <a:srgbClr val="9A5315"/>
              </a:solidFill>
              <a:latin typeface="Arial"/>
            </a:endParaRPr>
          </a:p>
        </p:txBody>
      </p:sp>
      <p:sp>
        <p:nvSpPr>
          <p:cNvPr id="63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2900" indent="-342900" algn="l">
              <a:buFont typeface="Arial" panose="020B0604020202020204" pitchFamily="34" charset="0"/>
              <a:buChar char="•"/>
            </a:pP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13859610-2787-4578-BE5F-6BFA81D96703}" type="slidenum">
              <a:rPr/>
              <a:t>202</a:t>
            </a:fld>
            <a:endParaRPr/>
          </a:p>
        </p:txBody>
      </p:sp>
    </p:spTree>
    <p:extLst>
      <p:ext uri="{BB962C8B-B14F-4D97-AF65-F5344CB8AC3E}">
        <p14:creationId xmlns:p14="http://schemas.microsoft.com/office/powerpoint/2010/main" val="380197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PlaceHolder 1"/>
          <p:cNvSpPr>
            <a:spLocks noGrp="1"/>
          </p:cNvSpPr>
          <p:nvPr>
            <p:ph type="title"/>
          </p:nvPr>
        </p:nvSpPr>
        <p:spPr>
          <a:xfrm>
            <a:off x="1065240" y="689760"/>
            <a:ext cx="10058040" cy="64728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UTM Essendine Caps" panose="02040603050506020204"/>
              </a:rPr>
              <a:t>4. Code style khuyên dùng</a:t>
            </a:r>
            <a:endParaRPr lang="en-US" sz="3600" b="0" strike="noStrike" spc="-1">
              <a:solidFill>
                <a:srgbClr val="9A5315"/>
              </a:solidFill>
              <a:latin typeface="Arial"/>
            </a:endParaRPr>
          </a:p>
        </p:txBody>
      </p:sp>
      <p:sp>
        <p:nvSpPr>
          <p:cNvPr id="636" name="PlaceHolder 2"/>
          <p:cNvSpPr>
            <a:spLocks noGrp="1"/>
          </p:cNvSpPr>
          <p:nvPr>
            <p:ph/>
          </p:nvPr>
        </p:nvSpPr>
        <p:spPr>
          <a:xfrm>
            <a:off x="1065240" y="1612800"/>
            <a:ext cx="10058040" cy="4228920"/>
          </a:xfrm>
          <a:prstGeom prst="rect">
            <a:avLst/>
          </a:prstGeom>
          <a:noFill/>
          <a:ln w="0">
            <a:noFill/>
          </a:ln>
        </p:spPr>
        <p:txBody>
          <a:bodyPr anchor="t">
            <a:normAutofit fontScale="99000" lnSpcReduction="10000"/>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SVN-Segoe Print"/>
              </a:rPr>
              <a:t>Tên biến đặt theo kiểu camelCase: VD: </a:t>
            </a:r>
            <a:r>
              <a:rPr lang="en-US" sz="2000" b="1" strike="noStrike" spc="-1">
                <a:solidFill>
                  <a:srgbClr val="1A73CB"/>
                </a:solidFill>
                <a:latin typeface="Courier New"/>
              </a:rPr>
              <a:t>tenBien; xinChao</a:t>
            </a:r>
            <a:endParaRPr lang="en-US" sz="2000" b="0" strike="noStrike" spc="-1">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a:solidFill>
                  <a:srgbClr val="9A5315"/>
                </a:solidFill>
                <a:latin typeface="SVN-Segoe Print"/>
              </a:rPr>
              <a:t>Mọi biến đều phải khởi tạo giá trị ban đầu (trừ giá trị null)</a:t>
            </a:r>
            <a:br>
              <a:rPr sz="2400"/>
            </a:br>
            <a:r>
              <a:rPr lang="en-US" sz="2400" b="0" strike="noStrike" spc="-1">
                <a:solidFill>
                  <a:srgbClr val="9A5315"/>
                </a:solidFill>
                <a:latin typeface="SVN-Segoe Print"/>
              </a:rPr>
              <a:t>VD: </a:t>
            </a:r>
            <a:r>
              <a:rPr lang="en-US" sz="2000" b="1" strike="noStrike" spc="-1">
                <a:solidFill>
                  <a:srgbClr val="1A73CB"/>
                </a:solidFill>
                <a:latin typeface="Courier New"/>
              </a:rPr>
              <a:t>namHoc = ‘’; hocKy = 1;</a:t>
            </a:r>
            <a:endParaRPr lang="en-US" sz="2000" b="0" strike="noStrike" spc="-1">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a:solidFill>
                  <a:srgbClr val="9A5315"/>
                </a:solidFill>
                <a:latin typeface="SVN-Segoe Print"/>
              </a:rPr>
              <a:t>Nếu bắt buộc phải khởi tạo bằng giá trị null, phải khai báo kiểu: </a:t>
            </a:r>
            <a:br>
              <a:rPr sz="2400"/>
            </a:br>
            <a:r>
              <a:rPr lang="en-US" sz="2000" b="1" strike="noStrike" spc="-1">
                <a:solidFill>
                  <a:srgbClr val="1A73CB"/>
                </a:solidFill>
                <a:latin typeface="Courier New"/>
              </a:rPr>
              <a:t>hocKy: number = null;</a:t>
            </a:r>
            <a:endParaRPr lang="en-US" sz="2000" b="0" strike="noStrike" spc="-1">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a:solidFill>
                  <a:srgbClr val="9A5315"/>
                </a:solidFill>
                <a:latin typeface="SVN-Segoe Print"/>
              </a:rPr>
              <a:t>Mọi function đều phải khai báo return type</a:t>
            </a:r>
            <a:br>
              <a:rPr sz="2400"/>
            </a:br>
            <a:r>
              <a:rPr lang="en-US" sz="2400" b="0" strike="noStrike" spc="-1">
                <a:solidFill>
                  <a:srgbClr val="9A5315"/>
                </a:solidFill>
                <a:latin typeface="SVN-Segoe Print"/>
              </a:rPr>
              <a:t>VD: </a:t>
            </a:r>
            <a:r>
              <a:rPr lang="en-US" sz="2000" b="1" strike="noStrike" spc="-1">
                <a:solidFill>
                  <a:srgbClr val="1A73CB"/>
                </a:solidFill>
                <a:latin typeface="Courier New"/>
              </a:rPr>
              <a:t>myFunc(): void {…} ; calcSqrt(): number {…}</a:t>
            </a:r>
            <a:endParaRPr lang="en-US" sz="2000" b="0" strike="noStrike" spc="-1">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a:solidFill>
                  <a:srgbClr val="9A5315"/>
                </a:solidFill>
                <a:latin typeface="SVN-Segoe Print"/>
              </a:rPr>
              <a:t>Code trước khi merge request phải lint: </a:t>
            </a:r>
            <a:r>
              <a:rPr lang="en-US" sz="2000" b="1" strike="noStrike" spc="-1">
                <a:solidFill>
                  <a:srgbClr val="1A73CB"/>
                </a:solidFill>
                <a:latin typeface="Courier New"/>
              </a:rPr>
              <a:t>ng lint</a:t>
            </a:r>
            <a:endParaRPr lang="en-US" sz="2000" b="0" strike="noStrike" spc="-1">
              <a:solidFill>
                <a:srgbClr val="9A5315"/>
              </a:solidFill>
              <a:latin typeface="Arial"/>
            </a:endParaRPr>
          </a:p>
        </p:txBody>
      </p:sp>
      <p:sp>
        <p:nvSpPr>
          <p:cNvPr id="4" name="PlaceHolder 3"/>
          <p:cNvSpPr>
            <a:spLocks noGrp="1"/>
          </p:cNvSpPr>
          <p:nvPr>
            <p:ph type="sldNum" idx="1"/>
          </p:nvPr>
        </p:nvSpPr>
        <p:spPr/>
        <p:txBody>
          <a:bodyPr/>
          <a:lstStyle/>
          <a:p>
            <a:fld id="{579835CC-BBAE-4901-A494-58C0EE909E9B}" type="slidenum">
              <a:rPr/>
              <a:t>203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PlaceHolder 1"/>
          <p:cNvSpPr>
            <a:spLocks noGrp="1"/>
          </p:cNvSpPr>
          <p:nvPr>
            <p:ph type="title"/>
          </p:nvPr>
        </p:nvSpPr>
        <p:spPr>
          <a:xfrm>
            <a:off x="1065240" y="689760"/>
            <a:ext cx="10058040" cy="64728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UTM Essendine Caps" panose="02040603050506020204"/>
              </a:rPr>
              <a:t>4. Code style khuyên dùng</a:t>
            </a:r>
            <a:endParaRPr lang="en-US" sz="3600" b="0" strike="noStrike" spc="-1">
              <a:solidFill>
                <a:srgbClr val="9A5315"/>
              </a:solidFill>
              <a:latin typeface="Arial"/>
            </a:endParaRPr>
          </a:p>
        </p:txBody>
      </p:sp>
      <p:sp>
        <p:nvSpPr>
          <p:cNvPr id="638" name="PlaceHolder 2"/>
          <p:cNvSpPr>
            <a:spLocks noGrp="1"/>
          </p:cNvSpPr>
          <p:nvPr>
            <p:ph/>
          </p:nvPr>
        </p:nvSpPr>
        <p:spPr>
          <a:xfrm>
            <a:off x="1065240" y="1612800"/>
            <a:ext cx="10058040" cy="422892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dirty="0">
                <a:solidFill>
                  <a:srgbClr val="9A5315"/>
                </a:solidFill>
                <a:latin typeface="SVN-Segoe Print"/>
              </a:rPr>
              <a:t>Copy code </a:t>
            </a:r>
            <a:r>
              <a:rPr lang="en-US" sz="2400" b="0" strike="noStrike" spc="-1" dirty="0" err="1">
                <a:solidFill>
                  <a:srgbClr val="9A5315"/>
                </a:solidFill>
                <a:latin typeface="SVN-Segoe Print"/>
              </a:rPr>
              <a:t>mẫu</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sử</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dụng</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lại</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phải</a:t>
            </a:r>
            <a:r>
              <a:rPr lang="en-US" sz="2400" b="0" strike="noStrike" spc="-1" dirty="0">
                <a:solidFill>
                  <a:srgbClr val="9A5315"/>
                </a:solidFill>
                <a:latin typeface="SVN-Segoe Print"/>
              </a:rPr>
              <a:t> clean code </a:t>
            </a:r>
            <a:r>
              <a:rPr lang="en-US" sz="2400" b="0" strike="noStrike" spc="-1" dirty="0" err="1">
                <a:solidFill>
                  <a:srgbClr val="9A5315"/>
                </a:solidFill>
                <a:latin typeface="SVN-Segoe Print"/>
              </a:rPr>
              <a:t>thừa</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đổi</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tên</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biến</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lại</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cho</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phù</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hợp</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với</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chức</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năng</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đang</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thực</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hiện</a:t>
            </a:r>
            <a:endParaRPr lang="en-US" sz="2400" b="0" strike="noStrike" spc="-1" dirty="0">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SVN-Segoe Print"/>
              </a:rPr>
              <a:t>Hạn</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chế</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gọi</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hàm</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xử</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lý</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dữ</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liệu</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để</a:t>
            </a:r>
            <a:r>
              <a:rPr lang="en-US" sz="2400" b="0" strike="noStrike" spc="-1" dirty="0">
                <a:solidFill>
                  <a:srgbClr val="9A5315"/>
                </a:solidFill>
                <a:latin typeface="SVN-Segoe Print"/>
              </a:rPr>
              <a:t> return </a:t>
            </a:r>
            <a:r>
              <a:rPr lang="en-US" sz="2400" b="0" strike="noStrike" spc="-1" dirty="0" err="1">
                <a:solidFill>
                  <a:srgbClr val="9A5315"/>
                </a:solidFill>
                <a:latin typeface="SVN-Segoe Print"/>
              </a:rPr>
              <a:t>giá</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trị</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tại</a:t>
            </a:r>
            <a:r>
              <a:rPr lang="en-US" sz="2400" b="0" strike="noStrike" spc="-1" dirty="0">
                <a:solidFill>
                  <a:srgbClr val="9A5315"/>
                </a:solidFill>
                <a:latin typeface="SVN-Segoe Print"/>
              </a:rPr>
              <a:t> template HTML, </a:t>
            </a:r>
            <a:r>
              <a:rPr lang="en-US" sz="2400" b="0" strike="noStrike" spc="-1" dirty="0" err="1">
                <a:solidFill>
                  <a:srgbClr val="9A5315"/>
                </a:solidFill>
                <a:latin typeface="SVN-Segoe Print"/>
              </a:rPr>
              <a:t>thay</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vào</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đó</a:t>
            </a:r>
            <a:r>
              <a:rPr lang="en-US" sz="2400" b="0" strike="noStrike" spc="-1" dirty="0">
                <a:solidFill>
                  <a:srgbClr val="9A5315"/>
                </a:solidFill>
                <a:latin typeface="SVN-Segoe Print"/>
              </a:rPr>
              <a:t>:</a:t>
            </a:r>
            <a:br>
              <a:rPr lang="en-US" sz="2400" b="0" strike="noStrike" spc="-1" dirty="0">
                <a:solidFill>
                  <a:srgbClr val="9A5315"/>
                </a:solidFill>
                <a:latin typeface="SVN-Segoe Print"/>
              </a:rPr>
            </a:br>
            <a:r>
              <a:rPr lang="en-US" sz="2400" b="0" strike="noStrike" spc="-1" dirty="0">
                <a:solidFill>
                  <a:srgbClr val="9A5315"/>
                </a:solidFill>
                <a:latin typeface="SVN-Segoe Print"/>
              </a:rPr>
              <a:t>+ </a:t>
            </a:r>
            <a:r>
              <a:rPr lang="en-US" sz="2400" b="0" strike="noStrike" spc="-1" dirty="0" err="1">
                <a:solidFill>
                  <a:srgbClr val="9A5315"/>
                </a:solidFill>
                <a:latin typeface="SVN-Segoe Print"/>
              </a:rPr>
              <a:t>Sử</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dụng</a:t>
            </a:r>
            <a:r>
              <a:rPr lang="en-US" sz="2400" b="0" strike="noStrike" spc="-1" dirty="0">
                <a:solidFill>
                  <a:srgbClr val="9A5315"/>
                </a:solidFill>
                <a:latin typeface="SVN-Segoe Print"/>
              </a:rPr>
              <a:t> custom pipe</a:t>
            </a:r>
            <a:br>
              <a:rPr lang="en-US" sz="2400" b="0" strike="noStrike" spc="-1" dirty="0">
                <a:solidFill>
                  <a:srgbClr val="9A5315"/>
                </a:solidFill>
                <a:latin typeface="SVN-Segoe Print"/>
              </a:rPr>
            </a:br>
            <a:r>
              <a:rPr lang="en-US" sz="2400" b="0" strike="noStrike" spc="-1" dirty="0">
                <a:solidFill>
                  <a:srgbClr val="9A5315"/>
                </a:solidFill>
                <a:latin typeface="SVN-Segoe Print"/>
              </a:rPr>
              <a:t>+ </a:t>
            </a:r>
            <a:r>
              <a:rPr lang="en-US" sz="2400" b="0" strike="noStrike" spc="-1" dirty="0" err="1">
                <a:solidFill>
                  <a:srgbClr val="9A5315"/>
                </a:solidFill>
                <a:latin typeface="SVN-Segoe Print"/>
              </a:rPr>
              <a:t>Sử</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dụng</a:t>
            </a:r>
            <a:r>
              <a:rPr lang="en-US" sz="2400" b="0" strike="noStrike" spc="-1" dirty="0">
                <a:solidFill>
                  <a:srgbClr val="9A5315"/>
                </a:solidFill>
                <a:latin typeface="SVN-Segoe Print"/>
              </a:rPr>
              <a:t> </a:t>
            </a:r>
            <a:r>
              <a:rPr lang="en-US" sz="2400" b="0" u="sng" strike="noStrike" spc="-1" dirty="0">
                <a:solidFill>
                  <a:srgbClr val="6DC025"/>
                </a:solidFill>
                <a:uFillTx/>
                <a:latin typeface="SVN-Segoe Print"/>
                <a:hlinkClick r:id="rId2"/>
              </a:rPr>
              <a:t>Hash Maps</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và</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gọi</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hàm</a:t>
            </a:r>
            <a:r>
              <a:rPr lang="en-US" sz="2400" b="0" strike="noStrike" spc="-1" dirty="0">
                <a:solidFill>
                  <a:srgbClr val="9A5315"/>
                </a:solidFill>
                <a:latin typeface="SVN-Segoe Print"/>
              </a:rPr>
              <a:t> get </a:t>
            </a:r>
            <a:r>
              <a:rPr lang="en-US" sz="2400" b="0" strike="noStrike" spc="-1" dirty="0" err="1">
                <a:solidFill>
                  <a:srgbClr val="9A5315"/>
                </a:solidFill>
                <a:latin typeface="SVN-Segoe Print"/>
              </a:rPr>
              <a:t>dữ</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liệu</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từ</a:t>
            </a:r>
            <a:r>
              <a:rPr lang="en-US" sz="2400" b="0" strike="noStrike" spc="-1" dirty="0">
                <a:solidFill>
                  <a:srgbClr val="9A5315"/>
                </a:solidFill>
                <a:latin typeface="SVN-Segoe Print"/>
              </a:rPr>
              <a:t> Hash Maps</a:t>
            </a:r>
            <a:endParaRPr lang="en-US" sz="2400" b="0" strike="noStrike" spc="-1" dirty="0">
              <a:solidFill>
                <a:srgbClr val="9A5315"/>
              </a:solidFill>
              <a:latin typeface="Arial"/>
            </a:endParaRPr>
          </a:p>
        </p:txBody>
      </p:sp>
      <p:sp>
        <p:nvSpPr>
          <p:cNvPr id="4" name="PlaceHolder 3"/>
          <p:cNvSpPr>
            <a:spLocks noGrp="1"/>
          </p:cNvSpPr>
          <p:nvPr>
            <p:ph type="sldNum" idx="1"/>
          </p:nvPr>
        </p:nvSpPr>
        <p:spPr/>
        <p:txBody>
          <a:bodyPr/>
          <a:lstStyle/>
          <a:p>
            <a:fld id="{6B940D2C-C9D5-417F-B9F0-E4E2C2CF87CA}" type="slidenum">
              <a:rPr/>
              <a:t>204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PlaceHolder 1"/>
          <p:cNvSpPr>
            <a:spLocks noGrp="1"/>
          </p:cNvSpPr>
          <p:nvPr>
            <p:ph type="title"/>
          </p:nvPr>
        </p:nvSpPr>
        <p:spPr>
          <a:xfrm>
            <a:off x="1065240" y="689760"/>
            <a:ext cx="10058040" cy="64728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UTM Essendine Caps" panose="02040603050506020204"/>
              </a:rPr>
              <a:t>5. Một số bài luyện tập JS/TS</a:t>
            </a:r>
            <a:endParaRPr lang="en-US" sz="3600" b="0" strike="noStrike" spc="-1">
              <a:solidFill>
                <a:srgbClr val="9A5315"/>
              </a:solidFill>
              <a:latin typeface="Arial"/>
            </a:endParaRPr>
          </a:p>
        </p:txBody>
      </p:sp>
      <p:sp>
        <p:nvSpPr>
          <p:cNvPr id="644" name="PlaceHolder 2"/>
          <p:cNvSpPr>
            <a:spLocks noGrp="1"/>
          </p:cNvSpPr>
          <p:nvPr>
            <p:ph/>
          </p:nvPr>
        </p:nvSpPr>
        <p:spPr>
          <a:xfrm>
            <a:off x="1065240" y="1612800"/>
            <a:ext cx="10058040" cy="4555440"/>
          </a:xfrm>
          <a:prstGeom prst="rect">
            <a:avLst/>
          </a:prstGeom>
          <a:noFill/>
          <a:ln w="0">
            <a:noFill/>
          </a:ln>
        </p:spPr>
        <p:txBody>
          <a:bodyPr anchor="t">
            <a:normAutofit fontScale="74000" lnSpcReduction="20000"/>
          </a:bodyPr>
          <a:lstStyle/>
          <a:p>
            <a:pPr>
              <a:lnSpc>
                <a:spcPct val="100000"/>
              </a:lnSpc>
              <a:spcBef>
                <a:spcPts val="1800"/>
              </a:spcBef>
              <a:buNone/>
              <a:tabLst>
                <a:tab pos="0" algn="l"/>
              </a:tabLst>
            </a:pPr>
            <a:r>
              <a:rPr lang="en-US" sz="2400" b="1" strike="noStrike" spc="-1" dirty="0" err="1">
                <a:solidFill>
                  <a:srgbClr val="9A5315"/>
                </a:solidFill>
                <a:latin typeface="SVN-Segoe Print"/>
              </a:rPr>
              <a:t>Chú</a:t>
            </a:r>
            <a:r>
              <a:rPr lang="en-US" sz="2400" b="1" strike="noStrike" spc="-1" dirty="0">
                <a:solidFill>
                  <a:srgbClr val="9A5315"/>
                </a:solidFill>
                <a:latin typeface="SVN-Segoe Print"/>
              </a:rPr>
              <a:t> </a:t>
            </a:r>
            <a:r>
              <a:rPr lang="en-US" sz="2400" b="1" strike="noStrike" spc="-1" dirty="0" err="1">
                <a:solidFill>
                  <a:srgbClr val="9A5315"/>
                </a:solidFill>
                <a:latin typeface="SVN-Segoe Print"/>
              </a:rPr>
              <a:t>ý</a:t>
            </a:r>
            <a:r>
              <a:rPr lang="en-US" sz="2400" b="1" strike="noStrike" spc="-1" dirty="0">
                <a:solidFill>
                  <a:srgbClr val="9A5315"/>
                </a:solidFill>
                <a:latin typeface="SVN-Segoe Print"/>
              </a:rPr>
              <a:t>:</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Xem</a:t>
            </a:r>
            <a:r>
              <a:rPr lang="en-US" sz="2400" b="0" strike="noStrike" spc="-1" dirty="0">
                <a:solidFill>
                  <a:srgbClr val="9A5315"/>
                </a:solidFill>
                <a:latin typeface="SVN-Segoe Print"/>
              </a:rPr>
              <a:t> code </a:t>
            </a:r>
            <a:r>
              <a:rPr lang="en-US" sz="2400" b="0" strike="noStrike" spc="-1" dirty="0" err="1">
                <a:solidFill>
                  <a:srgbClr val="9A5315"/>
                </a:solidFill>
                <a:latin typeface="SVN-Segoe Print"/>
              </a:rPr>
              <a:t>mẫu</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phải</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hiểu</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và</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nhớ</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cách</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làm</a:t>
            </a:r>
            <a:r>
              <a:rPr lang="en-US" sz="2400" b="0" strike="noStrike" spc="-1" dirty="0">
                <a:solidFill>
                  <a:srgbClr val="9A5315"/>
                </a:solidFill>
                <a:latin typeface="SVN-Segoe Print"/>
              </a:rPr>
              <a:t>.</a:t>
            </a:r>
            <a:endParaRPr lang="en-US" sz="2400" b="0" strike="noStrike" spc="-1" dirty="0">
              <a:solidFill>
                <a:srgbClr val="9A5315"/>
              </a:solidFill>
              <a:latin typeface="Arial"/>
            </a:endParaRPr>
          </a:p>
          <a:p>
            <a:pPr>
              <a:lnSpc>
                <a:spcPct val="100000"/>
              </a:lnSpc>
              <a:spcBef>
                <a:spcPts val="1800"/>
              </a:spcBef>
              <a:buNone/>
              <a:tabLst>
                <a:tab pos="0" algn="l"/>
              </a:tabLst>
            </a:pPr>
            <a:r>
              <a:rPr lang="vi-VN" sz="2400" b="0" strike="noStrike" spc="-1" dirty="0">
                <a:solidFill>
                  <a:srgbClr val="9A5315"/>
                </a:solidFill>
                <a:latin typeface="SVN-Segoe Print"/>
              </a:rPr>
              <a:t>1. [String] Cho trước 1 biến string bất kỳ tự đặt, bằng 1 dòng code, cứ mỗi 0,5s lại lấy ký tự cuối cho lên đầu và console log ra.</a:t>
            </a:r>
            <a:endParaRPr lang="en-US" sz="2400" b="0" strike="noStrike" spc="-1" dirty="0">
              <a:solidFill>
                <a:srgbClr val="9A5315"/>
              </a:solidFill>
              <a:latin typeface="Arial"/>
            </a:endParaRPr>
          </a:p>
          <a:p>
            <a:pPr>
              <a:lnSpc>
                <a:spcPct val="100000"/>
              </a:lnSpc>
              <a:spcBef>
                <a:spcPts val="1800"/>
              </a:spcBef>
              <a:buNone/>
              <a:tabLst>
                <a:tab pos="0" algn="l"/>
              </a:tabLst>
            </a:pPr>
            <a:r>
              <a:rPr lang="vi-VN" sz="2400" b="0" strike="noStrike" spc="-1" dirty="0">
                <a:solidFill>
                  <a:srgbClr val="9A5315"/>
                </a:solidFill>
                <a:latin typeface="SVN-Segoe Print"/>
              </a:rPr>
              <a:t>2. [Date] Cho biến nowTime = new Date(). Bằng ít code nhất, hãy tính số ngày còn lại của tháng này.</a:t>
            </a:r>
            <a:endParaRPr lang="en-US" sz="2400" b="0" strike="noStrike" spc="-1" dirty="0">
              <a:solidFill>
                <a:srgbClr val="9A5315"/>
              </a:solidFill>
              <a:latin typeface="Arial"/>
            </a:endParaRPr>
          </a:p>
          <a:p>
            <a:pPr>
              <a:lnSpc>
                <a:spcPct val="100000"/>
              </a:lnSpc>
              <a:spcBef>
                <a:spcPts val="1800"/>
              </a:spcBef>
              <a:buNone/>
              <a:tabLst>
                <a:tab pos="0" algn="l"/>
              </a:tabLst>
            </a:pPr>
            <a:r>
              <a:rPr lang="vi-VN" sz="2400" b="0" strike="noStrike" spc="-1" dirty="0">
                <a:solidFill>
                  <a:srgbClr val="9A5315"/>
                </a:solidFill>
                <a:latin typeface="SVN-Segoe Print"/>
              </a:rPr>
              <a:t>3. [Object] Tự cho trước 3 object có các key-value khác nhau, bằng ít code nhất, hãy tạo 1 object kế thừa tất cả các key của các object kia.</a:t>
            </a:r>
            <a:endParaRPr lang="en-US" sz="2400" b="0" strike="noStrike" spc="-1" dirty="0">
              <a:solidFill>
                <a:srgbClr val="9A5315"/>
              </a:solidFill>
              <a:latin typeface="Arial"/>
            </a:endParaRPr>
          </a:p>
          <a:p>
            <a:pPr>
              <a:lnSpc>
                <a:spcPct val="100000"/>
              </a:lnSpc>
              <a:spcBef>
                <a:spcPts val="1800"/>
              </a:spcBef>
              <a:buNone/>
              <a:tabLst>
                <a:tab pos="0" algn="l"/>
              </a:tabLst>
            </a:pPr>
            <a:r>
              <a:rPr lang="vi-VN" sz="2400" b="0" strike="noStrike" spc="-1" dirty="0">
                <a:solidFill>
                  <a:srgbClr val="9A5315"/>
                </a:solidFill>
                <a:latin typeface="SVN-Segoe Print"/>
              </a:rPr>
              <a:t>4. [String, Array] Tự cho một text, viết hoa chữ cái đầu mỗi từ. VD: "xin chào mọi người" =&gt; "Xin Chào Mọi Người"</a:t>
            </a:r>
            <a:endParaRPr lang="en-US" sz="2400" b="0" strike="noStrike" spc="-1" dirty="0">
              <a:solidFill>
                <a:srgbClr val="9A5315"/>
              </a:solidFill>
              <a:latin typeface="Arial"/>
            </a:endParaRPr>
          </a:p>
          <a:p>
            <a:pPr>
              <a:lnSpc>
                <a:spcPct val="100000"/>
              </a:lnSpc>
              <a:spcBef>
                <a:spcPts val="1800"/>
              </a:spcBef>
              <a:buNone/>
              <a:tabLst>
                <a:tab pos="0" algn="l"/>
              </a:tabLst>
            </a:pPr>
            <a:r>
              <a:rPr lang="vi-VN" sz="2400" b="0" strike="noStrike" spc="-1" dirty="0">
                <a:solidFill>
                  <a:srgbClr val="9A5315"/>
                </a:solidFill>
                <a:latin typeface="SVN-Segoe Print"/>
              </a:rPr>
              <a:t>5. [String, RegExp, Math] Tự cho một text, Đồng bộ một string về cùng viết hoa hoặc cùng viết thường theo kiểu của số đông. VD: aaaBB =&gt; Có 3 viết thường &gt; 2 viết hoa =&gt; viết thường hết aaabb. (Không dùng for). Số lượng bằng nhau thì chọn ngẫu nhiên.</a:t>
            </a:r>
            <a:br>
              <a:rPr lang="vi-VN" sz="2400" b="0" strike="noStrike" spc="-1" dirty="0">
                <a:solidFill>
                  <a:srgbClr val="9A5315"/>
                </a:solidFill>
                <a:latin typeface="SVN-Segoe Print"/>
              </a:rPr>
            </a:br>
            <a:r>
              <a:rPr lang="vi-VN" sz="2400" b="0" strike="noStrike" spc="-1" dirty="0">
                <a:solidFill>
                  <a:srgbClr val="9A5315"/>
                </a:solidFill>
                <a:latin typeface="SVN-Segoe Print"/>
              </a:rPr>
              <a:t>Hint: RegExp dùng flag “g”</a:t>
            </a:r>
            <a:endParaRPr lang="en-US" sz="2400" b="0" strike="noStrike" spc="-1" dirty="0">
              <a:solidFill>
                <a:srgbClr val="9A5315"/>
              </a:solidFill>
              <a:latin typeface="Arial"/>
            </a:endParaRPr>
          </a:p>
        </p:txBody>
      </p:sp>
      <p:sp>
        <p:nvSpPr>
          <p:cNvPr id="4" name="PlaceHolder 3"/>
          <p:cNvSpPr>
            <a:spLocks noGrp="1"/>
          </p:cNvSpPr>
          <p:nvPr>
            <p:ph type="sldNum" idx="1"/>
          </p:nvPr>
        </p:nvSpPr>
        <p:spPr/>
        <p:txBody>
          <a:bodyPr/>
          <a:lstStyle/>
          <a:p>
            <a:fld id="{D8E49E49-CAD8-44A0-A9AB-EED9FF2F76F2}" type="slidenum">
              <a:rPr/>
              <a:t>205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PlaceHolder 1"/>
          <p:cNvSpPr>
            <a:spLocks noGrp="1"/>
          </p:cNvSpPr>
          <p:nvPr>
            <p:ph type="title"/>
          </p:nvPr>
        </p:nvSpPr>
        <p:spPr>
          <a:xfrm>
            <a:off x="1065240" y="689760"/>
            <a:ext cx="10058040" cy="64728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UTM Essendine Caps" panose="02040603050506020204"/>
              </a:rPr>
              <a:t>5. Một số bài luyện tập JS/TS</a:t>
            </a:r>
            <a:endParaRPr lang="en-US" sz="3600" b="0" strike="noStrike" spc="-1">
              <a:solidFill>
                <a:srgbClr val="9A5315"/>
              </a:solidFill>
              <a:latin typeface="Arial"/>
            </a:endParaRPr>
          </a:p>
        </p:txBody>
      </p:sp>
      <p:sp>
        <p:nvSpPr>
          <p:cNvPr id="646" name="PlaceHolder 2"/>
          <p:cNvSpPr>
            <a:spLocks noGrp="1"/>
          </p:cNvSpPr>
          <p:nvPr>
            <p:ph/>
          </p:nvPr>
        </p:nvSpPr>
        <p:spPr>
          <a:xfrm>
            <a:off x="1065240" y="1612800"/>
            <a:ext cx="10058040" cy="4682897"/>
          </a:xfrm>
          <a:prstGeom prst="rect">
            <a:avLst/>
          </a:prstGeom>
          <a:noFill/>
          <a:ln w="0">
            <a:noFill/>
          </a:ln>
        </p:spPr>
        <p:txBody>
          <a:bodyPr anchor="t">
            <a:normAutofit fontScale="85000" lnSpcReduction="20000"/>
          </a:bodyPr>
          <a:lstStyle/>
          <a:p>
            <a:pPr>
              <a:lnSpc>
                <a:spcPct val="100000"/>
              </a:lnSpc>
              <a:spcBef>
                <a:spcPts val="1800"/>
              </a:spcBef>
              <a:buNone/>
              <a:tabLst>
                <a:tab pos="0" algn="l"/>
              </a:tabLst>
            </a:pPr>
            <a:r>
              <a:rPr lang="en-US" sz="2400" b="1" strike="noStrike" spc="-1" dirty="0" err="1">
                <a:solidFill>
                  <a:srgbClr val="9A5315"/>
                </a:solidFill>
                <a:latin typeface="SVN-Segoe Print"/>
              </a:rPr>
              <a:t>Chú</a:t>
            </a:r>
            <a:r>
              <a:rPr lang="en-US" sz="2400" b="1" strike="noStrike" spc="-1" dirty="0">
                <a:solidFill>
                  <a:srgbClr val="9A5315"/>
                </a:solidFill>
                <a:latin typeface="SVN-Segoe Print"/>
              </a:rPr>
              <a:t> </a:t>
            </a:r>
            <a:r>
              <a:rPr lang="en-US" sz="2400" b="1" strike="noStrike" spc="-1" dirty="0" err="1">
                <a:solidFill>
                  <a:srgbClr val="9A5315"/>
                </a:solidFill>
                <a:latin typeface="SVN-Segoe Print"/>
              </a:rPr>
              <a:t>ý</a:t>
            </a:r>
            <a:r>
              <a:rPr lang="en-US" sz="2400" b="1" strike="noStrike" spc="-1" dirty="0">
                <a:solidFill>
                  <a:srgbClr val="9A5315"/>
                </a:solidFill>
                <a:latin typeface="SVN-Segoe Print"/>
              </a:rPr>
              <a:t>:</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Xem</a:t>
            </a:r>
            <a:r>
              <a:rPr lang="en-US" sz="2400" b="0" strike="noStrike" spc="-1" dirty="0">
                <a:solidFill>
                  <a:srgbClr val="9A5315"/>
                </a:solidFill>
                <a:latin typeface="SVN-Segoe Print"/>
              </a:rPr>
              <a:t> code </a:t>
            </a:r>
            <a:r>
              <a:rPr lang="en-US" sz="2400" b="0" strike="noStrike" spc="-1" dirty="0" err="1">
                <a:solidFill>
                  <a:srgbClr val="9A5315"/>
                </a:solidFill>
                <a:latin typeface="SVN-Segoe Print"/>
              </a:rPr>
              <a:t>mẫu</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phải</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hiểu</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và</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nhớ</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cách</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làm</a:t>
            </a:r>
            <a:r>
              <a:rPr lang="en-US" sz="2400" b="0" strike="noStrike" spc="-1" dirty="0">
                <a:solidFill>
                  <a:srgbClr val="9A5315"/>
                </a:solidFill>
                <a:latin typeface="SVN-Segoe Print"/>
              </a:rPr>
              <a:t>.</a:t>
            </a:r>
            <a:endParaRPr lang="en-US" sz="2400" b="0" strike="noStrike" spc="-1" dirty="0">
              <a:solidFill>
                <a:srgbClr val="9A5315"/>
              </a:solidFill>
              <a:latin typeface="Arial"/>
            </a:endParaRPr>
          </a:p>
          <a:p>
            <a:pPr>
              <a:lnSpc>
                <a:spcPct val="100000"/>
              </a:lnSpc>
              <a:spcBef>
                <a:spcPts val="1800"/>
              </a:spcBef>
              <a:buNone/>
              <a:tabLst>
                <a:tab pos="0" algn="l"/>
              </a:tabLst>
            </a:pPr>
            <a:r>
              <a:rPr lang="vi-VN" sz="2400" b="0" strike="noStrike" spc="-1" dirty="0">
                <a:solidFill>
                  <a:srgbClr val="9A5315"/>
                </a:solidFill>
                <a:latin typeface="SVN-Segoe Print"/>
              </a:rPr>
              <a:t>6. [String, RegExp] Tự cho một text, Kiểm tra một chuỗi có thoả điều kiện làm mật khẩu mạnh hay không:</a:t>
            </a:r>
            <a:br>
              <a:rPr sz="2400" dirty="0"/>
            </a:br>
            <a:r>
              <a:rPr lang="vi-VN" sz="2400" b="0" strike="noStrike" spc="-1" dirty="0">
                <a:solidFill>
                  <a:srgbClr val="9A5315"/>
                </a:solidFill>
                <a:latin typeface="SVN-Segoe Print"/>
              </a:rPr>
              <a:t>Tối thiểu 8 ký tự, ít nhất 1 ký tự viết hoa, ít nhất 1 số, ít nhất 1 ký tự đặc biệt sau !@#$%^&amp;*()_+-=[]{}</a:t>
            </a:r>
            <a:endParaRPr lang="en-US" sz="2400" b="0" strike="noStrike" spc="-1" dirty="0">
              <a:solidFill>
                <a:srgbClr val="9A5315"/>
              </a:solidFill>
              <a:latin typeface="Arial"/>
            </a:endParaRPr>
          </a:p>
          <a:p>
            <a:pPr>
              <a:lnSpc>
                <a:spcPct val="100000"/>
              </a:lnSpc>
              <a:spcBef>
                <a:spcPts val="1800"/>
              </a:spcBef>
              <a:buNone/>
              <a:tabLst>
                <a:tab pos="0" algn="l"/>
              </a:tabLst>
            </a:pPr>
            <a:r>
              <a:rPr lang="vi-VN" sz="2400" b="0" strike="noStrike" spc="-1" dirty="0">
                <a:solidFill>
                  <a:srgbClr val="9A5315"/>
                </a:solidFill>
                <a:latin typeface="SVN-Segoe Print"/>
              </a:rPr>
              <a:t>7. [Object] So sánh 2 object có bằng nhau không. Chú ý trường hợp object lồng trong object. 2 object bằng khau khi số key bằng nhau và value như nhau. (Gợi ý: dùng thêm đệ quy để kiểm tra object lồng trong object)</a:t>
            </a:r>
            <a:endParaRPr lang="en-US" sz="2400" b="0" strike="noStrike" spc="-1" dirty="0">
              <a:solidFill>
                <a:srgbClr val="9A5315"/>
              </a:solidFill>
              <a:latin typeface="Arial"/>
            </a:endParaRPr>
          </a:p>
          <a:p>
            <a:pPr>
              <a:lnSpc>
                <a:spcPct val="100000"/>
              </a:lnSpc>
              <a:spcBef>
                <a:spcPts val="1800"/>
              </a:spcBef>
              <a:buNone/>
              <a:tabLst>
                <a:tab pos="0" algn="l"/>
              </a:tabLst>
            </a:pPr>
            <a:r>
              <a:rPr lang="vi-VN" sz="2400" b="0" strike="noStrike" spc="-1" dirty="0">
                <a:solidFill>
                  <a:srgbClr val="9A5315"/>
                </a:solidFill>
                <a:latin typeface="SVN-Segoe Print"/>
              </a:rPr>
              <a:t>8. [Array] So sánh 2 mảng (kiểu string/number) bằng nhau không. (không dùng for/forEach)</a:t>
            </a:r>
            <a:endParaRPr lang="en-US" sz="2400" b="0" strike="noStrike" spc="-1" dirty="0">
              <a:solidFill>
                <a:srgbClr val="9A5315"/>
              </a:solidFill>
              <a:latin typeface="Arial"/>
            </a:endParaRPr>
          </a:p>
          <a:p>
            <a:pPr>
              <a:lnSpc>
                <a:spcPct val="100000"/>
              </a:lnSpc>
              <a:spcBef>
                <a:spcPts val="1800"/>
              </a:spcBef>
              <a:buNone/>
              <a:tabLst>
                <a:tab pos="0" algn="l"/>
              </a:tabLst>
            </a:pPr>
            <a:r>
              <a:rPr lang="vi-VN" sz="2400" b="0" strike="noStrike" spc="-1" dirty="0">
                <a:solidFill>
                  <a:srgbClr val="9A5315"/>
                </a:solidFill>
                <a:latin typeface="SVN-Segoe Print"/>
              </a:rPr>
              <a:t>9. [Object, Array] Kiểm tra xem object có value nào vô nghĩa không (null/undefined/NaN). (không dùng for/forEach)</a:t>
            </a:r>
            <a:endParaRPr lang="en-US" sz="2400" b="0" strike="noStrike" spc="-1" dirty="0">
              <a:solidFill>
                <a:srgbClr val="9A5315"/>
              </a:solidFill>
              <a:latin typeface="Arial"/>
            </a:endParaRPr>
          </a:p>
          <a:p>
            <a:pPr>
              <a:lnSpc>
                <a:spcPct val="100000"/>
              </a:lnSpc>
              <a:spcBef>
                <a:spcPts val="1800"/>
              </a:spcBef>
              <a:buNone/>
              <a:tabLst>
                <a:tab pos="0" algn="l"/>
              </a:tabLst>
            </a:pPr>
            <a:r>
              <a:rPr lang="vi-VN" sz="2400" b="0" strike="noStrike" spc="-1" dirty="0">
                <a:solidFill>
                  <a:srgbClr val="9A5315"/>
                </a:solidFill>
                <a:latin typeface="SVN-Segoe Print"/>
              </a:rPr>
              <a:t>10. [Array] Xoá các phần tử trùng lặp trong 1 mảng.</a:t>
            </a:r>
            <a:endParaRPr lang="en-US" sz="2400" b="0" strike="noStrike" spc="-1" dirty="0">
              <a:solidFill>
                <a:srgbClr val="9A5315"/>
              </a:solidFill>
              <a:latin typeface="Arial"/>
            </a:endParaRPr>
          </a:p>
        </p:txBody>
      </p:sp>
      <p:sp>
        <p:nvSpPr>
          <p:cNvPr id="4" name="PlaceHolder 3"/>
          <p:cNvSpPr>
            <a:spLocks noGrp="1"/>
          </p:cNvSpPr>
          <p:nvPr>
            <p:ph type="sldNum" idx="1"/>
          </p:nvPr>
        </p:nvSpPr>
        <p:spPr/>
        <p:txBody>
          <a:bodyPr/>
          <a:lstStyle/>
          <a:p>
            <a:fld id="{5E2DB950-0C48-4755-805E-2454273D26D3}" type="slidenum">
              <a:rPr/>
              <a:t>206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PlaceHolder 1"/>
          <p:cNvSpPr>
            <a:spLocks noGrp="1"/>
          </p:cNvSpPr>
          <p:nvPr>
            <p:ph type="title"/>
          </p:nvPr>
        </p:nvSpPr>
        <p:spPr>
          <a:xfrm>
            <a:off x="1065240" y="689760"/>
            <a:ext cx="10058040" cy="64728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UTM Essendine Caps" panose="02040603050506020204"/>
              </a:rPr>
              <a:t>5. Một số bài luyện tập JS/TS</a:t>
            </a:r>
            <a:endParaRPr lang="en-US" sz="3600" b="0" strike="noStrike" spc="-1">
              <a:solidFill>
                <a:srgbClr val="9A5315"/>
              </a:solidFill>
              <a:latin typeface="Arial"/>
            </a:endParaRPr>
          </a:p>
        </p:txBody>
      </p:sp>
      <p:sp>
        <p:nvSpPr>
          <p:cNvPr id="648" name="PlaceHolder 2"/>
          <p:cNvSpPr>
            <a:spLocks noGrp="1"/>
          </p:cNvSpPr>
          <p:nvPr>
            <p:ph/>
          </p:nvPr>
        </p:nvSpPr>
        <p:spPr>
          <a:xfrm>
            <a:off x="1065240" y="1612800"/>
            <a:ext cx="10058040" cy="4228920"/>
          </a:xfrm>
          <a:prstGeom prst="rect">
            <a:avLst/>
          </a:prstGeom>
          <a:noFill/>
          <a:ln w="0">
            <a:noFill/>
          </a:ln>
        </p:spPr>
        <p:txBody>
          <a:bodyPr anchor="t">
            <a:normAutofit fontScale="70000" lnSpcReduction="20000"/>
          </a:bodyPr>
          <a:lstStyle/>
          <a:p>
            <a:pPr>
              <a:lnSpc>
                <a:spcPct val="100000"/>
              </a:lnSpc>
              <a:spcBef>
                <a:spcPts val="1800"/>
              </a:spcBef>
              <a:buNone/>
              <a:tabLst>
                <a:tab pos="0" algn="l"/>
              </a:tabLst>
            </a:pPr>
            <a:r>
              <a:rPr lang="en-US" sz="2400" b="1" strike="noStrike" spc="-1" dirty="0" err="1">
                <a:solidFill>
                  <a:srgbClr val="9A5315"/>
                </a:solidFill>
                <a:latin typeface="SVN-Segoe Print"/>
              </a:rPr>
              <a:t>Chú</a:t>
            </a:r>
            <a:r>
              <a:rPr lang="en-US" sz="2400" b="1" strike="noStrike" spc="-1" dirty="0">
                <a:solidFill>
                  <a:srgbClr val="9A5315"/>
                </a:solidFill>
                <a:latin typeface="SVN-Segoe Print"/>
              </a:rPr>
              <a:t> </a:t>
            </a:r>
            <a:r>
              <a:rPr lang="en-US" sz="2400" b="1" strike="noStrike" spc="-1" dirty="0" err="1">
                <a:solidFill>
                  <a:srgbClr val="9A5315"/>
                </a:solidFill>
                <a:latin typeface="SVN-Segoe Print"/>
              </a:rPr>
              <a:t>ý</a:t>
            </a:r>
            <a:r>
              <a:rPr lang="en-US" sz="2400" b="1" strike="noStrike" spc="-1" dirty="0">
                <a:solidFill>
                  <a:srgbClr val="9A5315"/>
                </a:solidFill>
                <a:latin typeface="SVN-Segoe Print"/>
              </a:rPr>
              <a:t>:</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Xem</a:t>
            </a:r>
            <a:r>
              <a:rPr lang="en-US" sz="2400" b="0" strike="noStrike" spc="-1" dirty="0">
                <a:solidFill>
                  <a:srgbClr val="9A5315"/>
                </a:solidFill>
                <a:latin typeface="SVN-Segoe Print"/>
              </a:rPr>
              <a:t> code </a:t>
            </a:r>
            <a:r>
              <a:rPr lang="en-US" sz="2400" b="0" strike="noStrike" spc="-1" dirty="0" err="1">
                <a:solidFill>
                  <a:srgbClr val="9A5315"/>
                </a:solidFill>
                <a:latin typeface="SVN-Segoe Print"/>
              </a:rPr>
              <a:t>mẫu</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phải</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hiểu</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và</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nhớ</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cách</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làm</a:t>
            </a:r>
            <a:r>
              <a:rPr lang="en-US" sz="2400" b="0" strike="noStrike" spc="-1" dirty="0">
                <a:solidFill>
                  <a:srgbClr val="9A5315"/>
                </a:solidFill>
                <a:latin typeface="SVN-Segoe Print"/>
              </a:rPr>
              <a:t>.</a:t>
            </a:r>
            <a:endParaRPr lang="en-US" sz="2400" b="0" strike="noStrike" spc="-1" dirty="0">
              <a:solidFill>
                <a:srgbClr val="9A5315"/>
              </a:solidFill>
              <a:latin typeface="Arial"/>
            </a:endParaRPr>
          </a:p>
          <a:p>
            <a:pPr>
              <a:lnSpc>
                <a:spcPct val="100000"/>
              </a:lnSpc>
              <a:spcBef>
                <a:spcPts val="1800"/>
              </a:spcBef>
              <a:buNone/>
              <a:tabLst>
                <a:tab pos="0" algn="l"/>
              </a:tabLst>
            </a:pPr>
            <a:r>
              <a:rPr lang="vi-VN" sz="2400" b="0" strike="noStrike" spc="-1" dirty="0">
                <a:solidFill>
                  <a:srgbClr val="9A5315"/>
                </a:solidFill>
                <a:latin typeface="SVN-Segoe Print"/>
              </a:rPr>
              <a:t>11. [Object, Array] Cho 1 object và 1 value bất kỳ, lấy ra danh sách các key của object mà value của key bằng với value đó.</a:t>
            </a:r>
            <a:endParaRPr lang="en-US" sz="2400" b="0" strike="noStrike" spc="-1" dirty="0">
              <a:solidFill>
                <a:srgbClr val="9A5315"/>
              </a:solidFill>
              <a:latin typeface="Arial"/>
            </a:endParaRPr>
          </a:p>
          <a:p>
            <a:pPr>
              <a:lnSpc>
                <a:spcPct val="100000"/>
              </a:lnSpc>
              <a:spcBef>
                <a:spcPts val="1800"/>
              </a:spcBef>
              <a:buNone/>
              <a:tabLst>
                <a:tab pos="0" algn="l"/>
              </a:tabLst>
            </a:pPr>
            <a:r>
              <a:rPr lang="vi-VN" sz="2400" b="0" strike="noStrike" spc="-1" dirty="0">
                <a:solidFill>
                  <a:srgbClr val="9A5315"/>
                </a:solidFill>
                <a:latin typeface="SVN-Segoe Print"/>
              </a:rPr>
              <a:t>12. [Array] Cho 2 mảng, lấy ra mảng chứa các phần tử đều có ở 2 mảng đã cho (2 mảng giao nhau).</a:t>
            </a:r>
            <a:endParaRPr lang="en-US" sz="2400" b="0" strike="noStrike" spc="-1" dirty="0">
              <a:solidFill>
                <a:srgbClr val="9A5315"/>
              </a:solidFill>
              <a:latin typeface="Arial"/>
            </a:endParaRPr>
          </a:p>
          <a:p>
            <a:pPr>
              <a:lnSpc>
                <a:spcPct val="100000"/>
              </a:lnSpc>
              <a:spcBef>
                <a:spcPts val="1800"/>
              </a:spcBef>
              <a:buNone/>
              <a:tabLst>
                <a:tab pos="0" algn="l"/>
              </a:tabLst>
            </a:pPr>
            <a:r>
              <a:rPr lang="vi-VN" sz="2400" b="0" strike="noStrike" spc="-1" dirty="0">
                <a:solidFill>
                  <a:srgbClr val="9A5315"/>
                </a:solidFill>
                <a:latin typeface="SVN-Segoe Print"/>
              </a:rPr>
              <a:t>13. [Array] Cho 1 mảng có ngẫu nhiên phần tử là kiểu number, tính tổng tất cả các số bằng ít code nhất.</a:t>
            </a:r>
            <a:endParaRPr lang="en-US" sz="2400" b="0" strike="noStrike" spc="-1" dirty="0">
              <a:solidFill>
                <a:srgbClr val="9A5315"/>
              </a:solidFill>
              <a:latin typeface="Arial"/>
            </a:endParaRPr>
          </a:p>
          <a:p>
            <a:pPr>
              <a:lnSpc>
                <a:spcPct val="100000"/>
              </a:lnSpc>
              <a:spcBef>
                <a:spcPts val="1800"/>
              </a:spcBef>
              <a:buNone/>
              <a:tabLst>
                <a:tab pos="0" algn="l"/>
              </a:tabLst>
            </a:pPr>
            <a:r>
              <a:rPr lang="vi-VN" sz="2400" b="0" strike="noStrike" spc="-1" dirty="0">
                <a:solidFill>
                  <a:srgbClr val="9A5315"/>
                </a:solidFill>
                <a:latin typeface="SVN-Segoe Print"/>
              </a:rPr>
              <a:t>14. [Object, Math, Array] Dùng code tạo một mảng các object từ 1-10 phần tử (1-10 là ngẫu nhiên), object có key là "stt", kiểu number, Tạo các số nguyên ngẫu nhiên từ 0-50, console.log ra, sau đó sort lại mảng giảm dần dựa theo key "stt" của object, cuối cùng console.log mảng đó ra.</a:t>
            </a:r>
            <a:endParaRPr lang="en-US" sz="2400" b="0" strike="noStrike" spc="-1" dirty="0">
              <a:solidFill>
                <a:srgbClr val="9A5315"/>
              </a:solidFill>
              <a:latin typeface="Arial"/>
            </a:endParaRPr>
          </a:p>
          <a:p>
            <a:pPr>
              <a:lnSpc>
                <a:spcPct val="100000"/>
              </a:lnSpc>
              <a:spcBef>
                <a:spcPts val="1800"/>
              </a:spcBef>
              <a:buNone/>
              <a:tabLst>
                <a:tab pos="0" algn="l"/>
              </a:tabLst>
            </a:pPr>
            <a:r>
              <a:rPr lang="vi-VN" sz="2400" b="0" strike="noStrike" spc="-1" dirty="0">
                <a:solidFill>
                  <a:srgbClr val="9A5315"/>
                </a:solidFill>
                <a:latin typeface="SVN-Segoe Print"/>
              </a:rPr>
              <a:t>15. [Math, Array] Dùng code để tạo một mảng gồm ngẫu nhiên từ 1-10 phần tử, mỗi phần tử lại là 1 số ngẫu nhiên từ 5 - 50.</a:t>
            </a:r>
            <a:br>
              <a:rPr sz="2400" dirty="0"/>
            </a:br>
            <a:r>
              <a:rPr lang="vi-VN" sz="2400" b="0" strike="noStrike" spc="-1" dirty="0">
                <a:solidFill>
                  <a:srgbClr val="9A5315"/>
                </a:solidFill>
                <a:latin typeface="SVN-Segoe Print"/>
              </a:rPr>
              <a:t>Bằng ít code nhất, hãy tìm số lớn nhất của mảng (không sort).</a:t>
            </a:r>
            <a:endParaRPr lang="en-US" sz="2400" b="0" strike="noStrike" spc="-1" dirty="0">
              <a:solidFill>
                <a:srgbClr val="9A5315"/>
              </a:solidFill>
              <a:latin typeface="Arial"/>
            </a:endParaRPr>
          </a:p>
        </p:txBody>
      </p:sp>
      <p:sp>
        <p:nvSpPr>
          <p:cNvPr id="4" name="PlaceHolder 3"/>
          <p:cNvSpPr>
            <a:spLocks noGrp="1"/>
          </p:cNvSpPr>
          <p:nvPr>
            <p:ph type="sldNum" idx="1"/>
          </p:nvPr>
        </p:nvSpPr>
        <p:spPr/>
        <p:txBody>
          <a:bodyPr/>
          <a:lstStyle/>
          <a:p>
            <a:fld id="{8FE8C539-F8A1-4452-BB2B-1C4A0F61FB93}" type="slidenum">
              <a:rPr/>
              <a:t>207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PlaceHolder 1"/>
          <p:cNvSpPr>
            <a:spLocks noGrp="1"/>
          </p:cNvSpPr>
          <p:nvPr>
            <p:ph type="title"/>
          </p:nvPr>
        </p:nvSpPr>
        <p:spPr>
          <a:xfrm>
            <a:off x="1065240" y="689760"/>
            <a:ext cx="10058040" cy="64728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UTM Essendine Caps" panose="02040603050506020204"/>
              </a:rPr>
              <a:t>5. Một số bài luyện tập JS/TS</a:t>
            </a:r>
            <a:endParaRPr lang="en-US" sz="3600" b="0" strike="noStrike" spc="-1">
              <a:solidFill>
                <a:srgbClr val="9A5315"/>
              </a:solidFill>
              <a:latin typeface="Arial"/>
            </a:endParaRPr>
          </a:p>
        </p:txBody>
      </p:sp>
      <p:sp>
        <p:nvSpPr>
          <p:cNvPr id="640" name="PlaceHolder 2"/>
          <p:cNvSpPr>
            <a:spLocks noGrp="1"/>
          </p:cNvSpPr>
          <p:nvPr>
            <p:ph/>
          </p:nvPr>
        </p:nvSpPr>
        <p:spPr>
          <a:xfrm>
            <a:off x="1065240" y="1612800"/>
            <a:ext cx="10058040" cy="4228920"/>
          </a:xfrm>
          <a:prstGeom prst="rect">
            <a:avLst/>
          </a:prstGeom>
          <a:noFill/>
          <a:ln w="0">
            <a:noFill/>
          </a:ln>
        </p:spPr>
        <p:txBody>
          <a:bodyPr anchor="t">
            <a:normAutofit fontScale="95000" lnSpcReduction="10000"/>
          </a:bodyPr>
          <a:lstStyle/>
          <a:p>
            <a:pPr>
              <a:lnSpc>
                <a:spcPct val="100000"/>
              </a:lnSpc>
              <a:spcBef>
                <a:spcPts val="1800"/>
              </a:spcBef>
              <a:buNone/>
              <a:tabLst>
                <a:tab pos="0" algn="l"/>
              </a:tabLst>
            </a:pPr>
            <a:r>
              <a:rPr lang="en-US" sz="2400" b="1" strike="noStrike" spc="-1">
                <a:solidFill>
                  <a:srgbClr val="9A5315"/>
                </a:solidFill>
                <a:latin typeface="SVN-Segoe Print"/>
              </a:rPr>
              <a:t>Chú ý:</a:t>
            </a:r>
            <a:r>
              <a:rPr lang="en-US" sz="2400" b="0" strike="noStrike" spc="-1">
                <a:solidFill>
                  <a:srgbClr val="9A5315"/>
                </a:solidFill>
                <a:latin typeface="SVN-Segoe Print"/>
              </a:rPr>
              <a:t> Xem code mẫu phải hiểu và nhớ cách làm.</a:t>
            </a:r>
            <a:endParaRPr lang="en-US" sz="2400" b="0" strike="noStrike" spc="-1">
              <a:solidFill>
                <a:srgbClr val="9A5315"/>
              </a:solidFill>
              <a:latin typeface="Arial"/>
            </a:endParaRPr>
          </a:p>
          <a:p>
            <a:pPr marL="347345" indent="-347345">
              <a:lnSpc>
                <a:spcPct val="100000"/>
              </a:lnSpc>
              <a:spcBef>
                <a:spcPts val="1800"/>
              </a:spcBef>
              <a:buClr>
                <a:srgbClr val="9A5315"/>
              </a:buClr>
              <a:buFont typeface="Arial"/>
              <a:buChar char="-"/>
              <a:tabLst>
                <a:tab pos="0" algn="l"/>
              </a:tabLst>
            </a:pPr>
            <a:r>
              <a:rPr lang="vi-VN" sz="2400" b="0" strike="noStrike" spc="-1">
                <a:solidFill>
                  <a:srgbClr val="9A5315"/>
                </a:solidFill>
                <a:latin typeface="SVN-Segoe Print"/>
              </a:rPr>
              <a:t>Đồng hồ bấm giờ: Có 3 chức năng: Start, Stop, Reset, định dạng hh:mm:ss</a:t>
            </a:r>
            <a:endParaRPr lang="en-US" sz="2400" b="0" strike="noStrike" spc="-1">
              <a:solidFill>
                <a:srgbClr val="9A5315"/>
              </a:solidFill>
              <a:latin typeface="Arial"/>
            </a:endParaRPr>
          </a:p>
          <a:p>
            <a:pPr marL="347345" indent="-347345">
              <a:lnSpc>
                <a:spcPct val="100000"/>
              </a:lnSpc>
              <a:spcBef>
                <a:spcPts val="1800"/>
              </a:spcBef>
              <a:buClr>
                <a:srgbClr val="9A5315"/>
              </a:buClr>
              <a:buFont typeface="Arial"/>
              <a:buChar char="-"/>
              <a:tabLst>
                <a:tab pos="0" algn="l"/>
              </a:tabLst>
            </a:pPr>
            <a:r>
              <a:rPr lang="vi-VN" sz="2400" b="0" strike="noStrike" spc="-1">
                <a:solidFill>
                  <a:srgbClr val="9A5315"/>
                </a:solidFill>
                <a:latin typeface="SVN-Segoe Print"/>
              </a:rPr>
              <a:t>Đồng hồ hiện tại: định dạng 12 tiếng, hh:mm:ss AM/PM, ví dụ 11:14:30 PM</a:t>
            </a:r>
            <a:endParaRPr lang="en-US" sz="2400" b="0" strike="noStrike" spc="-1">
              <a:solidFill>
                <a:srgbClr val="9A5315"/>
              </a:solidFill>
              <a:latin typeface="Arial"/>
            </a:endParaRPr>
          </a:p>
          <a:p>
            <a:pPr marL="347345" indent="-347345">
              <a:lnSpc>
                <a:spcPct val="100000"/>
              </a:lnSpc>
              <a:spcBef>
                <a:spcPts val="1800"/>
              </a:spcBef>
              <a:buClr>
                <a:srgbClr val="9A5315"/>
              </a:buClr>
              <a:buFont typeface="Arial"/>
              <a:buChar char="-"/>
              <a:tabLst>
                <a:tab pos="0" algn="l"/>
              </a:tabLst>
            </a:pPr>
            <a:r>
              <a:rPr lang="vi-VN" sz="2400" b="0" strike="noStrike" spc="-1">
                <a:solidFill>
                  <a:srgbClr val="9A5315"/>
                </a:solidFill>
                <a:latin typeface="SVN-Segoe Print"/>
              </a:rPr>
              <a:t>Tính số theo phần trăm: Cho một nút, bấm vào sẽ tạo ra 2 con số</a:t>
            </a:r>
            <a:r>
              <a:rPr lang="en-US" sz="2400" b="0" strike="noStrike" spc="-1">
                <a:solidFill>
                  <a:srgbClr val="9A5315"/>
                </a:solidFill>
                <a:latin typeface="SVN-Segoe Print"/>
              </a:rPr>
              <a:t> </a:t>
            </a:r>
            <a:r>
              <a:rPr lang="en-US" sz="2400" b="0" u="sng" strike="noStrike" spc="-1">
                <a:solidFill>
                  <a:srgbClr val="9A5315"/>
                </a:solidFill>
                <a:uFillTx/>
                <a:latin typeface="SVN-Segoe Print"/>
              </a:rPr>
              <a:t>nguyên</a:t>
            </a:r>
            <a:r>
              <a:rPr lang="vi-VN" sz="2400" b="0" strike="noStrike" spc="-1">
                <a:solidFill>
                  <a:srgbClr val="9A5315"/>
                </a:solidFill>
                <a:latin typeface="SVN-Segoe Print"/>
              </a:rPr>
              <a:t> ngẫu nhiên, số A </a:t>
            </a:r>
            <a:r>
              <a:rPr lang="vi-VN" sz="2400" b="0" u="sng" strike="noStrike" spc="-1">
                <a:solidFill>
                  <a:srgbClr val="9A5315"/>
                </a:solidFill>
                <a:uFillTx/>
                <a:latin typeface="SVN-Segoe Print"/>
              </a:rPr>
              <a:t>bắt buộc </a:t>
            </a:r>
            <a:r>
              <a:rPr lang="vi-VN" sz="2400" b="0" strike="noStrike" spc="-1">
                <a:solidFill>
                  <a:srgbClr val="9A5315"/>
                </a:solidFill>
                <a:latin typeface="SVN-Segoe Print"/>
              </a:rPr>
              <a:t>có 6 chữ số, số B có 2-3 chữ số.</a:t>
            </a:r>
            <a:r>
              <a:rPr lang="en-US" sz="2400" b="0" strike="noStrike" spc="-1">
                <a:solidFill>
                  <a:srgbClr val="9A5315"/>
                </a:solidFill>
                <a:latin typeface="SVN-Segoe Print"/>
              </a:rPr>
              <a:t> </a:t>
            </a:r>
            <a:r>
              <a:rPr lang="vi-VN" sz="2400" b="0" strike="noStrike" spc="-1">
                <a:solidFill>
                  <a:srgbClr val="9A5315"/>
                </a:solidFill>
                <a:latin typeface="SVN-Segoe Print"/>
              </a:rPr>
              <a:t>Số C = A/B, làm tròn 2 số thập phân</a:t>
            </a:r>
            <a:r>
              <a:rPr lang="en-US" sz="2400" b="0" strike="noStrike" spc="-1">
                <a:solidFill>
                  <a:srgbClr val="9A5315"/>
                </a:solidFill>
                <a:latin typeface="SVN-Segoe Print"/>
              </a:rPr>
              <a:t>.</a:t>
            </a:r>
            <a:endParaRPr lang="en-US" sz="2400" b="0" strike="noStrike" spc="-1">
              <a:solidFill>
                <a:srgbClr val="9A5315"/>
              </a:solidFill>
              <a:latin typeface="Arial"/>
            </a:endParaRPr>
          </a:p>
          <a:p>
            <a:pPr marL="347345" indent="-347345">
              <a:lnSpc>
                <a:spcPct val="100000"/>
              </a:lnSpc>
              <a:spcBef>
                <a:spcPts val="1800"/>
              </a:spcBef>
              <a:buClr>
                <a:srgbClr val="9A5315"/>
              </a:buClr>
              <a:buFont typeface="Arial"/>
              <a:buChar char="-"/>
              <a:tabLst>
                <a:tab pos="0" algn="l"/>
              </a:tabLst>
            </a:pPr>
            <a:r>
              <a:rPr lang="vi-VN" sz="2400" b="0" strike="noStrike" spc="-1">
                <a:solidFill>
                  <a:srgbClr val="9A5315"/>
                </a:solidFill>
                <a:latin typeface="SVN-Segoe Print"/>
              </a:rPr>
              <a:t>Kiểm tra chuỗi đối xứng: ví dụ Abcba, Oh who was it I saw oh who</a:t>
            </a: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E3292795-DE34-460E-BB66-A563C0FA089D}" type="slidenum">
              <a:rPr/>
              <a:t>208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PlaceHolder 1"/>
          <p:cNvSpPr>
            <a:spLocks noGrp="1"/>
          </p:cNvSpPr>
          <p:nvPr>
            <p:ph type="title"/>
          </p:nvPr>
        </p:nvSpPr>
        <p:spPr>
          <a:xfrm>
            <a:off x="1065240" y="689760"/>
            <a:ext cx="10058040" cy="64728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UTM Essendine Caps" panose="02040603050506020204"/>
              </a:rPr>
              <a:t>5. Một số bài luyện tập JS/TS</a:t>
            </a:r>
            <a:endParaRPr lang="en-US" sz="3600" b="0" strike="noStrike" spc="-1">
              <a:solidFill>
                <a:srgbClr val="9A5315"/>
              </a:solidFill>
              <a:latin typeface="Arial"/>
            </a:endParaRPr>
          </a:p>
        </p:txBody>
      </p:sp>
      <p:sp>
        <p:nvSpPr>
          <p:cNvPr id="642" name="PlaceHolder 2"/>
          <p:cNvSpPr>
            <a:spLocks noGrp="1"/>
          </p:cNvSpPr>
          <p:nvPr>
            <p:ph/>
          </p:nvPr>
        </p:nvSpPr>
        <p:spPr>
          <a:xfrm>
            <a:off x="1065240" y="1612800"/>
            <a:ext cx="10058040" cy="4228920"/>
          </a:xfrm>
          <a:prstGeom prst="rect">
            <a:avLst/>
          </a:prstGeom>
          <a:noFill/>
          <a:ln w="0">
            <a:noFill/>
          </a:ln>
        </p:spPr>
        <p:txBody>
          <a:bodyPr anchor="t">
            <a:normAutofit fontScale="78000" lnSpcReduction="10000"/>
          </a:bodyPr>
          <a:lstStyle/>
          <a:p>
            <a:pPr>
              <a:lnSpc>
                <a:spcPct val="100000"/>
              </a:lnSpc>
              <a:spcBef>
                <a:spcPts val="1800"/>
              </a:spcBef>
              <a:buNone/>
              <a:tabLst>
                <a:tab pos="0" algn="l"/>
              </a:tabLst>
            </a:pPr>
            <a:r>
              <a:rPr lang="en-US" sz="2400" b="1" strike="noStrike" spc="-1" dirty="0" err="1">
                <a:solidFill>
                  <a:srgbClr val="9A5315"/>
                </a:solidFill>
                <a:latin typeface="SVN-Segoe Print"/>
              </a:rPr>
              <a:t>Chú</a:t>
            </a:r>
            <a:r>
              <a:rPr lang="en-US" sz="2400" b="1" strike="noStrike" spc="-1" dirty="0">
                <a:solidFill>
                  <a:srgbClr val="9A5315"/>
                </a:solidFill>
                <a:latin typeface="SVN-Segoe Print"/>
              </a:rPr>
              <a:t> </a:t>
            </a:r>
            <a:r>
              <a:rPr lang="en-US" sz="2400" b="1" strike="noStrike" spc="-1" dirty="0" err="1">
                <a:solidFill>
                  <a:srgbClr val="9A5315"/>
                </a:solidFill>
                <a:latin typeface="SVN-Segoe Print"/>
              </a:rPr>
              <a:t>ý</a:t>
            </a:r>
            <a:r>
              <a:rPr lang="en-US" sz="2400" b="1" strike="noStrike" spc="-1" dirty="0">
                <a:solidFill>
                  <a:srgbClr val="9A5315"/>
                </a:solidFill>
                <a:latin typeface="SVN-Segoe Print"/>
              </a:rPr>
              <a:t>:</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Xem</a:t>
            </a:r>
            <a:r>
              <a:rPr lang="en-US" sz="2400" b="0" strike="noStrike" spc="-1" dirty="0">
                <a:solidFill>
                  <a:srgbClr val="9A5315"/>
                </a:solidFill>
                <a:latin typeface="SVN-Segoe Print"/>
              </a:rPr>
              <a:t> code </a:t>
            </a:r>
            <a:r>
              <a:rPr lang="en-US" sz="2400" b="0" strike="noStrike" spc="-1" dirty="0" err="1">
                <a:solidFill>
                  <a:srgbClr val="9A5315"/>
                </a:solidFill>
                <a:latin typeface="SVN-Segoe Print"/>
              </a:rPr>
              <a:t>mẫu</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phải</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hiểu</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và</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nhớ</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cách</a:t>
            </a:r>
            <a:r>
              <a:rPr lang="en-US" sz="2400" b="0" strike="noStrike" spc="-1" dirty="0">
                <a:solidFill>
                  <a:srgbClr val="9A5315"/>
                </a:solidFill>
                <a:latin typeface="SVN-Segoe Print"/>
              </a:rPr>
              <a:t> </a:t>
            </a:r>
            <a:r>
              <a:rPr lang="en-US" sz="2400" b="0" strike="noStrike" spc="-1" dirty="0" err="1">
                <a:solidFill>
                  <a:srgbClr val="9A5315"/>
                </a:solidFill>
                <a:latin typeface="SVN-Segoe Print"/>
              </a:rPr>
              <a:t>làm</a:t>
            </a:r>
            <a:r>
              <a:rPr lang="en-US" sz="2400" b="0" strike="noStrike" spc="-1" dirty="0">
                <a:solidFill>
                  <a:srgbClr val="9A5315"/>
                </a:solidFill>
                <a:latin typeface="SVN-Segoe Print"/>
              </a:rPr>
              <a:t>.</a:t>
            </a:r>
            <a:endParaRPr lang="en-US" sz="2400" b="0" strike="noStrike" spc="-1" dirty="0">
              <a:solidFill>
                <a:srgbClr val="9A5315"/>
              </a:solidFill>
              <a:latin typeface="Arial"/>
            </a:endParaRPr>
          </a:p>
          <a:p>
            <a:pPr marL="347345" indent="-347345">
              <a:lnSpc>
                <a:spcPct val="100000"/>
              </a:lnSpc>
              <a:spcBef>
                <a:spcPts val="1800"/>
              </a:spcBef>
              <a:buClr>
                <a:srgbClr val="9A5315"/>
              </a:buClr>
              <a:buFont typeface="Arial"/>
              <a:buChar char="-"/>
              <a:tabLst>
                <a:tab pos="0" algn="l"/>
              </a:tabLst>
            </a:pPr>
            <a:r>
              <a:rPr lang="vi-VN" sz="2400" b="0" strike="noStrike" spc="-1" dirty="0">
                <a:solidFill>
                  <a:srgbClr val="9A5315"/>
                </a:solidFill>
                <a:latin typeface="SVN-Segoe Print"/>
              </a:rPr>
              <a:t>Ứng dụng việc cần làm (Todo-list)</a:t>
            </a:r>
            <a:endParaRPr lang="en-US" sz="2400" b="0" strike="noStrike" spc="-1" dirty="0">
              <a:solidFill>
                <a:srgbClr val="9A5315"/>
              </a:solidFill>
              <a:latin typeface="Arial"/>
            </a:endParaRPr>
          </a:p>
          <a:p>
            <a:pPr marL="347345" indent="-347345">
              <a:lnSpc>
                <a:spcPct val="100000"/>
              </a:lnSpc>
              <a:spcBef>
                <a:spcPts val="1800"/>
              </a:spcBef>
              <a:buClr>
                <a:srgbClr val="9A5315"/>
              </a:buClr>
              <a:buFont typeface="Arial"/>
              <a:buChar char="-"/>
              <a:tabLst>
                <a:tab pos="0" algn="l"/>
              </a:tabLst>
            </a:pPr>
            <a:r>
              <a:rPr lang="vi-VN" sz="2400" b="0" strike="noStrike" spc="-1" dirty="0">
                <a:solidFill>
                  <a:srgbClr val="9A5315"/>
                </a:solidFill>
                <a:latin typeface="SVN-Segoe Print"/>
              </a:rPr>
              <a:t>Tạo một danh sách lựa chọn gồm có 3 màu: red, blue, green. Khi người dùng chọn một màu thì màu nền của trang sẽ thay đổi tương ứng.</a:t>
            </a:r>
            <a:endParaRPr lang="en-US" sz="2400" b="0" strike="noStrike" spc="-1" dirty="0">
              <a:solidFill>
                <a:srgbClr val="9A5315"/>
              </a:solidFill>
              <a:latin typeface="Arial"/>
            </a:endParaRPr>
          </a:p>
          <a:p>
            <a:pPr marL="347345" indent="-347345">
              <a:lnSpc>
                <a:spcPct val="100000"/>
              </a:lnSpc>
              <a:spcBef>
                <a:spcPts val="1800"/>
              </a:spcBef>
              <a:buClr>
                <a:srgbClr val="9A5315"/>
              </a:buClr>
              <a:buFont typeface="Arial"/>
              <a:buChar char="-"/>
              <a:tabLst>
                <a:tab pos="0" algn="l"/>
              </a:tabLst>
            </a:pPr>
            <a:r>
              <a:rPr lang="vi-VN" sz="2400" b="0" strike="noStrike" spc="-1" dirty="0">
                <a:solidFill>
                  <a:srgbClr val="9A5315"/>
                </a:solidFill>
                <a:latin typeface="SVN-Segoe Print"/>
              </a:rPr>
              <a:t>Nhập đoạn văn bản có nhiều lỗi 2 khoảng trắng, thay thế nó bằng chỉ 1 khoảng trắng. Định dạng văn bản viết hoa chữ cái đầu tiên sau dấu chấm.</a:t>
            </a:r>
            <a:endParaRPr lang="en-US" sz="2400" b="0" strike="noStrike" spc="-1" dirty="0">
              <a:solidFill>
                <a:srgbClr val="9A5315"/>
              </a:solidFill>
              <a:latin typeface="Arial"/>
            </a:endParaRPr>
          </a:p>
          <a:p>
            <a:pPr marL="347345" indent="-347345">
              <a:lnSpc>
                <a:spcPct val="100000"/>
              </a:lnSpc>
              <a:spcBef>
                <a:spcPts val="1800"/>
              </a:spcBef>
              <a:buClr>
                <a:srgbClr val="9A5315"/>
              </a:buClr>
              <a:buFont typeface="Arial"/>
              <a:buChar char="-"/>
              <a:tabLst>
                <a:tab pos="0" algn="l"/>
              </a:tabLst>
            </a:pPr>
            <a:r>
              <a:rPr lang="vi-VN" sz="2400" b="0" strike="noStrike" spc="-1" dirty="0">
                <a:solidFill>
                  <a:srgbClr val="9A5315"/>
                </a:solidFill>
                <a:latin typeface="SVN-Segoe Print"/>
              </a:rPr>
              <a:t>Một Array có số phần tử ngẫu nhiên và luôn từ 4 phần tử trở lên (&gt;= 4), mỗi hàng có 4 phần tử, hãy hiển thị lên view sao cho số phần tử luôn vừa khít với số hàng, có thể ẩn các phần tử thừa.</a:t>
            </a:r>
            <a:br>
              <a:rPr sz="2400" dirty="0"/>
            </a:br>
            <a:r>
              <a:rPr lang="vi-VN" sz="2400" b="0" strike="noStrike" spc="-1" dirty="0">
                <a:solidFill>
                  <a:srgbClr val="9A5315"/>
                </a:solidFill>
                <a:latin typeface="SVN-Segoe Print"/>
              </a:rPr>
              <a:t>Ví dụ:</a:t>
            </a:r>
            <a:br>
              <a:rPr sz="2400" dirty="0"/>
            </a:br>
            <a:r>
              <a:rPr lang="vi-VN" sz="2400" b="0" strike="noStrike" spc="-1" dirty="0">
                <a:solidFill>
                  <a:srgbClr val="9A5315"/>
                </a:solidFill>
                <a:latin typeface="SVN-Segoe Print"/>
              </a:rPr>
              <a:t>4 item =&gt; 1 hàng ; 8 item =&gt; 2 hàng ; 9 item =&gt; 2 hàng (ẩn bớt 1  item) ; 11 item =&gt; 2 hàng (ẩn bớt 3  item) ; 12 item =&gt; 3 hàng.</a:t>
            </a:r>
            <a:endParaRPr lang="en-US" sz="2400" b="0" strike="noStrike" spc="-1" dirty="0">
              <a:solidFill>
                <a:srgbClr val="9A5315"/>
              </a:solidFill>
              <a:latin typeface="Arial"/>
            </a:endParaRPr>
          </a:p>
        </p:txBody>
      </p:sp>
      <p:sp>
        <p:nvSpPr>
          <p:cNvPr id="4" name="PlaceHolder 3"/>
          <p:cNvSpPr>
            <a:spLocks noGrp="1"/>
          </p:cNvSpPr>
          <p:nvPr>
            <p:ph type="sldNum" idx="1"/>
          </p:nvPr>
        </p:nvSpPr>
        <p:spPr/>
        <p:txBody>
          <a:bodyPr/>
          <a:lstStyle/>
          <a:p>
            <a:fld id="{5049BF34-E9DC-4495-A57A-D9F822C7F01D}" type="slidenum">
              <a:rPr/>
              <a:t>209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i.3. Kiểu dữ liệu TypeScript</a:t>
            </a:r>
            <a:endParaRPr lang="en-US" sz="3600" b="0" strike="noStrike" spc="-1">
              <a:solidFill>
                <a:srgbClr val="9A5315"/>
              </a:solidFill>
              <a:latin typeface="Arial"/>
            </a:endParaRPr>
          </a:p>
        </p:txBody>
      </p:sp>
      <p:sp>
        <p:nvSpPr>
          <p:cNvPr id="211" name="PlaceHolder 2"/>
          <p:cNvSpPr>
            <a:spLocks noGrp="1"/>
          </p:cNvSpPr>
          <p:nvPr>
            <p:ph/>
          </p:nvPr>
        </p:nvSpPr>
        <p:spPr>
          <a:xfrm>
            <a:off x="1065239" y="1825559"/>
            <a:ext cx="10195795" cy="4614997"/>
          </a:xfrm>
          <a:prstGeom prst="rect">
            <a:avLst/>
          </a:prstGeom>
          <a:noFill/>
          <a:ln w="0">
            <a:noFill/>
          </a:ln>
        </p:spPr>
        <p:txBody>
          <a:bodyPr anchor="t">
            <a:noAutofit/>
          </a:bodyPr>
          <a:lstStyle/>
          <a:p>
            <a:pPr marL="347345" indent="-347345">
              <a:lnSpc>
                <a:spcPct val="100000"/>
              </a:lnSpc>
              <a:spcBef>
                <a:spcPts val="1800"/>
              </a:spcBef>
              <a:buClr>
                <a:srgbClr val="9A5315"/>
              </a:buClr>
              <a:buFont typeface="Arial"/>
              <a:buChar char="•"/>
            </a:pPr>
            <a:r>
              <a:rPr lang="en-US" sz="2300" b="0" strike="noStrike" spc="-1" dirty="0" err="1">
                <a:solidFill>
                  <a:srgbClr val="9A5315"/>
                </a:solidFill>
                <a:latin typeface="Arial"/>
              </a:rPr>
              <a:t>Các</a:t>
            </a:r>
            <a:r>
              <a:rPr lang="en-US" sz="2300" b="0" strike="noStrike" spc="-1" dirty="0">
                <a:solidFill>
                  <a:srgbClr val="9A5315"/>
                </a:solidFill>
                <a:latin typeface="Arial"/>
              </a:rPr>
              <a:t> type </a:t>
            </a:r>
            <a:r>
              <a:rPr lang="en-US" sz="2300" b="0" strike="noStrike" spc="-1" dirty="0" err="1">
                <a:solidFill>
                  <a:srgbClr val="9A5315"/>
                </a:solidFill>
                <a:latin typeface="Arial"/>
              </a:rPr>
              <a:t>của</a:t>
            </a:r>
            <a:r>
              <a:rPr lang="en-US" sz="2300" b="0" strike="noStrike" spc="-1" dirty="0">
                <a:solidFill>
                  <a:srgbClr val="9A5315"/>
                </a:solidFill>
                <a:latin typeface="Arial"/>
              </a:rPr>
              <a:t> TS:</a:t>
            </a:r>
            <a:br>
              <a:rPr sz="2300" dirty="0"/>
            </a:br>
            <a:r>
              <a:rPr lang="en-US" sz="2300" b="0" strike="noStrike" spc="-1" dirty="0">
                <a:solidFill>
                  <a:srgbClr val="9A5315"/>
                </a:solidFill>
                <a:latin typeface="Arial"/>
              </a:rPr>
              <a:t>- </a:t>
            </a:r>
            <a:r>
              <a:rPr lang="en-US" sz="2300" b="1" strike="noStrike" spc="-1" dirty="0">
                <a:solidFill>
                  <a:srgbClr val="9A5315"/>
                </a:solidFill>
                <a:latin typeface="Arial"/>
              </a:rPr>
              <a:t>Class</a:t>
            </a:r>
            <a:r>
              <a:rPr lang="en-US" sz="2300" b="0" strike="noStrike" spc="-1" dirty="0">
                <a:solidFill>
                  <a:srgbClr val="9A5315"/>
                </a:solidFill>
                <a:latin typeface="Arial"/>
              </a:rPr>
              <a:t> / </a:t>
            </a:r>
            <a:r>
              <a:rPr lang="en-US" sz="2300" b="1" strike="noStrike" spc="-1" dirty="0">
                <a:solidFill>
                  <a:srgbClr val="9A5315"/>
                </a:solidFill>
                <a:latin typeface="Arial"/>
              </a:rPr>
              <a:t>Interface / Type Aliases</a:t>
            </a:r>
            <a:r>
              <a:rPr lang="en-US" sz="2300" strike="noStrike" spc="-1" dirty="0">
                <a:solidFill>
                  <a:srgbClr val="9A5315"/>
                </a:solidFill>
                <a:latin typeface="Arial"/>
              </a:rPr>
              <a:t>: </a:t>
            </a:r>
            <a:r>
              <a:rPr lang="en-US" sz="2300" strike="noStrike" spc="-1" dirty="0" err="1">
                <a:solidFill>
                  <a:srgbClr val="9A5315"/>
                </a:solidFill>
                <a:latin typeface="Arial"/>
              </a:rPr>
              <a:t>cũng</a:t>
            </a:r>
            <a:r>
              <a:rPr lang="en-US" sz="2300" strike="noStrike" spc="-1" dirty="0">
                <a:solidFill>
                  <a:srgbClr val="9A5315"/>
                </a:solidFill>
                <a:latin typeface="Arial"/>
              </a:rPr>
              <a:t> </a:t>
            </a:r>
            <a:r>
              <a:rPr lang="en-US" sz="2300" strike="noStrike" spc="-1" dirty="0" err="1">
                <a:solidFill>
                  <a:srgbClr val="9A5315"/>
                </a:solidFill>
                <a:latin typeface="Arial"/>
              </a:rPr>
              <a:t>là</a:t>
            </a:r>
            <a:r>
              <a:rPr lang="en-US" sz="2300" strike="noStrike" spc="-1" dirty="0">
                <a:solidFill>
                  <a:srgbClr val="9A5315"/>
                </a:solidFill>
                <a:latin typeface="Arial"/>
              </a:rPr>
              <a:t> object</a:t>
            </a:r>
            <a:r>
              <a:rPr lang="en-US" sz="2300" strike="noStrike" spc="-1">
                <a:solidFill>
                  <a:srgbClr val="9A5315"/>
                </a:solidFill>
                <a:latin typeface="Arial"/>
              </a:rPr>
              <a:t>, để định nghĩa cho object.</a:t>
            </a:r>
            <a:r>
              <a:rPr lang="en-US" sz="2300" spc="-1" dirty="0">
                <a:solidFill>
                  <a:srgbClr val="9A5315"/>
                </a:solidFill>
                <a:latin typeface="Arial"/>
              </a:rPr>
              <a:t> </a:t>
            </a:r>
            <a:br>
              <a:rPr lang="en-US" sz="2300" spc="-1" dirty="0">
                <a:solidFill>
                  <a:srgbClr val="9A5315"/>
                </a:solidFill>
                <a:latin typeface="Arial"/>
              </a:rPr>
            </a:br>
            <a:r>
              <a:rPr lang="en-US" sz="2300" spc="-1" dirty="0">
                <a:solidFill>
                  <a:srgbClr val="9A5315"/>
                </a:solidFill>
                <a:latin typeface="Arial"/>
              </a:rPr>
              <a:t>+ “</a:t>
            </a:r>
            <a:r>
              <a:rPr lang="en-US" sz="2300" b="1" spc="-1" dirty="0">
                <a:solidFill>
                  <a:srgbClr val="9A5315"/>
                </a:solidFill>
                <a:latin typeface="Arial"/>
              </a:rPr>
              <a:t>Class</a:t>
            </a:r>
            <a:r>
              <a:rPr lang="en-US" sz="2300" spc="-1" dirty="0">
                <a:solidFill>
                  <a:srgbClr val="9A5315"/>
                </a:solidFill>
                <a:latin typeface="Arial"/>
              </a:rPr>
              <a:t>”: một bản thiết kế (blueprint) để tạo ra các đối tượng (object) có cùng thuộc tính và phương thức (properties &amp; methods).</a:t>
            </a:r>
            <a:br>
              <a:rPr sz="2300" dirty="0"/>
            </a:br>
            <a:r>
              <a:rPr lang="en-US" sz="2300" b="0" strike="noStrike" spc="-1" dirty="0">
                <a:solidFill>
                  <a:srgbClr val="9A5315"/>
                </a:solidFill>
                <a:latin typeface="Arial"/>
              </a:rPr>
              <a:t>+ “</a:t>
            </a:r>
            <a:r>
              <a:rPr lang="en-US" sz="2300" b="1" strike="noStrike" spc="-1" dirty="0">
                <a:solidFill>
                  <a:srgbClr val="9A5315"/>
                </a:solidFill>
                <a:latin typeface="Arial"/>
              </a:rPr>
              <a:t>Interface</a:t>
            </a:r>
            <a:r>
              <a:rPr lang="en-US" sz="2300" b="0" strike="noStrike" spc="-1" dirty="0">
                <a:solidFill>
                  <a:srgbClr val="9A5315"/>
                </a:solidFill>
                <a:latin typeface="Arial"/>
              </a:rPr>
              <a:t>”: tương tự như class nhưng không thể tạo ra một đối tượng, cũng không thể implements một class/interface khác (nhưng có thể extends). Interface thường dùng để ràng buộc kiểu dữ liệu cho một biến, param,... </a:t>
            </a:r>
            <a:r>
              <a:rPr lang="en-US" sz="2300" b="0" strike="noStrike" spc="-1" dirty="0" err="1">
                <a:solidFill>
                  <a:srgbClr val="9A5315"/>
                </a:solidFill>
                <a:latin typeface="Arial"/>
              </a:rPr>
              <a:t>Việc</a:t>
            </a:r>
            <a:r>
              <a:rPr lang="en-US" sz="2300" b="0" strike="noStrike" spc="-1" dirty="0">
                <a:solidFill>
                  <a:srgbClr val="9A5315"/>
                </a:solidFill>
                <a:latin typeface="Arial"/>
              </a:rPr>
              <a:t> </a:t>
            </a:r>
            <a:r>
              <a:rPr lang="en-US" sz="2300" b="0" strike="noStrike" spc="-1" dirty="0" err="1">
                <a:solidFill>
                  <a:srgbClr val="9A5315"/>
                </a:solidFill>
                <a:latin typeface="Arial"/>
              </a:rPr>
              <a:t>ràng buộc này giúp</a:t>
            </a:r>
            <a:r>
              <a:rPr lang="en-US" sz="2300" b="0" strike="noStrike" spc="-1" dirty="0">
                <a:solidFill>
                  <a:srgbClr val="9A5315"/>
                </a:solidFill>
                <a:latin typeface="Arial"/>
              </a:rPr>
              <a:t> IDE </a:t>
            </a:r>
            <a:r>
              <a:rPr lang="en-US" sz="2300" b="0" strike="noStrike" spc="-1" dirty="0" err="1">
                <a:solidFill>
                  <a:srgbClr val="9A5315"/>
                </a:solidFill>
                <a:latin typeface="Arial"/>
              </a:rPr>
              <a:t>gợi</a:t>
            </a:r>
            <a:r>
              <a:rPr lang="en-US" sz="2300" b="0" strike="noStrike" spc="-1" dirty="0">
                <a:solidFill>
                  <a:srgbClr val="9A5315"/>
                </a:solidFill>
                <a:latin typeface="Arial"/>
              </a:rPr>
              <a:t> </a:t>
            </a:r>
            <a:r>
              <a:rPr lang="en-US" sz="2300" b="0" strike="noStrike" spc="-1" dirty="0" err="1">
                <a:solidFill>
                  <a:srgbClr val="9A5315"/>
                </a:solidFill>
                <a:latin typeface="Arial"/>
              </a:rPr>
              <a:t>ý</a:t>
            </a:r>
            <a:r>
              <a:rPr lang="en-US" sz="2300" b="0" strike="noStrike" spc="-1" dirty="0">
                <a:solidFill>
                  <a:srgbClr val="9A5315"/>
                </a:solidFill>
                <a:latin typeface="Arial"/>
              </a:rPr>
              <a:t> </a:t>
            </a:r>
            <a:r>
              <a:rPr lang="en-US" sz="2300" b="0" strike="noStrike" spc="-1" dirty="0" err="1">
                <a:solidFill>
                  <a:srgbClr val="9A5315"/>
                </a:solidFill>
                <a:latin typeface="Arial"/>
              </a:rPr>
              <a:t>các</a:t>
            </a:r>
            <a:r>
              <a:rPr lang="en-US" sz="2300" b="0" strike="noStrike" spc="-1" dirty="0">
                <a:solidFill>
                  <a:srgbClr val="9A5315"/>
                </a:solidFill>
                <a:latin typeface="Arial"/>
              </a:rPr>
              <a:t> properties </a:t>
            </a:r>
            <a:r>
              <a:rPr lang="en-US" sz="2300" b="0" strike="noStrike" spc="-1" dirty="0" err="1">
                <a:solidFill>
                  <a:srgbClr val="9A5315"/>
                </a:solidFill>
                <a:latin typeface="Arial"/>
              </a:rPr>
              <a:t>khi</a:t>
            </a:r>
            <a:r>
              <a:rPr lang="en-US" sz="2300" b="0" strike="noStrike" spc="-1" dirty="0">
                <a:solidFill>
                  <a:srgbClr val="9A5315"/>
                </a:solidFill>
                <a:latin typeface="Arial"/>
              </a:rPr>
              <a:t> </a:t>
            </a:r>
            <a:r>
              <a:rPr lang="en-US" sz="2300" b="0" strike="noStrike" spc="-1" dirty="0" err="1">
                <a:solidFill>
                  <a:srgbClr val="9A5315"/>
                </a:solidFill>
                <a:latin typeface="Arial"/>
              </a:rPr>
              <a:t>đang</a:t>
            </a:r>
            <a:r>
              <a:rPr lang="en-US" sz="2300" b="0" strike="noStrike" spc="-1" dirty="0">
                <a:solidFill>
                  <a:srgbClr val="9A5315"/>
                </a:solidFill>
                <a:latin typeface="Arial"/>
              </a:rPr>
              <a:t> code, </a:t>
            </a:r>
            <a:r>
              <a:rPr lang="en-US" sz="2300" b="0" strike="noStrike" spc="-1" dirty="0" err="1">
                <a:solidFill>
                  <a:srgbClr val="9A5315"/>
                </a:solidFill>
                <a:latin typeface="Arial"/>
              </a:rPr>
              <a:t>tránh</a:t>
            </a:r>
            <a:r>
              <a:rPr lang="en-US" sz="2300" b="0" strike="noStrike" spc="-1" dirty="0">
                <a:solidFill>
                  <a:srgbClr val="9A5315"/>
                </a:solidFill>
                <a:latin typeface="Arial"/>
              </a:rPr>
              <a:t> </a:t>
            </a:r>
            <a:r>
              <a:rPr lang="en-US" sz="2300" b="0" strike="noStrike" spc="-1" dirty="0" err="1">
                <a:solidFill>
                  <a:srgbClr val="9A5315"/>
                </a:solidFill>
                <a:latin typeface="Arial"/>
              </a:rPr>
              <a:t>sai</a:t>
            </a:r>
            <a:r>
              <a:rPr lang="en-US" sz="2300" b="0" strike="noStrike" spc="-1" dirty="0">
                <a:solidFill>
                  <a:srgbClr val="9A5315"/>
                </a:solidFill>
                <a:latin typeface="Arial"/>
              </a:rPr>
              <a:t> </a:t>
            </a:r>
            <a:r>
              <a:rPr lang="en-US" sz="2300" b="0" strike="noStrike" spc="-1" dirty="0" err="1">
                <a:solidFill>
                  <a:srgbClr val="9A5315"/>
                </a:solidFill>
                <a:latin typeface="Arial"/>
              </a:rPr>
              <a:t>sót, dễ bảo trì.</a:t>
            </a:r>
            <a:br>
              <a:rPr lang="en-US" sz="2300" spc="-1" dirty="0">
                <a:solidFill>
                  <a:srgbClr val="9A5315"/>
                </a:solidFill>
                <a:latin typeface="Arial"/>
              </a:rPr>
            </a:br>
            <a:r>
              <a:rPr lang="en-US" sz="2300" spc="-1" dirty="0">
                <a:solidFill>
                  <a:srgbClr val="9A5315"/>
                </a:solidFill>
                <a:latin typeface="Arial"/>
              </a:rPr>
              <a:t>+ “</a:t>
            </a:r>
            <a:r>
              <a:rPr lang="en-US" sz="2300" b="1" spc="-1" dirty="0">
                <a:solidFill>
                  <a:srgbClr val="9A5315"/>
                </a:solidFill>
                <a:latin typeface="Arial"/>
              </a:rPr>
              <a:t>Type Aliases</a:t>
            </a:r>
            <a:r>
              <a:rPr lang="en-US" sz="2300" spc="-1" dirty="0">
                <a:solidFill>
                  <a:srgbClr val="9A5315"/>
                </a:solidFill>
                <a:latin typeface="Arial"/>
              </a:rPr>
              <a:t>”: dùng để đặt một “bí danh” cho bất kỳ kiểu dữ liệu khác, kể cả các kiểu dữ liệu dạng object.</a:t>
            </a:r>
            <a:br>
              <a:rPr lang="en-US" sz="2300" spc="-1" dirty="0">
                <a:solidFill>
                  <a:srgbClr val="9A5315"/>
                </a:solidFill>
                <a:latin typeface="Arial"/>
              </a:rPr>
            </a:br>
            <a:r>
              <a:rPr lang="en-US" sz="2300" spc="-1" dirty="0">
                <a:solidFill>
                  <a:srgbClr val="9A5315"/>
                </a:solidFill>
                <a:latin typeface="Arial"/>
              </a:rPr>
              <a:t>Xem chi tiết </a:t>
            </a:r>
            <a:r>
              <a:rPr lang="en-US" sz="2300" spc="-1" dirty="0">
                <a:solidFill>
                  <a:srgbClr val="9A5315"/>
                </a:solidFill>
                <a:latin typeface="Arial"/>
                <a:hlinkClick r:id="rId2"/>
              </a:rPr>
              <a:t>tại đây</a:t>
            </a:r>
            <a:r>
              <a:rPr lang="en-US" sz="2300" spc="-1" dirty="0">
                <a:solidFill>
                  <a:srgbClr val="9A5315"/>
                </a:solidFill>
                <a:latin typeface="Arial"/>
              </a:rPr>
              <a:t>.</a:t>
            </a:r>
            <a:endParaRPr lang="en-US" sz="2300" b="0" strike="noStrike" spc="-1" dirty="0">
              <a:solidFill>
                <a:srgbClr val="9A5315"/>
              </a:solidFill>
              <a:latin typeface="Arial"/>
            </a:endParaRPr>
          </a:p>
        </p:txBody>
      </p:sp>
      <p:sp>
        <p:nvSpPr>
          <p:cNvPr id="4" name="PlaceHolder 3"/>
          <p:cNvSpPr>
            <a:spLocks noGrp="1"/>
          </p:cNvSpPr>
          <p:nvPr>
            <p:ph type="sldNum" idx="4"/>
          </p:nvPr>
        </p:nvSpPr>
        <p:spPr/>
        <p:txBody>
          <a:bodyPr/>
          <a:lstStyle/>
          <a:p>
            <a:fld id="{25C6EB23-AE00-4B9F-BE8D-5B333A5F2855}" type="slidenum">
              <a:rPr/>
              <a:t>21</a:t>
            </a:fld>
            <a:endParaRPr/>
          </a:p>
        </p:txBody>
      </p:sp>
    </p:spTree>
    <p:extLst>
      <p:ext uri="{BB962C8B-B14F-4D97-AF65-F5344CB8AC3E}">
        <p14:creationId xmlns:p14="http://schemas.microsoft.com/office/powerpoint/2010/main" val="336843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PlaceHolder 1"/>
          <p:cNvSpPr>
            <a:spLocks noGrp="1"/>
          </p:cNvSpPr>
          <p:nvPr>
            <p:ph type="title"/>
          </p:nvPr>
        </p:nvSpPr>
        <p:spPr>
          <a:xfrm>
            <a:off x="1065240" y="692280"/>
            <a:ext cx="10058040" cy="64728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UTM Essendine Caps" panose="02040603050506020204"/>
              </a:rPr>
              <a:t>6. Phụ lục</a:t>
            </a:r>
            <a:endParaRPr lang="en-US" sz="3600" b="0" strike="noStrike" spc="-1">
              <a:solidFill>
                <a:srgbClr val="9A5315"/>
              </a:solidFill>
              <a:latin typeface="Arial"/>
            </a:endParaRPr>
          </a:p>
        </p:txBody>
      </p:sp>
      <p:sp>
        <p:nvSpPr>
          <p:cNvPr id="650" name="PlaceHolder 2"/>
          <p:cNvSpPr>
            <a:spLocks noGrp="1"/>
          </p:cNvSpPr>
          <p:nvPr>
            <p:ph/>
          </p:nvPr>
        </p:nvSpPr>
        <p:spPr>
          <a:xfrm>
            <a:off x="1065240" y="1612800"/>
            <a:ext cx="10058040" cy="884160"/>
          </a:xfrm>
          <a:prstGeom prst="rect">
            <a:avLst/>
          </a:prstGeom>
          <a:noFill/>
          <a:ln w="0">
            <a:noFill/>
          </a:ln>
        </p:spPr>
        <p:txBody>
          <a:bodyPr anchor="t">
            <a:normAutofit/>
          </a:bodyPr>
          <a:lstStyle/>
          <a:p>
            <a:pPr>
              <a:lnSpc>
                <a:spcPct val="100000"/>
              </a:lnSpc>
              <a:spcBef>
                <a:spcPts val="1800"/>
              </a:spcBef>
              <a:buNone/>
              <a:tabLst>
                <a:tab pos="0" algn="l"/>
              </a:tabLst>
            </a:pPr>
            <a:r>
              <a:rPr lang="en-US" sz="2400" b="0" strike="noStrike" spc="-1">
                <a:solidFill>
                  <a:srgbClr val="9A5315"/>
                </a:solidFill>
                <a:latin typeface="SVN-Segoe Print"/>
              </a:rPr>
              <a:t>Khi code với Angular bằng VSCode, bạn cần cài một số extension sau để hỗ trợ trong việc cày bừa của mình:</a:t>
            </a:r>
            <a:endParaRPr lang="en-US" sz="2400" b="0" strike="noStrike" spc="-1">
              <a:solidFill>
                <a:srgbClr val="9A5315"/>
              </a:solidFill>
              <a:latin typeface="Arial"/>
            </a:endParaRPr>
          </a:p>
          <a:p>
            <a:pPr>
              <a:lnSpc>
                <a:spcPct val="100000"/>
              </a:lnSpc>
              <a:spcBef>
                <a:spcPts val="1800"/>
              </a:spcBef>
              <a:buNone/>
              <a:tabLst>
                <a:tab pos="0" algn="l"/>
              </a:tabLst>
            </a:pPr>
            <a:endParaRPr lang="en-US" sz="2400" b="0" strike="noStrike" spc="-1">
              <a:solidFill>
                <a:srgbClr val="9A5315"/>
              </a:solidFill>
              <a:latin typeface="Arial"/>
            </a:endParaRPr>
          </a:p>
        </p:txBody>
      </p:sp>
      <p:sp>
        <p:nvSpPr>
          <p:cNvPr id="651" name="Content Placeholder 13"/>
          <p:cNvSpPr/>
          <p:nvPr/>
        </p:nvSpPr>
        <p:spPr>
          <a:xfrm>
            <a:off x="1065240" y="2496960"/>
            <a:ext cx="4376880" cy="3832920"/>
          </a:xfrm>
          <a:prstGeom prst="rect">
            <a:avLst/>
          </a:prstGeom>
          <a:noFill/>
          <a:ln w="0">
            <a:noFill/>
          </a:ln>
        </p:spPr>
        <p:style>
          <a:lnRef idx="0">
            <a:srgbClr val="FFFFFF"/>
          </a:lnRef>
          <a:fillRef idx="0">
            <a:srgbClr val="FFFFFF"/>
          </a:fillRef>
          <a:effectRef idx="0">
            <a:srgbClr val="FFFFFF"/>
          </a:effectRef>
          <a:fontRef idx="minor"/>
        </p:style>
        <p:txBody>
          <a:bodyPr anchor="t">
            <a:normAutofit fontScale="49000" lnSpcReduction="20000"/>
          </a:bodyPr>
          <a:lstStyle/>
          <a:p>
            <a:pPr marL="347345" indent="-347345">
              <a:lnSpc>
                <a:spcPct val="120000"/>
              </a:lnSpc>
              <a:spcBef>
                <a:spcPts val="500"/>
              </a:spcBef>
              <a:buClr>
                <a:srgbClr val="9A5315"/>
              </a:buClr>
              <a:buFont typeface="Arial"/>
              <a:buChar char="•"/>
            </a:pPr>
            <a:r>
              <a:rPr lang="en-US" sz="2400" b="0" u="sng" strike="noStrike" spc="-1">
                <a:solidFill>
                  <a:srgbClr val="6DC025"/>
                </a:solidFill>
                <a:uFillTx/>
                <a:latin typeface="SVN-Segoe Print"/>
                <a:hlinkClick r:id="rId2"/>
              </a:rPr>
              <a:t>https://marketplace.visualstudio.com/items?itemName=johnpapa.Angular2</a:t>
            </a:r>
            <a:endParaRPr lang="en-US" sz="2400" b="0" strike="noStrike" spc="-1">
              <a:latin typeface="Arial"/>
            </a:endParaRPr>
          </a:p>
          <a:p>
            <a:pPr marL="347345" indent="-347345">
              <a:lnSpc>
                <a:spcPct val="120000"/>
              </a:lnSpc>
              <a:spcBef>
                <a:spcPts val="500"/>
              </a:spcBef>
              <a:buClr>
                <a:srgbClr val="9A5315"/>
              </a:buClr>
              <a:buFont typeface="Arial"/>
              <a:buChar char="•"/>
            </a:pPr>
            <a:r>
              <a:rPr lang="en-US" sz="2400" b="0" u="sng" strike="noStrike" spc="-1">
                <a:solidFill>
                  <a:srgbClr val="6DC025"/>
                </a:solidFill>
                <a:uFillTx/>
                <a:latin typeface="SVN-Segoe Print"/>
                <a:hlinkClick r:id="rId3"/>
              </a:rPr>
              <a:t>https://marketplace.visualstudio.com/items?itemName=johnpapa.angular-essentials</a:t>
            </a:r>
            <a:endParaRPr lang="en-US" sz="2400" b="0" strike="noStrike" spc="-1">
              <a:latin typeface="Arial"/>
            </a:endParaRPr>
          </a:p>
          <a:p>
            <a:pPr marL="347345" indent="-347345">
              <a:lnSpc>
                <a:spcPct val="120000"/>
              </a:lnSpc>
              <a:spcBef>
                <a:spcPts val="500"/>
              </a:spcBef>
              <a:buClr>
                <a:srgbClr val="9A5315"/>
              </a:buClr>
              <a:buFont typeface="Arial"/>
              <a:buChar char="•"/>
            </a:pPr>
            <a:r>
              <a:rPr lang="en-US" sz="2400" b="0" u="sng" strike="noStrike" spc="-1">
                <a:solidFill>
                  <a:srgbClr val="6DC025"/>
                </a:solidFill>
                <a:uFillTx/>
                <a:latin typeface="SVN-Segoe Print"/>
                <a:hlinkClick r:id="rId4"/>
              </a:rPr>
              <a:t>https://marketplace.visualstudio.com/items?itemName=Angular.ng-template</a:t>
            </a:r>
            <a:endParaRPr lang="en-US" sz="2400" b="0" strike="noStrike" spc="-1">
              <a:latin typeface="Arial"/>
            </a:endParaRPr>
          </a:p>
          <a:p>
            <a:pPr marL="347345" indent="-347345">
              <a:lnSpc>
                <a:spcPct val="120000"/>
              </a:lnSpc>
              <a:spcBef>
                <a:spcPts val="500"/>
              </a:spcBef>
              <a:buClr>
                <a:srgbClr val="9A5315"/>
              </a:buClr>
              <a:buFont typeface="Arial"/>
              <a:buChar char="•"/>
            </a:pPr>
            <a:r>
              <a:rPr lang="en-US" sz="2400" b="0" u="sng" strike="noStrike" spc="-1">
                <a:solidFill>
                  <a:srgbClr val="6DC025"/>
                </a:solidFill>
                <a:uFillTx/>
                <a:latin typeface="SVN-Segoe Print"/>
                <a:hlinkClick r:id="rId5"/>
              </a:rPr>
              <a:t>https://marketplace.visualstudio.com/items?itemName=cyrilletuzi.angular-schematics</a:t>
            </a:r>
            <a:endParaRPr lang="en-US" sz="2400" b="0" strike="noStrike" spc="-1">
              <a:latin typeface="Arial"/>
            </a:endParaRPr>
          </a:p>
          <a:p>
            <a:pPr marL="347345" indent="-347345">
              <a:lnSpc>
                <a:spcPct val="120000"/>
              </a:lnSpc>
              <a:spcBef>
                <a:spcPts val="500"/>
              </a:spcBef>
              <a:buClr>
                <a:srgbClr val="9A5315"/>
              </a:buClr>
              <a:buFont typeface="Arial"/>
              <a:buChar char="•"/>
            </a:pPr>
            <a:r>
              <a:rPr lang="en-US" sz="2400" b="0" u="sng" strike="noStrike" spc="-1">
                <a:solidFill>
                  <a:srgbClr val="6DC025"/>
                </a:solidFill>
                <a:uFillTx/>
                <a:latin typeface="SVN-Segoe Print"/>
                <a:hlinkClick r:id="rId6"/>
              </a:rPr>
              <a:t>https://marketplace.visualstudio.com/items?itemName=natewallace.angular2-inline</a:t>
            </a:r>
            <a:endParaRPr lang="en-US" sz="2400" b="0" strike="noStrike" spc="-1">
              <a:latin typeface="Arial"/>
            </a:endParaRPr>
          </a:p>
          <a:p>
            <a:pPr marL="347345" indent="-347345">
              <a:lnSpc>
                <a:spcPct val="120000"/>
              </a:lnSpc>
              <a:spcBef>
                <a:spcPts val="500"/>
              </a:spcBef>
              <a:buClr>
                <a:srgbClr val="9A5315"/>
              </a:buClr>
              <a:buFont typeface="Arial"/>
              <a:buChar char="•"/>
            </a:pPr>
            <a:r>
              <a:rPr lang="en-US" sz="2400" b="0" u="sng" strike="noStrike" spc="-1">
                <a:solidFill>
                  <a:srgbClr val="6DC025"/>
                </a:solidFill>
                <a:uFillTx/>
                <a:latin typeface="SVN-Segoe Print"/>
                <a:hlinkClick r:id="rId7"/>
              </a:rPr>
              <a:t>https://marketplace.visualstudio.com/items?itemName=michelemelluso.code-beautifier</a:t>
            </a:r>
            <a:endParaRPr lang="en-US" sz="2400" b="0" strike="noStrike" spc="-1">
              <a:latin typeface="Arial"/>
            </a:endParaRPr>
          </a:p>
          <a:p>
            <a:pPr marL="347345" indent="-347345">
              <a:lnSpc>
                <a:spcPct val="120000"/>
              </a:lnSpc>
              <a:spcBef>
                <a:spcPts val="500"/>
              </a:spcBef>
              <a:buClr>
                <a:srgbClr val="9A5315"/>
              </a:buClr>
              <a:buFont typeface="Arial"/>
              <a:buChar char="•"/>
            </a:pPr>
            <a:r>
              <a:rPr lang="en-US" sz="2400" b="0" u="sng" strike="noStrike" spc="-1">
                <a:solidFill>
                  <a:srgbClr val="6DC025"/>
                </a:solidFill>
                <a:uFillTx/>
                <a:latin typeface="SVN-Segoe Print"/>
                <a:hlinkClick r:id="rId8"/>
              </a:rPr>
              <a:t>https://marketplace.visualstudio.com/items?itemName=dbaeumer.vscode-eslint</a:t>
            </a:r>
            <a:endParaRPr lang="en-US" sz="2400" b="0" strike="noStrike" spc="-1">
              <a:latin typeface="Arial"/>
            </a:endParaRPr>
          </a:p>
          <a:p>
            <a:pPr marL="347345" indent="-347345">
              <a:lnSpc>
                <a:spcPct val="120000"/>
              </a:lnSpc>
              <a:spcBef>
                <a:spcPts val="500"/>
              </a:spcBef>
              <a:buClr>
                <a:srgbClr val="9A5315"/>
              </a:buClr>
              <a:buFont typeface="Arial"/>
              <a:buChar char="•"/>
            </a:pPr>
            <a:r>
              <a:rPr lang="en-US" sz="2400" b="0" u="sng" strike="noStrike" spc="-1">
                <a:solidFill>
                  <a:srgbClr val="6DC025"/>
                </a:solidFill>
                <a:uFillTx/>
                <a:latin typeface="SVN-Segoe Print"/>
                <a:hlinkClick r:id="rId9"/>
              </a:rPr>
              <a:t>https://marketplace.visualstudio.com/items?itemName=esbenp.prettier-vscode</a:t>
            </a:r>
            <a:endParaRPr lang="en-US" sz="2400" b="0" strike="noStrike" spc="-1">
              <a:latin typeface="Arial"/>
            </a:endParaRPr>
          </a:p>
        </p:txBody>
      </p:sp>
      <p:sp>
        <p:nvSpPr>
          <p:cNvPr id="652" name="Content Placeholder 13"/>
          <p:cNvSpPr/>
          <p:nvPr/>
        </p:nvSpPr>
        <p:spPr>
          <a:xfrm>
            <a:off x="5567040" y="2444400"/>
            <a:ext cx="5229720" cy="3832920"/>
          </a:xfrm>
          <a:prstGeom prst="rect">
            <a:avLst/>
          </a:prstGeom>
          <a:noFill/>
          <a:ln w="0">
            <a:noFill/>
          </a:ln>
        </p:spPr>
        <p:style>
          <a:lnRef idx="0">
            <a:srgbClr val="FFFFFF"/>
          </a:lnRef>
          <a:fillRef idx="0">
            <a:srgbClr val="FFFFFF"/>
          </a:fillRef>
          <a:effectRef idx="0">
            <a:srgbClr val="FFFFFF"/>
          </a:effectRef>
          <a:fontRef idx="minor"/>
        </p:style>
        <p:txBody>
          <a:bodyPr anchor="t">
            <a:normAutofit fontScale="77500" lnSpcReduction="20000"/>
          </a:bodyPr>
          <a:lstStyle/>
          <a:p>
            <a:pPr>
              <a:lnSpc>
                <a:spcPct val="100000"/>
              </a:lnSpc>
              <a:spcBef>
                <a:spcPts val="500"/>
              </a:spcBef>
              <a:buNone/>
              <a:tabLst>
                <a:tab pos="0" algn="l"/>
              </a:tabLst>
            </a:pPr>
            <a:r>
              <a:rPr lang="en-US" sz="2400" b="0" strike="noStrike" spc="-1">
                <a:solidFill>
                  <a:srgbClr val="9A5315"/>
                </a:solidFill>
                <a:latin typeface="SVN-Segoe Print"/>
              </a:rPr>
              <a:t>Tuỳ hỷ công đức:</a:t>
            </a:r>
            <a:endParaRPr lang="en-US" sz="2400" b="0" strike="noStrike" spc="-1">
              <a:latin typeface="Arial"/>
            </a:endParaRPr>
          </a:p>
          <a:p>
            <a:pPr marL="347345" indent="-347345">
              <a:lnSpc>
                <a:spcPct val="100000"/>
              </a:lnSpc>
              <a:spcBef>
                <a:spcPts val="500"/>
              </a:spcBef>
              <a:buClr>
                <a:srgbClr val="9A5315"/>
              </a:buClr>
              <a:buFont typeface="Arial"/>
              <a:buChar char="•"/>
              <a:tabLst>
                <a:tab pos="0" algn="l"/>
              </a:tabLst>
            </a:pPr>
            <a:r>
              <a:rPr lang="vi-VN" sz="2400" b="0" u="sng" strike="noStrike" spc="-1">
                <a:solidFill>
                  <a:srgbClr val="6DC025"/>
                </a:solidFill>
                <a:uFillTx/>
                <a:latin typeface="SVN-Segoe Print"/>
                <a:hlinkClick r:id="rId10"/>
              </a:rPr>
              <a:t>https://marketplace.visualstudio.com/items?itemName=formulahendry.auto-close-tag</a:t>
            </a:r>
            <a:endParaRPr lang="en-US" sz="2400" b="0" strike="noStrike" spc="-1">
              <a:latin typeface="Arial"/>
            </a:endParaRPr>
          </a:p>
          <a:p>
            <a:pPr marL="347345" indent="-347345">
              <a:lnSpc>
                <a:spcPct val="100000"/>
              </a:lnSpc>
              <a:spcBef>
                <a:spcPts val="500"/>
              </a:spcBef>
              <a:buClr>
                <a:srgbClr val="9A5315"/>
              </a:buClr>
              <a:buFont typeface="Arial"/>
              <a:buChar char="•"/>
              <a:tabLst>
                <a:tab pos="0" algn="l"/>
              </a:tabLst>
            </a:pPr>
            <a:r>
              <a:rPr lang="vi-VN" sz="2400" b="0" u="sng" strike="noStrike" spc="-1">
                <a:solidFill>
                  <a:srgbClr val="6DC025"/>
                </a:solidFill>
                <a:uFillTx/>
                <a:latin typeface="SVN-Segoe Print"/>
                <a:hlinkClick r:id="rId11"/>
              </a:rPr>
              <a:t>https://marketplace.visualstudio.com/items?itemName=formulahendry.auto-rename-tag</a:t>
            </a:r>
            <a:endParaRPr lang="en-US" sz="2400" b="0" strike="noStrike" spc="-1">
              <a:latin typeface="Arial"/>
            </a:endParaRPr>
          </a:p>
          <a:p>
            <a:pPr marL="347345" indent="-347345">
              <a:lnSpc>
                <a:spcPct val="100000"/>
              </a:lnSpc>
              <a:spcBef>
                <a:spcPts val="500"/>
              </a:spcBef>
              <a:buClr>
                <a:srgbClr val="9A5315"/>
              </a:buClr>
              <a:buFont typeface="Arial"/>
              <a:buChar char="•"/>
              <a:tabLst>
                <a:tab pos="0" algn="l"/>
              </a:tabLst>
            </a:pPr>
            <a:r>
              <a:rPr lang="vi-VN" sz="2400" b="0" u="sng" strike="noStrike" spc="-1">
                <a:solidFill>
                  <a:srgbClr val="6DC025"/>
                </a:solidFill>
                <a:uFillTx/>
                <a:latin typeface="SVN-Segoe Print"/>
                <a:hlinkClick r:id="rId12"/>
              </a:rPr>
              <a:t>https://marketplace.visualstudio.com/items?itemName=cipchk.ng-zorro-vscode</a:t>
            </a:r>
            <a:endParaRPr lang="en-US" sz="2400" b="0" strike="noStrike" spc="-1">
              <a:latin typeface="Arial"/>
            </a:endParaRPr>
          </a:p>
          <a:p>
            <a:pPr marL="347345" indent="-347345">
              <a:lnSpc>
                <a:spcPct val="100000"/>
              </a:lnSpc>
              <a:spcBef>
                <a:spcPts val="500"/>
              </a:spcBef>
              <a:buClr>
                <a:srgbClr val="9A5315"/>
              </a:buClr>
              <a:buFont typeface="Arial"/>
              <a:buChar char="•"/>
              <a:tabLst>
                <a:tab pos="0" algn="l"/>
              </a:tabLst>
            </a:pPr>
            <a:r>
              <a:rPr lang="vi-VN" sz="2400" b="0" u="sng" strike="noStrike" spc="-1">
                <a:solidFill>
                  <a:srgbClr val="6DC025"/>
                </a:solidFill>
                <a:uFillTx/>
                <a:latin typeface="SVN-Segoe Print"/>
                <a:hlinkClick r:id="rId13"/>
              </a:rPr>
              <a:t>https://marketplace.visualstudio.com/items?itemName=Syler.sass-indented</a:t>
            </a:r>
            <a:endParaRPr lang="en-US" sz="2400" b="0" strike="noStrike" spc="-1">
              <a:latin typeface="Arial"/>
            </a:endParaRPr>
          </a:p>
          <a:p>
            <a:pPr marL="347345" indent="-347345">
              <a:lnSpc>
                <a:spcPct val="100000"/>
              </a:lnSpc>
              <a:spcBef>
                <a:spcPts val="500"/>
              </a:spcBef>
              <a:buClr>
                <a:srgbClr val="9A5315"/>
              </a:buClr>
              <a:buFont typeface="Arial"/>
              <a:buChar char="•"/>
              <a:tabLst>
                <a:tab pos="0" algn="l"/>
              </a:tabLst>
            </a:pPr>
            <a:r>
              <a:rPr lang="vi-VN" sz="2400" b="0" u="sng" strike="noStrike" spc="-1">
                <a:solidFill>
                  <a:srgbClr val="6DC025"/>
                </a:solidFill>
                <a:uFillTx/>
                <a:latin typeface="SVN-Segoe Print"/>
                <a:hlinkClick r:id="rId14"/>
              </a:rPr>
              <a:t>https://marketplace.visualstudio.com/items?itemName=mrmlnc.vscode-scss</a:t>
            </a:r>
            <a:endParaRPr lang="en-US" sz="2400" b="0" strike="noStrike" spc="-1">
              <a:latin typeface="Arial"/>
            </a:endParaRPr>
          </a:p>
        </p:txBody>
      </p:sp>
      <p:sp>
        <p:nvSpPr>
          <p:cNvPr id="4" name="PlaceHolder 3"/>
          <p:cNvSpPr>
            <a:spLocks noGrp="1"/>
          </p:cNvSpPr>
          <p:nvPr>
            <p:ph type="sldNum" idx="1"/>
          </p:nvPr>
        </p:nvSpPr>
        <p:spPr/>
        <p:txBody>
          <a:bodyPr/>
          <a:lstStyle/>
          <a:p>
            <a:fld id="{80D4DF8D-3262-4B4A-A3EA-D7219E324DC4}" type="slidenum">
              <a:rPr/>
              <a:t>210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PlaceHolder 1"/>
          <p:cNvSpPr>
            <a:spLocks noGrp="1"/>
          </p:cNvSpPr>
          <p:nvPr>
            <p:ph type="title"/>
          </p:nvPr>
        </p:nvSpPr>
        <p:spPr>
          <a:xfrm>
            <a:off x="1065240" y="692280"/>
            <a:ext cx="10058040" cy="64728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UTM Essendine Caps" panose="02040603050506020204"/>
              </a:rPr>
              <a:t>6. Phụ lục</a:t>
            </a:r>
            <a:endParaRPr lang="en-US" sz="3600" b="0" strike="noStrike" spc="-1">
              <a:solidFill>
                <a:srgbClr val="9A5315"/>
              </a:solidFill>
              <a:latin typeface="Arial"/>
            </a:endParaRPr>
          </a:p>
        </p:txBody>
      </p:sp>
      <p:sp>
        <p:nvSpPr>
          <p:cNvPr id="654" name="PlaceHolder 2"/>
          <p:cNvSpPr>
            <a:spLocks noGrp="1"/>
          </p:cNvSpPr>
          <p:nvPr>
            <p:ph/>
          </p:nvPr>
        </p:nvSpPr>
        <p:spPr>
          <a:xfrm>
            <a:off x="1065240" y="1612800"/>
            <a:ext cx="10058040" cy="4453560"/>
          </a:xfrm>
          <a:prstGeom prst="rect">
            <a:avLst/>
          </a:prstGeom>
          <a:noFill/>
          <a:ln w="0">
            <a:noFill/>
          </a:ln>
        </p:spPr>
        <p:txBody>
          <a:bodyPr anchor="t">
            <a:normAutofit/>
          </a:bodyPr>
          <a:lstStyle/>
          <a:p>
            <a:pPr>
              <a:lnSpc>
                <a:spcPct val="100000"/>
              </a:lnSpc>
              <a:spcBef>
                <a:spcPts val="1800"/>
              </a:spcBef>
              <a:buNone/>
              <a:tabLst>
                <a:tab pos="0" algn="l"/>
              </a:tabLst>
            </a:pPr>
            <a:r>
              <a:rPr lang="en-US" sz="2400" b="0" strike="noStrike" spc="-1">
                <a:solidFill>
                  <a:srgbClr val="9A5315"/>
                </a:solidFill>
                <a:latin typeface="SVN-Segoe Print"/>
              </a:rPr>
              <a:t>Kiến thức Angular chuyên sâu theo lộ trình (48%):</a:t>
            </a:r>
            <a:endParaRPr lang="en-US" sz="2400" b="0" strike="noStrike" spc="-1">
              <a:solidFill>
                <a:srgbClr val="9A5315"/>
              </a:solidFill>
              <a:latin typeface="Arial"/>
            </a:endParaRPr>
          </a:p>
          <a:p>
            <a:pPr>
              <a:lnSpc>
                <a:spcPct val="100000"/>
              </a:lnSpc>
              <a:spcBef>
                <a:spcPts val="1800"/>
              </a:spcBef>
              <a:buNone/>
              <a:tabLst>
                <a:tab pos="0" algn="l"/>
              </a:tabLst>
            </a:pPr>
            <a:r>
              <a:rPr lang="vi-VN" sz="2400" b="0" u="sng" strike="noStrike" spc="-1">
                <a:solidFill>
                  <a:srgbClr val="6DC025"/>
                </a:solidFill>
                <a:uFillTx/>
                <a:latin typeface="SVN-Segoe Print"/>
                <a:hlinkClick r:id="rId2"/>
              </a:rPr>
              <a:t>https://github.com/angular-vietnam/100-days-of-angular</a:t>
            </a:r>
            <a:endParaRPr lang="en-US" sz="2400" b="0" strike="noStrike" spc="-1">
              <a:solidFill>
                <a:srgbClr val="9A5315"/>
              </a:solidFill>
              <a:latin typeface="Arial"/>
            </a:endParaRPr>
          </a:p>
          <a:p>
            <a:pPr>
              <a:lnSpc>
                <a:spcPct val="100000"/>
              </a:lnSpc>
              <a:spcBef>
                <a:spcPts val="1800"/>
              </a:spcBef>
              <a:buNone/>
              <a:tabLst>
                <a:tab pos="0" algn="l"/>
              </a:tabLst>
            </a:pPr>
            <a:endParaRPr lang="en-US" sz="2400" b="0" strike="noStrike" spc="-1">
              <a:solidFill>
                <a:srgbClr val="9A5315"/>
              </a:solidFill>
              <a:latin typeface="Arial"/>
            </a:endParaRPr>
          </a:p>
          <a:p>
            <a:pPr>
              <a:lnSpc>
                <a:spcPct val="100000"/>
              </a:lnSpc>
              <a:spcBef>
                <a:spcPts val="1800"/>
              </a:spcBef>
              <a:buNone/>
              <a:tabLst>
                <a:tab pos="0" algn="l"/>
              </a:tabLst>
            </a:pPr>
            <a:r>
              <a:rPr lang="en-US" sz="2400" b="0" strike="noStrike" spc="-1">
                <a:solidFill>
                  <a:srgbClr val="9A5315"/>
                </a:solidFill>
                <a:latin typeface="SVN-Segoe Print"/>
              </a:rPr>
              <a:t>Source các ví dụ phần Angular Framework: </a:t>
            </a:r>
            <a:r>
              <a:rPr lang="en-US" sz="2400" b="0" u="sng" strike="noStrike" spc="-1">
                <a:solidFill>
                  <a:srgbClr val="6DC025"/>
                </a:solidFill>
                <a:uFillTx/>
                <a:latin typeface="SVN-Segoe Print"/>
                <a:hlinkClick r:id="rId3"/>
              </a:rPr>
              <a:t>Github</a:t>
            </a:r>
            <a:endParaRPr lang="en-US" sz="2400" b="0" u="sng" strike="noStrike" spc="-1">
              <a:solidFill>
                <a:srgbClr val="6DC025"/>
              </a:solidFill>
              <a:uFillTx/>
              <a:latin typeface="SVN-Segoe Print"/>
            </a:endParaRPr>
          </a:p>
          <a:p>
            <a:pPr>
              <a:lnSpc>
                <a:spcPct val="100000"/>
              </a:lnSpc>
              <a:spcBef>
                <a:spcPts val="1800"/>
              </a:spcBef>
              <a:buNone/>
              <a:tabLst>
                <a:tab pos="0" algn="l"/>
              </a:tabLst>
            </a:pPr>
            <a:endParaRPr lang="en-US" sz="2400" u="sng" spc="-1">
              <a:solidFill>
                <a:srgbClr val="6DC025"/>
              </a:solidFill>
              <a:latin typeface="SVN-Segoe Print"/>
            </a:endParaRPr>
          </a:p>
          <a:p>
            <a:pPr>
              <a:lnSpc>
                <a:spcPct val="100000"/>
              </a:lnSpc>
              <a:spcBef>
                <a:spcPts val="1800"/>
              </a:spcBef>
              <a:buNone/>
              <a:tabLst>
                <a:tab pos="0" algn="l"/>
              </a:tabLst>
            </a:pPr>
            <a:r>
              <a:rPr lang="en-US" sz="2400" b="0" strike="noStrike" spc="-1">
                <a:solidFill>
                  <a:srgbClr val="9A5315"/>
                </a:solidFill>
                <a:latin typeface="SVN-Segoe Print"/>
              </a:rPr>
              <a:t>SEO một JS Webapp nói chung: </a:t>
            </a:r>
            <a:r>
              <a:rPr lang="en-US" sz="2400" b="0" strike="noStrike" spc="-1">
                <a:solidFill>
                  <a:srgbClr val="9A5315"/>
                </a:solidFill>
                <a:latin typeface="SVN-Segoe Print"/>
                <a:hlinkClick r:id="rId4"/>
              </a:rPr>
              <a:t>Video</a:t>
            </a: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776DD393-D776-4623-AF78-8C075AC7F5E0}" type="slidenum">
              <a:rPr/>
              <a:t>211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PlaceHolder 1"/>
          <p:cNvSpPr>
            <a:spLocks noGrp="1"/>
          </p:cNvSpPr>
          <p:nvPr>
            <p:ph type="title"/>
          </p:nvPr>
        </p:nvSpPr>
        <p:spPr>
          <a:xfrm>
            <a:off x="1065240" y="692280"/>
            <a:ext cx="10058040" cy="64728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UTM Essendine Caps" panose="02040603050506020204"/>
              </a:rPr>
              <a:t>6. Phụ lục</a:t>
            </a:r>
            <a:endParaRPr lang="en-US" sz="3600" b="0" strike="noStrike" spc="-1">
              <a:solidFill>
                <a:srgbClr val="9A5315"/>
              </a:solidFill>
              <a:latin typeface="Arial"/>
            </a:endParaRPr>
          </a:p>
        </p:txBody>
      </p:sp>
      <p:pic>
        <p:nvPicPr>
          <p:cNvPr id="656" name="Content Placeholder 2" descr="Angular Roadmap"/>
          <p:cNvPicPr/>
          <p:nvPr/>
        </p:nvPicPr>
        <p:blipFill>
          <a:blip r:embed="rId2"/>
          <a:stretch>
            <a:fillRect/>
          </a:stretch>
        </p:blipFill>
        <p:spPr>
          <a:xfrm>
            <a:off x="6230520" y="927360"/>
            <a:ext cx="3383640" cy="5002560"/>
          </a:xfrm>
          <a:prstGeom prst="rect">
            <a:avLst/>
          </a:prstGeom>
          <a:ln w="0">
            <a:noFill/>
          </a:ln>
        </p:spPr>
      </p:pic>
      <p:sp>
        <p:nvSpPr>
          <p:cNvPr id="657" name="TextBox 3"/>
          <p:cNvSpPr/>
          <p:nvPr/>
        </p:nvSpPr>
        <p:spPr>
          <a:xfrm>
            <a:off x="1811160" y="3105720"/>
            <a:ext cx="4065840" cy="1186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gn="ctr">
              <a:lnSpc>
                <a:spcPct val="100000"/>
              </a:lnSpc>
              <a:buNone/>
            </a:pPr>
            <a:r>
              <a:rPr lang="en-US" sz="3600" b="0" strike="noStrike" spc="-1">
                <a:solidFill>
                  <a:srgbClr val="9A5315"/>
                </a:solidFill>
                <a:latin typeface="SVN-Segoe Print"/>
              </a:rPr>
              <a:t>Angular Roadmap</a:t>
            </a:r>
            <a:endParaRPr lang="en-US" sz="3600" b="0" strike="noStrike" spc="-1">
              <a:latin typeface="Arial"/>
            </a:endParaRPr>
          </a:p>
        </p:txBody>
      </p:sp>
      <p:sp>
        <p:nvSpPr>
          <p:cNvPr id="3" name="PlaceHolder 2"/>
          <p:cNvSpPr>
            <a:spLocks noGrp="1"/>
          </p:cNvSpPr>
          <p:nvPr>
            <p:ph type="sldNum" idx="1"/>
          </p:nvPr>
        </p:nvSpPr>
        <p:spPr/>
        <p:txBody>
          <a:bodyPr/>
          <a:lstStyle/>
          <a:p>
            <a:fld id="{53569F4F-815B-4E5F-B902-9294DBD3D86A}" type="slidenum">
              <a:rPr/>
              <a:t>212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PlaceHolder 1"/>
          <p:cNvSpPr>
            <a:spLocks noGrp="1"/>
          </p:cNvSpPr>
          <p:nvPr>
            <p:ph type="title"/>
          </p:nvPr>
        </p:nvSpPr>
        <p:spPr>
          <a:xfrm>
            <a:off x="3218040" y="2351520"/>
            <a:ext cx="6857640" cy="1828440"/>
          </a:xfrm>
          <a:prstGeom prst="rect">
            <a:avLst/>
          </a:prstGeom>
          <a:noFill/>
          <a:ln w="0">
            <a:noFill/>
          </a:ln>
        </p:spPr>
        <p:txBody>
          <a:bodyPr anchor="b">
            <a:normAutofit fontScale="95000"/>
          </a:bodyPr>
          <a:lstStyle/>
          <a:p>
            <a:pPr algn="ctr">
              <a:lnSpc>
                <a:spcPct val="90000"/>
              </a:lnSpc>
              <a:buNone/>
            </a:pPr>
            <a:r>
              <a:rPr lang="en-US" sz="4400" b="0" strike="noStrike" spc="-1">
                <a:solidFill>
                  <a:srgbClr val="4D2A0B"/>
                </a:solidFill>
                <a:latin typeface="SVN-Segoe Print"/>
              </a:rPr>
              <a:t>Tạm hết rồi đấy!</a:t>
            </a:r>
            <a:br>
              <a:rPr sz="4400"/>
            </a:br>
            <a:r>
              <a:rPr lang="en-US" sz="4400" b="0" strike="noStrike" spc="-1">
                <a:solidFill>
                  <a:srgbClr val="4D2A0B"/>
                </a:solidFill>
                <a:latin typeface="SVN-Segoe Print"/>
              </a:rPr>
              <a:t>Chúc bạn thành công! 😁</a:t>
            </a:r>
            <a:endParaRPr lang="en-US" sz="4400" b="0" strike="noStrike" spc="-1">
              <a:solidFill>
                <a:srgbClr val="9A5315"/>
              </a:solidFill>
              <a:latin typeface="Arial"/>
            </a:endParaRPr>
          </a:p>
        </p:txBody>
      </p:sp>
      <p:sp>
        <p:nvSpPr>
          <p:cNvPr id="659" name="TextBox 1"/>
          <p:cNvSpPr/>
          <p:nvPr/>
        </p:nvSpPr>
        <p:spPr>
          <a:xfrm>
            <a:off x="11251080" y="6464880"/>
            <a:ext cx="935640" cy="2577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lstStyle/>
          <a:p>
            <a:pPr>
              <a:lnSpc>
                <a:spcPct val="100000"/>
              </a:lnSpc>
              <a:buNone/>
            </a:pPr>
            <a:r>
              <a:rPr lang="en-US" sz="1100" b="1" strike="noStrike" spc="-1">
                <a:solidFill>
                  <a:srgbClr val="00B050"/>
                </a:solidFill>
                <a:latin typeface="Arial"/>
              </a:rPr>
              <a:t>Kang Hidro</a:t>
            </a:r>
            <a:endParaRPr lang="en-US" sz="11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i.3. Kiểu dữ liệu TypeScript</a:t>
            </a:r>
            <a:endParaRPr lang="en-US" sz="3600" b="0" strike="noStrike" spc="-1">
              <a:solidFill>
                <a:srgbClr val="9A5315"/>
              </a:solidFill>
              <a:latin typeface="Arial"/>
            </a:endParaRPr>
          </a:p>
        </p:txBody>
      </p:sp>
      <p:sp>
        <p:nvSpPr>
          <p:cNvPr id="211" name="PlaceHolder 2"/>
          <p:cNvSpPr>
            <a:spLocks noGrp="1"/>
          </p:cNvSpPr>
          <p:nvPr>
            <p:ph/>
          </p:nvPr>
        </p:nvSpPr>
        <p:spPr>
          <a:xfrm>
            <a:off x="1065240" y="1825559"/>
            <a:ext cx="10058040" cy="4614997"/>
          </a:xfrm>
          <a:prstGeom prst="rect">
            <a:avLst/>
          </a:prstGeom>
          <a:noFill/>
          <a:ln w="0">
            <a:noFill/>
          </a:ln>
        </p:spPr>
        <p:txBody>
          <a:bodyPr anchor="t">
            <a:noAutofit/>
          </a:bodyPr>
          <a:lstStyle/>
          <a:p>
            <a:pPr marL="347345" indent="-347345">
              <a:lnSpc>
                <a:spcPct val="100000"/>
              </a:lnSpc>
              <a:spcBef>
                <a:spcPts val="1800"/>
              </a:spcBef>
              <a:buClr>
                <a:srgbClr val="9A5315"/>
              </a:buClr>
              <a:buFont typeface="Arial"/>
              <a:buChar char="•"/>
            </a:pPr>
            <a:r>
              <a:rPr lang="en-US" sz="2300" b="0" strike="noStrike" spc="-1" dirty="0" err="1">
                <a:solidFill>
                  <a:srgbClr val="9A5315"/>
                </a:solidFill>
                <a:latin typeface="Arial"/>
              </a:rPr>
              <a:t>Các</a:t>
            </a:r>
            <a:r>
              <a:rPr lang="en-US" sz="2300" b="0" strike="noStrike" spc="-1" dirty="0">
                <a:solidFill>
                  <a:srgbClr val="9A5315"/>
                </a:solidFill>
                <a:latin typeface="Arial"/>
              </a:rPr>
              <a:t> type </a:t>
            </a:r>
            <a:r>
              <a:rPr lang="en-US" sz="2300" b="0" strike="noStrike" spc="-1" dirty="0" err="1">
                <a:solidFill>
                  <a:srgbClr val="9A5315"/>
                </a:solidFill>
                <a:latin typeface="Arial"/>
              </a:rPr>
              <a:t>của</a:t>
            </a:r>
            <a:r>
              <a:rPr lang="en-US" sz="2300" b="0" strike="noStrike" spc="-1" dirty="0">
                <a:solidFill>
                  <a:srgbClr val="9A5315"/>
                </a:solidFill>
                <a:latin typeface="Arial"/>
              </a:rPr>
              <a:t> TS:</a:t>
            </a:r>
            <a:br>
              <a:rPr sz="2300" dirty="0"/>
            </a:br>
            <a:r>
              <a:rPr lang="en-US" sz="2300" b="0" strike="noStrike" spc="-1" dirty="0">
                <a:solidFill>
                  <a:srgbClr val="9A5315"/>
                </a:solidFill>
                <a:latin typeface="Arial"/>
              </a:rPr>
              <a:t>- </a:t>
            </a:r>
            <a:r>
              <a:rPr lang="en-US" sz="2300" b="1" strike="noStrike" spc="-1" dirty="0">
                <a:solidFill>
                  <a:srgbClr val="9A5315"/>
                </a:solidFill>
                <a:latin typeface="Arial"/>
              </a:rPr>
              <a:t>Class</a:t>
            </a:r>
            <a:r>
              <a:rPr lang="en-US" sz="2300" b="0" strike="noStrike" spc="-1" dirty="0">
                <a:solidFill>
                  <a:srgbClr val="9A5315"/>
                </a:solidFill>
                <a:latin typeface="Arial"/>
              </a:rPr>
              <a:t> / </a:t>
            </a:r>
            <a:r>
              <a:rPr lang="en-US" sz="2300" b="1" strike="noStrike" spc="-1" dirty="0">
                <a:solidFill>
                  <a:srgbClr val="9A5315"/>
                </a:solidFill>
                <a:latin typeface="Arial"/>
              </a:rPr>
              <a:t>Interface / Type Aliases</a:t>
            </a:r>
            <a:r>
              <a:rPr lang="en-US" sz="2300" strike="noStrike" spc="-1" dirty="0">
                <a:solidFill>
                  <a:srgbClr val="9A5315"/>
                </a:solidFill>
                <a:latin typeface="Arial"/>
              </a:rPr>
              <a:t>:</a:t>
            </a:r>
            <a:br>
              <a:rPr lang="en-US" sz="2300" spc="-1" dirty="0">
                <a:solidFill>
                  <a:srgbClr val="9A5315"/>
                </a:solidFill>
                <a:latin typeface="Arial"/>
              </a:rPr>
            </a:br>
            <a:r>
              <a:rPr lang="en-US" sz="2300" strike="noStrike" spc="-1" dirty="0">
                <a:solidFill>
                  <a:srgbClr val="9A5315"/>
                </a:solidFill>
                <a:latin typeface="Arial"/>
              </a:rPr>
              <a:t>+ Cả Class/Interface/Type đều đ</a:t>
            </a:r>
            <a:r>
              <a:rPr lang="en-US" sz="2300" b="0" strike="noStrike" spc="-1" dirty="0" err="1">
                <a:solidFill>
                  <a:srgbClr val="9A5315"/>
                </a:solidFill>
                <a:latin typeface="Arial"/>
              </a:rPr>
              <a:t>ược</a:t>
            </a:r>
            <a:r>
              <a:rPr lang="en-US" sz="2300" b="0" strike="noStrike" spc="-1" dirty="0">
                <a:solidFill>
                  <a:srgbClr val="9A5315"/>
                </a:solidFill>
                <a:latin typeface="Arial"/>
              </a:rPr>
              <a:t> </a:t>
            </a:r>
            <a:r>
              <a:rPr lang="en-US" sz="2300" b="0" strike="noStrike" spc="-1" dirty="0" err="1">
                <a:solidFill>
                  <a:srgbClr val="9A5315"/>
                </a:solidFill>
                <a:latin typeface="Arial"/>
              </a:rPr>
              <a:t>xây</a:t>
            </a:r>
            <a:r>
              <a:rPr lang="en-US" sz="2300" b="0" strike="noStrike" spc="-1" dirty="0">
                <a:solidFill>
                  <a:srgbClr val="9A5315"/>
                </a:solidFill>
                <a:latin typeface="Arial"/>
              </a:rPr>
              <a:t> </a:t>
            </a:r>
            <a:r>
              <a:rPr lang="en-US" sz="2300" b="0" strike="noStrike" spc="-1" dirty="0" err="1">
                <a:solidFill>
                  <a:srgbClr val="9A5315"/>
                </a:solidFill>
                <a:latin typeface="Arial"/>
              </a:rPr>
              <a:t>dựng</a:t>
            </a:r>
            <a:r>
              <a:rPr lang="en-US" sz="2300" b="0" strike="noStrike" spc="-1" dirty="0">
                <a:solidFill>
                  <a:srgbClr val="9A5315"/>
                </a:solidFill>
                <a:latin typeface="Arial"/>
              </a:rPr>
              <a:t> </a:t>
            </a:r>
            <a:r>
              <a:rPr lang="en-US" sz="2300" b="0" strike="noStrike" spc="-1" dirty="0" err="1">
                <a:solidFill>
                  <a:srgbClr val="9A5315"/>
                </a:solidFill>
                <a:latin typeface="Arial"/>
              </a:rPr>
              <a:t>từ</a:t>
            </a:r>
            <a:r>
              <a:rPr lang="en-US" sz="2300" b="0" strike="noStrike" spc="-1" dirty="0">
                <a:solidFill>
                  <a:srgbClr val="9A5315"/>
                </a:solidFill>
                <a:latin typeface="Arial"/>
              </a:rPr>
              <a:t> </a:t>
            </a:r>
            <a:r>
              <a:rPr lang="en-US" sz="2300" b="0" strike="noStrike" spc="-1" dirty="0" err="1">
                <a:solidFill>
                  <a:srgbClr val="9A5315"/>
                </a:solidFill>
                <a:latin typeface="Arial"/>
              </a:rPr>
              <a:t>các</a:t>
            </a:r>
            <a:r>
              <a:rPr lang="en-US" sz="2300" b="0" strike="noStrike" spc="-1" dirty="0">
                <a:solidFill>
                  <a:srgbClr val="9A5315"/>
                </a:solidFill>
                <a:latin typeface="Arial"/>
              </a:rPr>
              <a:t> Property, Property </a:t>
            </a:r>
            <a:r>
              <a:rPr lang="en-US" sz="2300" b="0" strike="noStrike" spc="-1" dirty="0" err="1">
                <a:solidFill>
                  <a:srgbClr val="9A5315"/>
                </a:solidFill>
                <a:latin typeface="Arial"/>
              </a:rPr>
              <a:t>có</a:t>
            </a:r>
            <a:r>
              <a:rPr lang="en-US" sz="2300" b="0" strike="noStrike" spc="-1" dirty="0">
                <a:solidFill>
                  <a:srgbClr val="9A5315"/>
                </a:solidFill>
                <a:latin typeface="Arial"/>
              </a:rPr>
              <a:t> </a:t>
            </a:r>
            <a:r>
              <a:rPr lang="en-US" sz="2300" b="0" strike="noStrike" spc="-1" dirty="0" err="1">
                <a:solidFill>
                  <a:srgbClr val="9A5315"/>
                </a:solidFill>
                <a:latin typeface="Arial"/>
              </a:rPr>
              <a:t>thể</a:t>
            </a:r>
            <a:r>
              <a:rPr lang="en-US" sz="2300" b="0" strike="noStrike" spc="-1" dirty="0">
                <a:solidFill>
                  <a:srgbClr val="9A5315"/>
                </a:solidFill>
                <a:latin typeface="Arial"/>
              </a:rPr>
              <a:t> </a:t>
            </a:r>
            <a:r>
              <a:rPr lang="en-US" sz="2300" b="0" strike="noStrike" spc="-1" dirty="0" err="1">
                <a:solidFill>
                  <a:srgbClr val="9A5315"/>
                </a:solidFill>
                <a:latin typeface="Arial"/>
              </a:rPr>
              <a:t>bị</a:t>
            </a:r>
            <a:r>
              <a:rPr lang="en-US" sz="2300" b="0" strike="noStrike" spc="-1" dirty="0">
                <a:solidFill>
                  <a:srgbClr val="9A5315"/>
                </a:solidFill>
                <a:latin typeface="Arial"/>
              </a:rPr>
              <a:t> </a:t>
            </a:r>
            <a:r>
              <a:rPr lang="en-US" sz="2300" b="0" strike="noStrike" spc="-1" dirty="0" err="1">
                <a:solidFill>
                  <a:srgbClr val="9A5315"/>
                </a:solidFill>
                <a:latin typeface="Arial"/>
              </a:rPr>
              <a:t>bắt</a:t>
            </a:r>
            <a:r>
              <a:rPr lang="en-US" sz="2300" b="0" strike="noStrike" spc="-1" dirty="0">
                <a:solidFill>
                  <a:srgbClr val="9A5315"/>
                </a:solidFill>
                <a:latin typeface="Arial"/>
              </a:rPr>
              <a:t> </a:t>
            </a:r>
            <a:r>
              <a:rPr lang="en-US" sz="2300" b="0" strike="noStrike" spc="-1" dirty="0" err="1">
                <a:solidFill>
                  <a:srgbClr val="9A5315"/>
                </a:solidFill>
                <a:latin typeface="Arial"/>
              </a:rPr>
              <a:t>buộc</a:t>
            </a:r>
            <a:r>
              <a:rPr lang="en-US" sz="2300" b="0" strike="noStrike" spc="-1" dirty="0">
                <a:solidFill>
                  <a:srgbClr val="9A5315"/>
                </a:solidFill>
                <a:latin typeface="Arial"/>
              </a:rPr>
              <a:t> </a:t>
            </a:r>
            <a:r>
              <a:rPr lang="en-US" sz="2300" b="0" strike="noStrike" spc="-1" dirty="0" err="1">
                <a:solidFill>
                  <a:srgbClr val="9A5315"/>
                </a:solidFill>
                <a:latin typeface="Arial"/>
              </a:rPr>
              <a:t>hoặc</a:t>
            </a:r>
            <a:r>
              <a:rPr lang="en-US" sz="2300" b="0" strike="noStrike" spc="-1" dirty="0">
                <a:solidFill>
                  <a:srgbClr val="9A5315"/>
                </a:solidFill>
                <a:latin typeface="Arial"/>
              </a:rPr>
              <a:t> </a:t>
            </a:r>
            <a:r>
              <a:rPr lang="en-US" sz="2300" b="0" strike="noStrike" spc="-1" dirty="0" err="1">
                <a:solidFill>
                  <a:srgbClr val="9A5315"/>
                </a:solidFill>
                <a:latin typeface="Arial"/>
              </a:rPr>
              <a:t>không</a:t>
            </a:r>
            <a:r>
              <a:rPr lang="en-US" sz="2300" b="0" strike="noStrike" spc="-1" dirty="0">
                <a:solidFill>
                  <a:srgbClr val="9A5315"/>
                </a:solidFill>
                <a:latin typeface="Arial"/>
              </a:rPr>
              <a:t> </a:t>
            </a:r>
            <a:r>
              <a:rPr lang="en-US" sz="2300" b="0" strike="noStrike" spc="-1" dirty="0" err="1">
                <a:solidFill>
                  <a:srgbClr val="9A5315"/>
                </a:solidFill>
                <a:latin typeface="Arial"/>
              </a:rPr>
              <a:t>bắt</a:t>
            </a:r>
            <a:r>
              <a:rPr lang="en-US" sz="2300" b="0" strike="noStrike" spc="-1" dirty="0">
                <a:solidFill>
                  <a:srgbClr val="9A5315"/>
                </a:solidFill>
                <a:latin typeface="Arial"/>
              </a:rPr>
              <a:t> </a:t>
            </a:r>
            <a:r>
              <a:rPr lang="en-US" sz="2300" b="0" strike="noStrike" spc="-1" dirty="0" err="1">
                <a:solidFill>
                  <a:srgbClr val="9A5315"/>
                </a:solidFill>
                <a:latin typeface="Arial"/>
              </a:rPr>
              <a:t>buộc</a:t>
            </a:r>
            <a:r>
              <a:rPr lang="en-US" sz="2300" b="0" strike="noStrike" spc="-1" dirty="0">
                <a:solidFill>
                  <a:srgbClr val="9A5315"/>
                </a:solidFill>
                <a:latin typeface="Arial"/>
              </a:rPr>
              <a:t>. </a:t>
            </a:r>
            <a:r>
              <a:rPr lang="en-US" sz="2300" b="0" strike="noStrike" spc="-1" dirty="0" err="1">
                <a:solidFill>
                  <a:srgbClr val="9A5315"/>
                </a:solidFill>
                <a:latin typeface="Arial"/>
              </a:rPr>
              <a:t>Đối</a:t>
            </a:r>
            <a:r>
              <a:rPr lang="en-US" sz="2300" b="0" strike="noStrike" spc="-1" dirty="0">
                <a:solidFill>
                  <a:srgbClr val="9A5315"/>
                </a:solidFill>
                <a:latin typeface="Arial"/>
              </a:rPr>
              <a:t> </a:t>
            </a:r>
            <a:r>
              <a:rPr lang="en-US" sz="2300" b="0" strike="noStrike" spc="-1" dirty="0" err="1">
                <a:solidFill>
                  <a:srgbClr val="9A5315"/>
                </a:solidFill>
                <a:latin typeface="Arial"/>
              </a:rPr>
              <a:t>với</a:t>
            </a:r>
            <a:r>
              <a:rPr lang="en-US" sz="2300" b="0" strike="noStrike" spc="-1" dirty="0">
                <a:solidFill>
                  <a:srgbClr val="9A5315"/>
                </a:solidFill>
                <a:latin typeface="Arial"/>
              </a:rPr>
              <a:t> Property </a:t>
            </a:r>
            <a:r>
              <a:rPr lang="en-US" sz="2300" b="0" strike="noStrike" spc="-1" dirty="0" err="1">
                <a:solidFill>
                  <a:srgbClr val="9A5315"/>
                </a:solidFill>
                <a:latin typeface="Arial"/>
              </a:rPr>
              <a:t>không</a:t>
            </a:r>
            <a:r>
              <a:rPr lang="en-US" sz="2300" b="0" strike="noStrike" spc="-1" dirty="0">
                <a:solidFill>
                  <a:srgbClr val="9A5315"/>
                </a:solidFill>
                <a:latin typeface="Arial"/>
              </a:rPr>
              <a:t> </a:t>
            </a:r>
            <a:r>
              <a:rPr lang="en-US" sz="2300" b="0" strike="noStrike" spc="-1" dirty="0" err="1">
                <a:solidFill>
                  <a:srgbClr val="9A5315"/>
                </a:solidFill>
                <a:latin typeface="Arial"/>
              </a:rPr>
              <a:t>bắt</a:t>
            </a:r>
            <a:r>
              <a:rPr lang="en-US" sz="2300" b="0" strike="noStrike" spc="-1" dirty="0">
                <a:solidFill>
                  <a:srgbClr val="9A5315"/>
                </a:solidFill>
                <a:latin typeface="Arial"/>
              </a:rPr>
              <a:t> </a:t>
            </a:r>
            <a:r>
              <a:rPr lang="en-US" sz="2300" b="0" strike="noStrike" spc="-1" dirty="0" err="1">
                <a:solidFill>
                  <a:srgbClr val="9A5315"/>
                </a:solidFill>
                <a:latin typeface="Arial"/>
              </a:rPr>
              <a:t>buộc</a:t>
            </a:r>
            <a:r>
              <a:rPr lang="en-US" sz="2300" b="0" strike="noStrike" spc="-1" dirty="0">
                <a:solidFill>
                  <a:srgbClr val="9A5315"/>
                </a:solidFill>
                <a:latin typeface="Arial"/>
              </a:rPr>
              <a:t>, </a:t>
            </a:r>
            <a:r>
              <a:rPr lang="en-US" sz="2300" b="0" strike="noStrike" spc="-1" dirty="0" err="1">
                <a:solidFill>
                  <a:srgbClr val="9A5315"/>
                </a:solidFill>
                <a:latin typeface="Arial"/>
              </a:rPr>
              <a:t>cú</a:t>
            </a:r>
            <a:r>
              <a:rPr lang="en-US" sz="2300" b="0" strike="noStrike" spc="-1" dirty="0">
                <a:solidFill>
                  <a:srgbClr val="9A5315"/>
                </a:solidFill>
                <a:latin typeface="Arial"/>
              </a:rPr>
              <a:t> </a:t>
            </a:r>
            <a:r>
              <a:rPr lang="en-US" sz="2300" b="0" strike="noStrike" spc="-1" dirty="0" err="1">
                <a:solidFill>
                  <a:srgbClr val="9A5315"/>
                </a:solidFill>
                <a:latin typeface="Arial"/>
              </a:rPr>
              <a:t>pháp</a:t>
            </a:r>
            <a:r>
              <a:rPr lang="en-US" sz="2300" b="0" strike="noStrike" spc="-1" dirty="0">
                <a:solidFill>
                  <a:srgbClr val="9A5315"/>
                </a:solidFill>
                <a:latin typeface="Arial"/>
              </a:rPr>
              <a:t> </a:t>
            </a:r>
            <a:r>
              <a:rPr lang="en-US" sz="2300" b="0" strike="noStrike" spc="-1" dirty="0" err="1">
                <a:solidFill>
                  <a:srgbClr val="9A5315"/>
                </a:solidFill>
                <a:latin typeface="Arial"/>
              </a:rPr>
              <a:t>sẽ có thêm dấu “?” sau key name:</a:t>
            </a:r>
            <a:r>
              <a:rPr lang="en-US" sz="2300" b="0" strike="noStrike" spc="-1" dirty="0">
                <a:solidFill>
                  <a:srgbClr val="9A5315"/>
                </a:solidFill>
                <a:latin typeface="Arial"/>
              </a:rPr>
              <a:t> </a:t>
            </a:r>
            <a:r>
              <a:rPr lang="en-US" sz="2000" b="1" strike="noStrike" spc="-1" dirty="0">
                <a:solidFill>
                  <a:srgbClr val="1A73CB"/>
                </a:solidFill>
                <a:latin typeface="Courier New"/>
              </a:rPr>
              <a:t>&lt;</a:t>
            </a:r>
            <a:r>
              <a:rPr lang="en-US" sz="2000" b="1" strike="noStrike" spc="-1" dirty="0" err="1">
                <a:solidFill>
                  <a:srgbClr val="1A73CB"/>
                </a:solidFill>
                <a:latin typeface="Courier New"/>
              </a:rPr>
              <a:t>propertyName</a:t>
            </a:r>
            <a:r>
              <a:rPr lang="en-US" sz="2000" b="1" strike="noStrike" spc="-1" dirty="0">
                <a:solidFill>
                  <a:srgbClr val="1A73CB"/>
                </a:solidFill>
                <a:latin typeface="Courier New"/>
              </a:rPr>
              <a:t>&gt;</a:t>
            </a:r>
            <a:r>
              <a:rPr lang="en-US" sz="2000" b="1" strike="noStrike" spc="-1" dirty="0">
                <a:solidFill>
                  <a:srgbClr val="FF0000"/>
                </a:solidFill>
                <a:latin typeface="Courier New"/>
              </a:rPr>
              <a:t>?</a:t>
            </a:r>
            <a:r>
              <a:rPr lang="en-US" sz="2000" b="1" strike="noStrike" spc="-1" dirty="0">
                <a:solidFill>
                  <a:srgbClr val="1A73CB"/>
                </a:solidFill>
                <a:latin typeface="Courier New"/>
              </a:rPr>
              <a:t>: &lt;type&gt;</a:t>
            </a:r>
            <a:br>
              <a:rPr lang="en-US" sz="2300" spc="-1" dirty="0">
                <a:solidFill>
                  <a:srgbClr val="9A5315"/>
                </a:solidFill>
                <a:latin typeface="Arial"/>
              </a:rPr>
            </a:br>
            <a:r>
              <a:rPr lang="en-US" sz="2300" spc="-1" dirty="0">
                <a:solidFill>
                  <a:srgbClr val="9A5315"/>
                </a:solidFill>
                <a:latin typeface="Arial"/>
              </a:rPr>
              <a:t>+ Class/Type: không thể khai báo trùng tên.</a:t>
            </a:r>
            <a:br>
              <a:rPr lang="en-US" sz="2300" spc="-1" dirty="0">
                <a:solidFill>
                  <a:srgbClr val="9A5315"/>
                </a:solidFill>
                <a:latin typeface="Arial"/>
              </a:rPr>
            </a:br>
            <a:r>
              <a:rPr lang="en-US" sz="2300" spc="-1" dirty="0">
                <a:solidFill>
                  <a:srgbClr val="9A5315"/>
                </a:solidFill>
                <a:latin typeface="Arial"/>
              </a:rPr>
              <a:t>+ Interface: có thể trùng tên, khi đó các interface sẽ merge với nhau.</a:t>
            </a:r>
            <a:br>
              <a:rPr lang="en-US" sz="2300" spc="-1" dirty="0">
                <a:solidFill>
                  <a:srgbClr val="9A5315"/>
                </a:solidFill>
                <a:latin typeface="Arial"/>
              </a:rPr>
            </a:br>
            <a:r>
              <a:rPr lang="en-US" sz="2300" spc="-1" dirty="0">
                <a:solidFill>
                  <a:srgbClr val="9A5315"/>
                </a:solidFill>
                <a:latin typeface="Arial"/>
              </a:rPr>
              <a:t>+ Type Aliases không nên dùng để tạo ra một kiểu dữ liệu “ràng buộc chặt chẽ” hơn bản gốc, vì thực tế có thể dùng chính kiểu gốc để gán ngược lại cho biến. Về mặt code thì đúng nhưng về logic thì sai.</a:t>
            </a:r>
          </a:p>
        </p:txBody>
      </p:sp>
      <p:sp>
        <p:nvSpPr>
          <p:cNvPr id="4" name="PlaceHolder 3"/>
          <p:cNvSpPr>
            <a:spLocks noGrp="1"/>
          </p:cNvSpPr>
          <p:nvPr>
            <p:ph type="sldNum" idx="4"/>
          </p:nvPr>
        </p:nvSpPr>
        <p:spPr/>
        <p:txBody>
          <a:bodyPr/>
          <a:lstStyle/>
          <a:p>
            <a:fld id="{25C6EB23-AE00-4B9F-BE8D-5B333A5F2855}" type="slidenum">
              <a:rPr/>
              <a:t>22</a:t>
            </a:fld>
            <a:endParaRPr/>
          </a:p>
        </p:txBody>
      </p:sp>
    </p:spTree>
    <p:extLst>
      <p:ext uri="{BB962C8B-B14F-4D97-AF65-F5344CB8AC3E}">
        <p14:creationId xmlns:p14="http://schemas.microsoft.com/office/powerpoint/2010/main" val="979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i.3. Kiểu dữ liệu TypeScript</a:t>
            </a:r>
            <a:endParaRPr lang="en-US" sz="3600" b="0" strike="noStrike" spc="-1">
              <a:solidFill>
                <a:srgbClr val="9A5315"/>
              </a:solidFill>
              <a:latin typeface="Arial"/>
            </a:endParaRPr>
          </a:p>
        </p:txBody>
      </p:sp>
      <p:sp>
        <p:nvSpPr>
          <p:cNvPr id="211" name="PlaceHolder 2"/>
          <p:cNvSpPr>
            <a:spLocks noGrp="1"/>
          </p:cNvSpPr>
          <p:nvPr>
            <p:ph/>
          </p:nvPr>
        </p:nvSpPr>
        <p:spPr>
          <a:xfrm>
            <a:off x="1065240" y="1825559"/>
            <a:ext cx="10058040" cy="4614997"/>
          </a:xfrm>
          <a:prstGeom prst="rect">
            <a:avLst/>
          </a:prstGeom>
          <a:noFill/>
          <a:ln w="0">
            <a:noFill/>
          </a:ln>
        </p:spPr>
        <p:txBody>
          <a:bodyPr anchor="t">
            <a:noAutofit/>
          </a:bodyPr>
          <a:lstStyle/>
          <a:p>
            <a:pPr marL="347345" indent="-347345">
              <a:lnSpc>
                <a:spcPct val="100000"/>
              </a:lnSpc>
              <a:spcBef>
                <a:spcPts val="1800"/>
              </a:spcBef>
              <a:buClr>
                <a:srgbClr val="9A5315"/>
              </a:buClr>
              <a:buFont typeface="Arial"/>
              <a:buChar char="•"/>
            </a:pPr>
            <a:r>
              <a:rPr lang="en-US" sz="2300" b="0" strike="noStrike" spc="-1" dirty="0" err="1">
                <a:solidFill>
                  <a:srgbClr val="9A5315"/>
                </a:solidFill>
                <a:latin typeface="Arial"/>
              </a:rPr>
              <a:t>Các</a:t>
            </a:r>
            <a:r>
              <a:rPr lang="en-US" sz="2300" b="0" strike="noStrike" spc="-1" dirty="0">
                <a:solidFill>
                  <a:srgbClr val="9A5315"/>
                </a:solidFill>
                <a:latin typeface="Arial"/>
              </a:rPr>
              <a:t> type </a:t>
            </a:r>
            <a:r>
              <a:rPr lang="en-US" sz="2300" b="0" strike="noStrike" spc="-1" dirty="0" err="1">
                <a:solidFill>
                  <a:srgbClr val="9A5315"/>
                </a:solidFill>
                <a:latin typeface="Arial"/>
              </a:rPr>
              <a:t>của</a:t>
            </a:r>
            <a:r>
              <a:rPr lang="en-US" sz="2300" b="0" strike="noStrike" spc="-1" dirty="0">
                <a:solidFill>
                  <a:srgbClr val="9A5315"/>
                </a:solidFill>
                <a:latin typeface="Arial"/>
              </a:rPr>
              <a:t> TS:</a:t>
            </a:r>
            <a:br>
              <a:rPr sz="2300" dirty="0"/>
            </a:br>
            <a:r>
              <a:rPr lang="en-US" sz="2300" b="0" strike="noStrike" spc="-1" dirty="0">
                <a:solidFill>
                  <a:srgbClr val="9A5315"/>
                </a:solidFill>
                <a:latin typeface="Arial"/>
              </a:rPr>
              <a:t>- </a:t>
            </a:r>
            <a:r>
              <a:rPr lang="en-US" sz="2300" b="1" strike="noStrike" spc="-1" dirty="0">
                <a:solidFill>
                  <a:srgbClr val="9A5315"/>
                </a:solidFill>
                <a:latin typeface="Arial"/>
              </a:rPr>
              <a:t>Class / Interface / Type Aliases</a:t>
            </a:r>
            <a:r>
              <a:rPr lang="en-US" sz="2300" strike="noStrike" spc="-1" dirty="0">
                <a:solidFill>
                  <a:srgbClr val="9A5315"/>
                </a:solidFill>
                <a:latin typeface="Arial"/>
              </a:rPr>
              <a:t>:</a:t>
            </a:r>
            <a:br>
              <a:rPr lang="en-US" sz="2300" strike="noStrike" spc="-1" dirty="0">
                <a:solidFill>
                  <a:srgbClr val="9A5315"/>
                </a:solidFill>
                <a:latin typeface="Arial"/>
              </a:rPr>
            </a:br>
            <a:r>
              <a:rPr lang="en-US" sz="2300" strike="noStrike" spc="-1" dirty="0">
                <a:solidFill>
                  <a:srgbClr val="9A5315"/>
                </a:solidFill>
                <a:latin typeface="Arial"/>
              </a:rPr>
              <a:t>+ </a:t>
            </a:r>
            <a:r>
              <a:rPr lang="vi-VN" sz="2300" b="1" strike="noStrike" spc="-1" dirty="0">
                <a:solidFill>
                  <a:srgbClr val="9A5315"/>
                </a:solidFill>
                <a:latin typeface="Arial"/>
              </a:rPr>
              <a:t>Type</a:t>
            </a:r>
            <a:r>
              <a:rPr lang="en-US" sz="2300" b="1" strike="noStrike" spc="-1" dirty="0">
                <a:solidFill>
                  <a:srgbClr val="9A5315"/>
                </a:solidFill>
                <a:latin typeface="Arial"/>
              </a:rPr>
              <a:t> Aliases</a:t>
            </a:r>
            <a:r>
              <a:rPr lang="vi-VN" sz="2300" b="1" strike="noStrike" spc="-1" dirty="0">
                <a:solidFill>
                  <a:srgbClr val="9A5315"/>
                </a:solidFill>
                <a:latin typeface="Arial"/>
              </a:rPr>
              <a:t> / Interface </a:t>
            </a:r>
            <a:r>
              <a:rPr lang="vi-VN" sz="2300" b="0" strike="noStrike" spc="-1" dirty="0" err="1">
                <a:solidFill>
                  <a:srgbClr val="9A5315"/>
                </a:solidFill>
                <a:latin typeface="Arial"/>
              </a:rPr>
              <a:t>không</a:t>
            </a:r>
            <a:r>
              <a:rPr lang="vi-VN" sz="2300" b="0" strike="noStrike" spc="-1" dirty="0">
                <a:solidFill>
                  <a:srgbClr val="9A5315"/>
                </a:solidFill>
                <a:latin typeface="Arial"/>
              </a:rPr>
              <a:t> </a:t>
            </a:r>
            <a:r>
              <a:rPr lang="vi-VN" sz="2300" b="0" strike="noStrike" spc="-1" dirty="0" err="1">
                <a:solidFill>
                  <a:srgbClr val="9A5315"/>
                </a:solidFill>
                <a:latin typeface="Arial"/>
              </a:rPr>
              <a:t>có</a:t>
            </a:r>
            <a:r>
              <a:rPr lang="vi-VN" sz="2300" b="0" strike="noStrike" spc="-1" dirty="0">
                <a:solidFill>
                  <a:srgbClr val="9A5315"/>
                </a:solidFill>
                <a:latin typeface="Arial"/>
              </a:rPr>
              <a:t> </a:t>
            </a:r>
            <a:r>
              <a:rPr lang="vi-VN" sz="2300" b="1" strike="noStrike" spc="-1" dirty="0">
                <a:solidFill>
                  <a:srgbClr val="9A5315"/>
                </a:solidFill>
                <a:latin typeface="Arial"/>
              </a:rPr>
              <a:t>constructor</a:t>
            </a:r>
            <a:r>
              <a:rPr lang="vi-VN" sz="2300" b="0" strike="noStrike" spc="-1" dirty="0">
                <a:solidFill>
                  <a:srgbClr val="9A5315"/>
                </a:solidFill>
                <a:latin typeface="Arial"/>
              </a:rPr>
              <a:t>, </a:t>
            </a:r>
            <a:r>
              <a:rPr lang="vi-VN" sz="2300" b="0" strike="noStrike" spc="-1" dirty="0" err="1">
                <a:solidFill>
                  <a:srgbClr val="9A5315"/>
                </a:solidFill>
                <a:latin typeface="Arial"/>
              </a:rPr>
              <a:t>khi</a:t>
            </a:r>
            <a:r>
              <a:rPr lang="vi-VN" sz="2300" b="0" strike="noStrike" spc="-1" dirty="0">
                <a:solidFill>
                  <a:srgbClr val="9A5315"/>
                </a:solidFill>
                <a:latin typeface="Arial"/>
              </a:rPr>
              <a:t> </a:t>
            </a:r>
            <a:r>
              <a:rPr lang="vi-VN" sz="2300" b="0" strike="noStrike" spc="-1" dirty="0" err="1">
                <a:solidFill>
                  <a:srgbClr val="9A5315"/>
                </a:solidFill>
                <a:latin typeface="Arial"/>
              </a:rPr>
              <a:t>tạo</a:t>
            </a:r>
            <a:r>
              <a:rPr lang="vi-VN" sz="2300" b="0" strike="noStrike" spc="-1" dirty="0">
                <a:solidFill>
                  <a:srgbClr val="9A5315"/>
                </a:solidFill>
                <a:latin typeface="Arial"/>
              </a:rPr>
              <a:t> </a:t>
            </a:r>
            <a:r>
              <a:rPr lang="vi-VN" sz="2300" b="0" strike="noStrike" spc="-1" dirty="0" err="1">
                <a:solidFill>
                  <a:srgbClr val="9A5315"/>
                </a:solidFill>
                <a:latin typeface="Arial"/>
              </a:rPr>
              <a:t>một</a:t>
            </a:r>
            <a:r>
              <a:rPr lang="vi-VN" sz="2300" b="0" strike="noStrike" spc="-1" dirty="0">
                <a:solidFill>
                  <a:srgbClr val="9A5315"/>
                </a:solidFill>
                <a:latin typeface="Arial"/>
              </a:rPr>
              <a:t> </a:t>
            </a:r>
            <a:r>
              <a:rPr lang="vi-VN" sz="2300" b="0" strike="noStrike" spc="-1" dirty="0" err="1">
                <a:solidFill>
                  <a:srgbClr val="9A5315"/>
                </a:solidFill>
                <a:latin typeface="Arial"/>
              </a:rPr>
              <a:t>biến</a:t>
            </a:r>
            <a:r>
              <a:rPr lang="vi-VN" sz="2300" b="0" strike="noStrike" spc="-1" dirty="0">
                <a:solidFill>
                  <a:srgbClr val="9A5315"/>
                </a:solidFill>
                <a:latin typeface="Arial"/>
              </a:rPr>
              <a:t> </a:t>
            </a:r>
            <a:r>
              <a:rPr lang="vi-VN" sz="2300" b="0" strike="noStrike" spc="-1" dirty="0" err="1">
                <a:solidFill>
                  <a:srgbClr val="9A5315"/>
                </a:solidFill>
                <a:latin typeface="Arial"/>
              </a:rPr>
              <a:t>sẽ</a:t>
            </a:r>
            <a:r>
              <a:rPr lang="vi-VN" sz="2300" b="0" strike="noStrike" spc="-1" dirty="0">
                <a:solidFill>
                  <a:srgbClr val="9A5315"/>
                </a:solidFill>
                <a:latin typeface="Arial"/>
              </a:rPr>
              <a:t> </a:t>
            </a:r>
            <a:r>
              <a:rPr lang="vi-VN" sz="2300" b="0" strike="noStrike" spc="-1" dirty="0" err="1">
                <a:solidFill>
                  <a:srgbClr val="9A5315"/>
                </a:solidFill>
                <a:latin typeface="Arial"/>
              </a:rPr>
              <a:t>khó</a:t>
            </a:r>
            <a:r>
              <a:rPr lang="vi-VN" sz="2300" b="0" strike="noStrike" spc="-1" dirty="0">
                <a:solidFill>
                  <a:srgbClr val="9A5315"/>
                </a:solidFill>
                <a:latin typeface="Arial"/>
              </a:rPr>
              <a:t> </a:t>
            </a:r>
            <a:r>
              <a:rPr lang="vi-VN" sz="2300" b="0" strike="noStrike" spc="-1" dirty="0" err="1">
                <a:solidFill>
                  <a:srgbClr val="9A5315"/>
                </a:solidFill>
                <a:latin typeface="Arial"/>
              </a:rPr>
              <a:t>khăn</a:t>
            </a:r>
            <a:r>
              <a:rPr lang="vi-VN" sz="2300" b="0" strike="noStrike" spc="-1" dirty="0">
                <a:solidFill>
                  <a:srgbClr val="9A5315"/>
                </a:solidFill>
                <a:latin typeface="Arial"/>
              </a:rPr>
              <a:t> </a:t>
            </a:r>
            <a:r>
              <a:rPr lang="vi-VN" sz="2300" b="0" strike="noStrike" spc="-1" dirty="0" err="1">
                <a:solidFill>
                  <a:srgbClr val="9A5315"/>
                </a:solidFill>
                <a:latin typeface="Arial"/>
              </a:rPr>
              <a:t>trong</a:t>
            </a:r>
            <a:r>
              <a:rPr lang="vi-VN" sz="2300" b="0" strike="noStrike" spc="-1" dirty="0">
                <a:solidFill>
                  <a:srgbClr val="9A5315"/>
                </a:solidFill>
                <a:latin typeface="Arial"/>
              </a:rPr>
              <a:t> </a:t>
            </a:r>
            <a:r>
              <a:rPr lang="vi-VN" sz="2300" b="0" strike="noStrike" spc="-1" dirty="0" err="1">
                <a:solidFill>
                  <a:srgbClr val="9A5315"/>
                </a:solidFill>
                <a:latin typeface="Arial"/>
              </a:rPr>
              <a:t>việc</a:t>
            </a:r>
            <a:r>
              <a:rPr lang="vi-VN" sz="2300" b="0" strike="noStrike" spc="-1" dirty="0">
                <a:solidFill>
                  <a:srgbClr val="9A5315"/>
                </a:solidFill>
                <a:latin typeface="Arial"/>
              </a:rPr>
              <a:t> </a:t>
            </a:r>
            <a:r>
              <a:rPr lang="vi-VN" sz="2300" b="0" strike="noStrike" spc="-1" dirty="0" err="1">
                <a:solidFill>
                  <a:srgbClr val="9A5315"/>
                </a:solidFill>
                <a:latin typeface="Arial"/>
              </a:rPr>
              <a:t>khởi</a:t>
            </a:r>
            <a:r>
              <a:rPr lang="vi-VN" sz="2300" b="0" strike="noStrike" spc="-1" dirty="0">
                <a:solidFill>
                  <a:srgbClr val="9A5315"/>
                </a:solidFill>
                <a:latin typeface="Arial"/>
              </a:rPr>
              <a:t> </a:t>
            </a:r>
            <a:r>
              <a:rPr lang="vi-VN" sz="2300" b="0" strike="noStrike" spc="-1" dirty="0" err="1">
                <a:solidFill>
                  <a:srgbClr val="9A5315"/>
                </a:solidFill>
                <a:latin typeface="Arial"/>
              </a:rPr>
              <a:t>tạo</a:t>
            </a:r>
            <a:r>
              <a:rPr lang="vi-VN" sz="2300" b="0" strike="noStrike" spc="-1" dirty="0">
                <a:solidFill>
                  <a:srgbClr val="9A5315"/>
                </a:solidFill>
                <a:latin typeface="Arial"/>
              </a:rPr>
              <a:t> </a:t>
            </a:r>
            <a:r>
              <a:rPr lang="vi-VN" sz="2300" b="0" strike="noStrike" spc="-1" dirty="0" err="1">
                <a:solidFill>
                  <a:srgbClr val="9A5315"/>
                </a:solidFill>
                <a:latin typeface="Arial"/>
              </a:rPr>
              <a:t>giá</a:t>
            </a:r>
            <a:r>
              <a:rPr lang="vi-VN" sz="2300" b="0" strike="noStrike" spc="-1" dirty="0">
                <a:solidFill>
                  <a:srgbClr val="9A5315"/>
                </a:solidFill>
                <a:latin typeface="Arial"/>
              </a:rPr>
              <a:t> </a:t>
            </a:r>
            <a:r>
              <a:rPr lang="vi-VN" sz="2300" b="0" strike="noStrike" spc="-1" dirty="0" err="1">
                <a:solidFill>
                  <a:srgbClr val="9A5315"/>
                </a:solidFill>
                <a:latin typeface="Arial"/>
              </a:rPr>
              <a:t>trị</a:t>
            </a:r>
            <a:r>
              <a:rPr lang="vi-VN" sz="2300" b="0" strike="noStrike" spc="-1" dirty="0">
                <a:solidFill>
                  <a:srgbClr val="9A5315"/>
                </a:solidFill>
                <a:latin typeface="Arial"/>
              </a:rPr>
              <a:t> ban </a:t>
            </a:r>
            <a:r>
              <a:rPr lang="vi-VN" sz="2300" b="0" strike="noStrike" spc="-1" dirty="0" err="1">
                <a:solidFill>
                  <a:srgbClr val="9A5315"/>
                </a:solidFill>
                <a:latin typeface="Arial"/>
              </a:rPr>
              <a:t>đầu</a:t>
            </a:r>
            <a:r>
              <a:rPr lang="vi-VN" sz="2300" b="0" strike="noStrike" spc="-1" dirty="0">
                <a:solidFill>
                  <a:srgbClr val="9A5315"/>
                </a:solidFill>
                <a:latin typeface="Arial"/>
              </a:rPr>
              <a:t> </a:t>
            </a:r>
            <a:r>
              <a:rPr lang="vi-VN" sz="2300" b="0" strike="noStrike" spc="-1" dirty="0" err="1">
                <a:solidFill>
                  <a:srgbClr val="9A5315"/>
                </a:solidFill>
                <a:latin typeface="Arial"/>
              </a:rPr>
              <a:t>nếu</a:t>
            </a:r>
            <a:r>
              <a:rPr lang="vi-VN" sz="2300" b="0" strike="noStrike" spc="-1" dirty="0">
                <a:solidFill>
                  <a:srgbClr val="9A5315"/>
                </a:solidFill>
                <a:latin typeface="Arial"/>
              </a:rPr>
              <a:t> </a:t>
            </a:r>
            <a:r>
              <a:rPr lang="vi-VN" sz="2300" b="0" strike="noStrike" spc="-1" dirty="0" err="1">
                <a:solidFill>
                  <a:srgbClr val="9A5315"/>
                </a:solidFill>
                <a:latin typeface="Arial"/>
              </a:rPr>
              <a:t>số</a:t>
            </a:r>
            <a:r>
              <a:rPr lang="vi-VN" sz="2300" b="0" strike="noStrike" spc="-1" dirty="0">
                <a:solidFill>
                  <a:srgbClr val="9A5315"/>
                </a:solidFill>
                <a:latin typeface="Arial"/>
              </a:rPr>
              <a:t> </a:t>
            </a:r>
            <a:r>
              <a:rPr lang="vi-VN" sz="2300" b="0" strike="noStrike" spc="-1" dirty="0" err="1">
                <a:solidFill>
                  <a:srgbClr val="9A5315"/>
                </a:solidFill>
                <a:latin typeface="Arial"/>
              </a:rPr>
              <a:t>lượng</a:t>
            </a:r>
            <a:r>
              <a:rPr lang="vi-VN" sz="2300" b="0" strike="noStrike" spc="-1" dirty="0">
                <a:solidFill>
                  <a:srgbClr val="9A5315"/>
                </a:solidFill>
                <a:latin typeface="Arial"/>
              </a:rPr>
              <a:t> properties </a:t>
            </a:r>
            <a:r>
              <a:rPr lang="vi-VN" sz="2300" b="0" strike="noStrike" spc="-1" dirty="0" err="1">
                <a:solidFill>
                  <a:srgbClr val="9A5315"/>
                </a:solidFill>
                <a:latin typeface="Arial"/>
              </a:rPr>
              <a:t>nhiều.</a:t>
            </a:r>
            <a:br>
              <a:rPr lang="vi-VN" sz="2300" dirty="0"/>
            </a:br>
            <a:r>
              <a:rPr lang="vi-VN" sz="2300" b="0" strike="noStrike" spc="-1" dirty="0" err="1">
                <a:solidFill>
                  <a:srgbClr val="9A5315"/>
                </a:solidFill>
                <a:latin typeface="Arial"/>
              </a:rPr>
              <a:t>Dùng</a:t>
            </a:r>
            <a:r>
              <a:rPr lang="vi-VN" sz="2300" b="0" strike="noStrike" spc="-1" dirty="0">
                <a:solidFill>
                  <a:srgbClr val="9A5315"/>
                </a:solidFill>
                <a:latin typeface="Arial"/>
              </a:rPr>
              <a:t> </a:t>
            </a:r>
            <a:r>
              <a:rPr lang="vi-VN" sz="2300" b="1" strike="noStrike" spc="-1" dirty="0">
                <a:solidFill>
                  <a:srgbClr val="9A5315"/>
                </a:solidFill>
                <a:latin typeface="Arial"/>
              </a:rPr>
              <a:t>Class, </a:t>
            </a:r>
            <a:r>
              <a:rPr lang="vi-VN" sz="2300" b="0" strike="noStrike" spc="-1" dirty="0" err="1">
                <a:solidFill>
                  <a:srgbClr val="9A5315"/>
                </a:solidFill>
                <a:latin typeface="Arial"/>
              </a:rPr>
              <a:t>có</a:t>
            </a:r>
            <a:r>
              <a:rPr lang="vi-VN" sz="2300" b="0" strike="noStrike" spc="-1" dirty="0">
                <a:solidFill>
                  <a:srgbClr val="9A5315"/>
                </a:solidFill>
                <a:latin typeface="Arial"/>
              </a:rPr>
              <a:t> </a:t>
            </a:r>
            <a:r>
              <a:rPr lang="vi-VN" sz="2300" b="0" strike="noStrike" spc="-1" dirty="0" err="1">
                <a:solidFill>
                  <a:srgbClr val="9A5315"/>
                </a:solidFill>
                <a:latin typeface="Arial"/>
              </a:rPr>
              <a:t>thể</a:t>
            </a:r>
            <a:r>
              <a:rPr lang="vi-VN" sz="2300" b="0" strike="noStrike" spc="-1" dirty="0">
                <a:solidFill>
                  <a:srgbClr val="9A5315"/>
                </a:solidFill>
                <a:latin typeface="Arial"/>
              </a:rPr>
              <a:t> </a:t>
            </a:r>
            <a:r>
              <a:rPr lang="vi-VN" sz="2300" b="0" strike="noStrike" spc="-1" dirty="0" err="1">
                <a:solidFill>
                  <a:srgbClr val="9A5315"/>
                </a:solidFill>
                <a:latin typeface="Arial"/>
              </a:rPr>
              <a:t>khởi</a:t>
            </a:r>
            <a:r>
              <a:rPr lang="vi-VN" sz="2300" b="0" strike="noStrike" spc="-1" dirty="0">
                <a:solidFill>
                  <a:srgbClr val="9A5315"/>
                </a:solidFill>
                <a:latin typeface="Arial"/>
              </a:rPr>
              <a:t> </a:t>
            </a:r>
            <a:r>
              <a:rPr lang="vi-VN" sz="2300" b="0" strike="noStrike" spc="-1" dirty="0" err="1">
                <a:solidFill>
                  <a:srgbClr val="9A5315"/>
                </a:solidFill>
                <a:latin typeface="Arial"/>
              </a:rPr>
              <a:t>tạo</a:t>
            </a:r>
            <a:r>
              <a:rPr lang="vi-VN" sz="2300" b="0" strike="noStrike" spc="-1" dirty="0">
                <a:solidFill>
                  <a:srgbClr val="9A5315"/>
                </a:solidFill>
                <a:latin typeface="Arial"/>
              </a:rPr>
              <a:t> </a:t>
            </a:r>
            <a:r>
              <a:rPr lang="vi-VN" sz="2300" b="0" strike="noStrike" spc="-1" dirty="0" err="1">
                <a:solidFill>
                  <a:srgbClr val="9A5315"/>
                </a:solidFill>
                <a:latin typeface="Arial"/>
              </a:rPr>
              <a:t>nhanh</a:t>
            </a:r>
            <a:r>
              <a:rPr lang="vi-VN" sz="2300" b="0" strike="noStrike" spc="-1" dirty="0">
                <a:solidFill>
                  <a:srgbClr val="9A5315"/>
                </a:solidFill>
                <a:latin typeface="Arial"/>
              </a:rPr>
              <a:t> </a:t>
            </a:r>
            <a:r>
              <a:rPr lang="vi-VN" sz="2300" b="0" strike="noStrike" spc="-1" dirty="0" err="1">
                <a:solidFill>
                  <a:srgbClr val="9A5315"/>
                </a:solidFill>
                <a:latin typeface="Arial"/>
              </a:rPr>
              <a:t>giá</a:t>
            </a:r>
            <a:r>
              <a:rPr lang="vi-VN" sz="2300" b="0" strike="noStrike" spc="-1" dirty="0">
                <a:solidFill>
                  <a:srgbClr val="9A5315"/>
                </a:solidFill>
                <a:latin typeface="Arial"/>
              </a:rPr>
              <a:t> </a:t>
            </a:r>
            <a:r>
              <a:rPr lang="vi-VN" sz="2300" b="0" strike="noStrike" spc="-1" dirty="0" err="1">
                <a:solidFill>
                  <a:srgbClr val="9A5315"/>
                </a:solidFill>
                <a:latin typeface="Arial"/>
              </a:rPr>
              <a:t>trị</a:t>
            </a:r>
            <a:r>
              <a:rPr lang="vi-VN" sz="2300" b="0" strike="noStrike" spc="-1" dirty="0">
                <a:solidFill>
                  <a:srgbClr val="9A5315"/>
                </a:solidFill>
                <a:latin typeface="Arial"/>
              </a:rPr>
              <a:t> default </a:t>
            </a:r>
            <a:r>
              <a:rPr lang="vi-VN" sz="2300" b="0" strike="noStrike" spc="-1" dirty="0" err="1">
                <a:solidFill>
                  <a:srgbClr val="9A5315"/>
                </a:solidFill>
                <a:latin typeface="Arial"/>
              </a:rPr>
              <a:t>của</a:t>
            </a:r>
            <a:r>
              <a:rPr lang="vi-VN" sz="2300" b="0" strike="noStrike" spc="-1" dirty="0">
                <a:solidFill>
                  <a:srgbClr val="9A5315"/>
                </a:solidFill>
                <a:latin typeface="Arial"/>
              </a:rPr>
              <a:t> </a:t>
            </a:r>
            <a:r>
              <a:rPr lang="vi-VN" sz="2300" b="0" strike="noStrike" spc="-1" dirty="0" err="1">
                <a:solidFill>
                  <a:srgbClr val="9A5315"/>
                </a:solidFill>
                <a:latin typeface="Arial"/>
              </a:rPr>
              <a:t>biến</a:t>
            </a:r>
            <a:r>
              <a:rPr lang="vi-VN" sz="2300" b="0" strike="noStrike" spc="-1" dirty="0">
                <a:solidFill>
                  <a:srgbClr val="9A5315"/>
                </a:solidFill>
                <a:latin typeface="Arial"/>
              </a:rPr>
              <a:t> </a:t>
            </a:r>
            <a:r>
              <a:rPr lang="vi-VN" sz="2300" b="0" strike="noStrike" spc="-1" dirty="0" err="1">
                <a:solidFill>
                  <a:srgbClr val="9A5315"/>
                </a:solidFill>
                <a:latin typeface="Arial"/>
              </a:rPr>
              <a:t>bằng</a:t>
            </a:r>
            <a:r>
              <a:rPr lang="vi-VN" sz="2300" b="0" strike="noStrike" spc="-1" dirty="0">
                <a:solidFill>
                  <a:srgbClr val="9A5315"/>
                </a:solidFill>
                <a:latin typeface="Arial"/>
              </a:rPr>
              <a:t> </a:t>
            </a:r>
            <a:r>
              <a:rPr lang="vi-VN" sz="2300" b="1" strike="noStrike" spc="-1" dirty="0">
                <a:solidFill>
                  <a:srgbClr val="9A5315"/>
                </a:solidFill>
                <a:latin typeface="Arial"/>
              </a:rPr>
              <a:t>new</a:t>
            </a:r>
            <a:r>
              <a:rPr lang="vi-VN" sz="2300" strike="noStrike" spc="-1" dirty="0">
                <a:solidFill>
                  <a:srgbClr val="9A5315"/>
                </a:solidFill>
                <a:latin typeface="Arial"/>
              </a:rPr>
              <a:t> nhưng nếu dùng class “tuỳ tiện” sẽ ảnh hưởng đến perfomance, vì vậy cần cần nhắc việc dùng Class hay Interface.</a:t>
            </a:r>
            <a:br>
              <a:rPr lang="vi-VN" sz="2300" strike="noStrike" spc="-1" dirty="0">
                <a:solidFill>
                  <a:srgbClr val="9A5315"/>
                </a:solidFill>
                <a:latin typeface="Arial"/>
              </a:rPr>
            </a:br>
            <a:br>
              <a:rPr lang="vi-VN" sz="2300" b="1" strike="noStrike" spc="-1" dirty="0">
                <a:solidFill>
                  <a:srgbClr val="9A5315"/>
                </a:solidFill>
                <a:latin typeface="Arial"/>
              </a:rPr>
            </a:br>
            <a:r>
              <a:rPr lang="vi-VN" sz="2300" strike="noStrike" spc="-1" dirty="0">
                <a:solidFill>
                  <a:srgbClr val="FF0000"/>
                </a:solidFill>
                <a:latin typeface="Arial"/>
              </a:rPr>
              <a:t>+ </a:t>
            </a:r>
            <a:r>
              <a:rPr lang="vi-VN" sz="2300" b="1" strike="noStrike" spc="-1" dirty="0">
                <a:solidFill>
                  <a:srgbClr val="FF0000"/>
                </a:solidFill>
                <a:latin typeface="Arial"/>
              </a:rPr>
              <a:t>Class</a:t>
            </a:r>
            <a:r>
              <a:rPr lang="vi-VN" sz="2300" b="0" strike="noStrike" spc="-1" dirty="0">
                <a:solidFill>
                  <a:srgbClr val="FF0000"/>
                </a:solidFill>
                <a:latin typeface="Arial"/>
              </a:rPr>
              <a:t> </a:t>
            </a:r>
            <a:r>
              <a:rPr lang="vi-VN" sz="2300" b="0" strike="noStrike" spc="-1" dirty="0" err="1">
                <a:solidFill>
                  <a:srgbClr val="FF0000"/>
                </a:solidFill>
                <a:latin typeface="Arial"/>
              </a:rPr>
              <a:t>không</a:t>
            </a:r>
            <a:r>
              <a:rPr lang="vi-VN" sz="2300" b="0" strike="noStrike" spc="-1" dirty="0">
                <a:solidFill>
                  <a:srgbClr val="FF0000"/>
                </a:solidFill>
                <a:latin typeface="Arial"/>
              </a:rPr>
              <a:t> </a:t>
            </a:r>
            <a:r>
              <a:rPr lang="vi-VN" sz="2300" b="0" strike="noStrike" spc="-1" dirty="0" err="1">
                <a:solidFill>
                  <a:srgbClr val="FF0000"/>
                </a:solidFill>
                <a:latin typeface="Arial"/>
              </a:rPr>
              <a:t>viết</a:t>
            </a:r>
            <a:r>
              <a:rPr lang="vi-VN" sz="2300" b="0" strike="noStrike" spc="-1" dirty="0">
                <a:solidFill>
                  <a:srgbClr val="FF0000"/>
                </a:solidFill>
                <a:latin typeface="Arial"/>
              </a:rPr>
              <a:t> </a:t>
            </a:r>
            <a:r>
              <a:rPr lang="vi-VN" sz="2300" b="1" strike="noStrike" spc="-1" dirty="0">
                <a:solidFill>
                  <a:srgbClr val="FF0000"/>
                </a:solidFill>
                <a:latin typeface="Arial"/>
              </a:rPr>
              <a:t>constructor</a:t>
            </a:r>
            <a:r>
              <a:rPr lang="vi-VN" sz="2300" b="0" strike="noStrike" spc="-1" dirty="0">
                <a:solidFill>
                  <a:srgbClr val="FF0000"/>
                </a:solidFill>
                <a:latin typeface="Arial"/>
              </a:rPr>
              <a:t> </a:t>
            </a:r>
            <a:r>
              <a:rPr lang="vi-VN" sz="2300" b="0" strike="noStrike" spc="-1" dirty="0" err="1">
                <a:solidFill>
                  <a:srgbClr val="FF0000"/>
                </a:solidFill>
                <a:latin typeface="Arial"/>
              </a:rPr>
              <a:t>có</a:t>
            </a:r>
            <a:r>
              <a:rPr lang="vi-VN" sz="2300" b="0" strike="noStrike" spc="-1" dirty="0">
                <a:solidFill>
                  <a:srgbClr val="FF0000"/>
                </a:solidFill>
                <a:latin typeface="Arial"/>
              </a:rPr>
              <a:t> </a:t>
            </a:r>
            <a:r>
              <a:rPr lang="vi-VN" sz="2300" b="0" strike="noStrike" spc="-1" dirty="0" err="1">
                <a:solidFill>
                  <a:srgbClr val="FF0000"/>
                </a:solidFill>
                <a:latin typeface="Arial"/>
              </a:rPr>
              <a:t>được</a:t>
            </a:r>
            <a:r>
              <a:rPr lang="vi-VN" sz="2300" b="0" strike="noStrike" spc="-1" dirty="0">
                <a:solidFill>
                  <a:srgbClr val="FF0000"/>
                </a:solidFill>
                <a:latin typeface="Arial"/>
              </a:rPr>
              <a:t> </a:t>
            </a:r>
            <a:r>
              <a:rPr lang="vi-VN" sz="2300" b="0" strike="noStrike" spc="-1" dirty="0" err="1">
                <a:solidFill>
                  <a:srgbClr val="FF0000"/>
                </a:solidFill>
                <a:latin typeface="Arial"/>
              </a:rPr>
              <a:t>không</a:t>
            </a:r>
            <a:r>
              <a:rPr lang="vi-VN" sz="2300" b="0" strike="noStrike" spc="-1" dirty="0">
                <a:solidFill>
                  <a:srgbClr val="FF0000"/>
                </a:solidFill>
                <a:latin typeface="Arial"/>
              </a:rPr>
              <a:t>?</a:t>
            </a:r>
            <a:br>
              <a:rPr lang="vi-VN" sz="2300" dirty="0"/>
            </a:br>
            <a:r>
              <a:rPr lang="vi-VN" sz="2300" b="0" strike="noStrike" spc="-1" dirty="0" err="1">
                <a:solidFill>
                  <a:srgbClr val="9A5315"/>
                </a:solidFill>
                <a:latin typeface="Arial"/>
              </a:rPr>
              <a:t>Được</a:t>
            </a:r>
            <a:r>
              <a:rPr lang="vi-VN" sz="2300" b="0" strike="noStrike" spc="-1" dirty="0">
                <a:solidFill>
                  <a:srgbClr val="9A5315"/>
                </a:solidFill>
                <a:latin typeface="Arial"/>
              </a:rPr>
              <a:t> </a:t>
            </a:r>
            <a:r>
              <a:rPr lang="vi-VN" sz="2300" b="0" strike="noStrike" spc="-1" dirty="0" err="1">
                <a:solidFill>
                  <a:srgbClr val="9A5315"/>
                </a:solidFill>
                <a:latin typeface="Arial"/>
              </a:rPr>
              <a:t>nhưng</a:t>
            </a:r>
            <a:r>
              <a:rPr lang="vi-VN" sz="2300" b="0" strike="noStrike" spc="-1" dirty="0">
                <a:solidFill>
                  <a:srgbClr val="9A5315"/>
                </a:solidFill>
                <a:latin typeface="Arial"/>
              </a:rPr>
              <a:t> </a:t>
            </a:r>
            <a:r>
              <a:rPr lang="vi-VN" sz="2300" b="0" strike="noStrike" spc="-1" dirty="0" err="1">
                <a:solidFill>
                  <a:srgbClr val="9A5315"/>
                </a:solidFill>
                <a:latin typeface="Arial"/>
              </a:rPr>
              <a:t>khi</a:t>
            </a:r>
            <a:r>
              <a:rPr lang="vi-VN" sz="2300" b="0" strike="noStrike" spc="-1" dirty="0">
                <a:solidFill>
                  <a:srgbClr val="9A5315"/>
                </a:solidFill>
                <a:latin typeface="Arial"/>
              </a:rPr>
              <a:t> </a:t>
            </a:r>
            <a:r>
              <a:rPr lang="vi-VN" sz="2300" b="0" strike="noStrike" spc="-1" dirty="0" err="1">
                <a:solidFill>
                  <a:srgbClr val="9A5315"/>
                </a:solidFill>
                <a:latin typeface="Arial"/>
              </a:rPr>
              <a:t>không</a:t>
            </a:r>
            <a:r>
              <a:rPr lang="vi-VN" sz="2300" b="0" strike="noStrike" spc="-1" dirty="0">
                <a:solidFill>
                  <a:srgbClr val="9A5315"/>
                </a:solidFill>
                <a:latin typeface="Arial"/>
              </a:rPr>
              <a:t> </a:t>
            </a:r>
            <a:r>
              <a:rPr lang="vi-VN" sz="2300" b="0" strike="noStrike" spc="-1" dirty="0" err="1">
                <a:solidFill>
                  <a:srgbClr val="9A5315"/>
                </a:solidFill>
                <a:latin typeface="Arial"/>
              </a:rPr>
              <a:t>có</a:t>
            </a:r>
            <a:r>
              <a:rPr lang="vi-VN" sz="2300" b="0" strike="noStrike" spc="-1" dirty="0">
                <a:solidFill>
                  <a:srgbClr val="9A5315"/>
                </a:solidFill>
                <a:latin typeface="Arial"/>
              </a:rPr>
              <a:t> </a:t>
            </a:r>
            <a:r>
              <a:rPr lang="vi-VN" sz="2300" b="1" strike="noStrike" spc="-1" dirty="0">
                <a:solidFill>
                  <a:srgbClr val="9A5315"/>
                </a:solidFill>
                <a:latin typeface="Arial"/>
              </a:rPr>
              <a:t>constructor</a:t>
            </a:r>
            <a:r>
              <a:rPr lang="vi-VN" sz="2300" b="0" strike="noStrike" spc="-1" dirty="0">
                <a:solidFill>
                  <a:srgbClr val="9A5315"/>
                </a:solidFill>
                <a:latin typeface="Arial"/>
              </a:rPr>
              <a:t> </a:t>
            </a:r>
            <a:r>
              <a:rPr lang="vi-VN" sz="2300" b="0" strike="noStrike" spc="-1" dirty="0" err="1">
                <a:solidFill>
                  <a:srgbClr val="9A5315"/>
                </a:solidFill>
                <a:latin typeface="Arial"/>
              </a:rPr>
              <a:t>mà</a:t>
            </a:r>
            <a:r>
              <a:rPr lang="vi-VN" sz="2300" b="0" strike="noStrike" spc="-1" dirty="0">
                <a:solidFill>
                  <a:srgbClr val="9A5315"/>
                </a:solidFill>
                <a:latin typeface="Arial"/>
              </a:rPr>
              <a:t> </a:t>
            </a:r>
            <a:r>
              <a:rPr lang="vi-VN" sz="2300" b="0" strike="noStrike" spc="-1" dirty="0" err="1">
                <a:solidFill>
                  <a:srgbClr val="9A5315"/>
                </a:solidFill>
                <a:latin typeface="Arial"/>
              </a:rPr>
              <a:t>sử</a:t>
            </a:r>
            <a:r>
              <a:rPr lang="vi-VN" sz="2300" b="0" strike="noStrike" spc="-1" dirty="0">
                <a:solidFill>
                  <a:srgbClr val="9A5315"/>
                </a:solidFill>
                <a:latin typeface="Arial"/>
              </a:rPr>
              <a:t> </a:t>
            </a:r>
            <a:r>
              <a:rPr lang="vi-VN" sz="2300" b="0" strike="noStrike" spc="-1" dirty="0" err="1">
                <a:solidFill>
                  <a:srgbClr val="9A5315"/>
                </a:solidFill>
                <a:latin typeface="Arial"/>
              </a:rPr>
              <a:t>dụng</a:t>
            </a:r>
            <a:r>
              <a:rPr lang="vi-VN" sz="2300" b="0" strike="noStrike" spc="-1" dirty="0">
                <a:solidFill>
                  <a:srgbClr val="9A5315"/>
                </a:solidFill>
                <a:latin typeface="Arial"/>
              </a:rPr>
              <a:t> </a:t>
            </a:r>
            <a:r>
              <a:rPr lang="vi-VN" sz="2300" b="1" strike="noStrike" spc="-1" dirty="0">
                <a:solidFill>
                  <a:srgbClr val="9A5315"/>
                </a:solidFill>
                <a:latin typeface="Arial"/>
              </a:rPr>
              <a:t>new</a:t>
            </a:r>
            <a:r>
              <a:rPr lang="vi-VN" sz="2300" spc="-1" dirty="0">
                <a:solidFill>
                  <a:srgbClr val="9A5315"/>
                </a:solidFill>
                <a:latin typeface="Arial"/>
              </a:rPr>
              <a:t> thì</a:t>
            </a:r>
            <a:r>
              <a:rPr lang="vi-VN" sz="2300" b="0" strike="noStrike" spc="-1" dirty="0">
                <a:solidFill>
                  <a:srgbClr val="9A5315"/>
                </a:solidFill>
                <a:latin typeface="Arial"/>
              </a:rPr>
              <a:t> </a:t>
            </a:r>
            <a:r>
              <a:rPr lang="vi-VN" sz="2300" b="0" strike="noStrike" spc="-1" dirty="0" err="1">
                <a:solidFill>
                  <a:srgbClr val="9A5315"/>
                </a:solidFill>
                <a:latin typeface="Arial"/>
              </a:rPr>
              <a:t>các </a:t>
            </a:r>
            <a:r>
              <a:rPr lang="vi-VN" sz="2300" b="1" strike="noStrike" spc="-1" dirty="0">
                <a:solidFill>
                  <a:srgbClr val="9A5315"/>
                </a:solidFill>
                <a:latin typeface="Arial"/>
              </a:rPr>
              <a:t>properties</a:t>
            </a:r>
            <a:r>
              <a:rPr lang="vi-VN" sz="2300" b="0" strike="noStrike" spc="-1" dirty="0">
                <a:solidFill>
                  <a:srgbClr val="9A5315"/>
                </a:solidFill>
                <a:latin typeface="Arial"/>
              </a:rPr>
              <a:t> </a:t>
            </a:r>
            <a:r>
              <a:rPr lang="vi-VN" sz="2300" b="0" strike="noStrike" spc="-1" dirty="0" err="1">
                <a:solidFill>
                  <a:srgbClr val="9A5315"/>
                </a:solidFill>
                <a:latin typeface="Arial"/>
              </a:rPr>
              <a:t>sẽ</a:t>
            </a:r>
            <a:r>
              <a:rPr lang="vi-VN" sz="2300" b="0" strike="noStrike" spc="-1" dirty="0">
                <a:solidFill>
                  <a:srgbClr val="9A5315"/>
                </a:solidFill>
                <a:latin typeface="Arial"/>
              </a:rPr>
              <a:t> </a:t>
            </a:r>
            <a:r>
              <a:rPr lang="vi-VN" sz="2300" b="0" strike="noStrike" spc="-1" dirty="0" err="1">
                <a:solidFill>
                  <a:srgbClr val="9A5315"/>
                </a:solidFill>
                <a:latin typeface="Arial"/>
              </a:rPr>
              <a:t>được</a:t>
            </a:r>
            <a:r>
              <a:rPr lang="vi-VN" sz="2300" b="0" strike="noStrike" spc="-1" dirty="0">
                <a:solidFill>
                  <a:srgbClr val="9A5315"/>
                </a:solidFill>
                <a:latin typeface="Arial"/>
              </a:rPr>
              <a:t> </a:t>
            </a:r>
            <a:r>
              <a:rPr lang="vi-VN" sz="2300" b="0" strike="noStrike" spc="-1" dirty="0" err="1">
                <a:solidFill>
                  <a:srgbClr val="9A5315"/>
                </a:solidFill>
                <a:latin typeface="Arial"/>
              </a:rPr>
              <a:t>khởi</a:t>
            </a:r>
            <a:r>
              <a:rPr lang="vi-VN" sz="2300" b="0" strike="noStrike" spc="-1" dirty="0">
                <a:solidFill>
                  <a:srgbClr val="9A5315"/>
                </a:solidFill>
                <a:latin typeface="Arial"/>
              </a:rPr>
              <a:t> </a:t>
            </a:r>
            <a:r>
              <a:rPr lang="vi-VN" sz="2300" b="0" strike="noStrike" spc="-1" dirty="0" err="1">
                <a:solidFill>
                  <a:srgbClr val="9A5315"/>
                </a:solidFill>
                <a:latin typeface="Arial"/>
              </a:rPr>
              <a:t>tạo</a:t>
            </a:r>
            <a:r>
              <a:rPr lang="vi-VN" sz="2300" b="0" strike="noStrike" spc="-1" dirty="0">
                <a:solidFill>
                  <a:srgbClr val="9A5315"/>
                </a:solidFill>
                <a:latin typeface="Arial"/>
              </a:rPr>
              <a:t> </a:t>
            </a:r>
            <a:r>
              <a:rPr lang="vi-VN" sz="2300" b="0" strike="noStrike" spc="-1" dirty="0" err="1">
                <a:solidFill>
                  <a:srgbClr val="9A5315"/>
                </a:solidFill>
                <a:latin typeface="Arial"/>
              </a:rPr>
              <a:t>giá</a:t>
            </a:r>
            <a:r>
              <a:rPr lang="vi-VN" sz="2300" b="0" strike="noStrike" spc="-1" dirty="0">
                <a:solidFill>
                  <a:srgbClr val="9A5315"/>
                </a:solidFill>
                <a:latin typeface="Arial"/>
              </a:rPr>
              <a:t> </a:t>
            </a:r>
            <a:r>
              <a:rPr lang="vi-VN" sz="2300" b="0" strike="noStrike" spc="-1" dirty="0" err="1">
                <a:solidFill>
                  <a:srgbClr val="9A5315"/>
                </a:solidFill>
                <a:latin typeface="Arial"/>
              </a:rPr>
              <a:t>trị</a:t>
            </a:r>
            <a:r>
              <a:rPr lang="vi-VN" sz="2300" b="0" strike="noStrike" spc="-1" dirty="0">
                <a:solidFill>
                  <a:srgbClr val="9A5315"/>
                </a:solidFill>
                <a:latin typeface="Arial"/>
              </a:rPr>
              <a:t> ban </a:t>
            </a:r>
            <a:r>
              <a:rPr lang="vi-VN" sz="2300" b="0" strike="noStrike" spc="-1" dirty="0" err="1">
                <a:solidFill>
                  <a:srgbClr val="9A5315"/>
                </a:solidFill>
                <a:latin typeface="Arial"/>
              </a:rPr>
              <a:t>đầu</a:t>
            </a:r>
            <a:r>
              <a:rPr lang="vi-VN" sz="2300" b="0" strike="noStrike" spc="-1" dirty="0">
                <a:solidFill>
                  <a:srgbClr val="9A5315"/>
                </a:solidFill>
                <a:latin typeface="Arial"/>
              </a:rPr>
              <a:t> </a:t>
            </a:r>
            <a:r>
              <a:rPr lang="vi-VN" sz="2300" b="0" strike="noStrike" spc="-1" dirty="0" err="1">
                <a:solidFill>
                  <a:srgbClr val="9A5315"/>
                </a:solidFill>
                <a:latin typeface="Arial"/>
              </a:rPr>
              <a:t>là</a:t>
            </a:r>
            <a:r>
              <a:rPr lang="vi-VN" sz="2300" b="0" strike="noStrike" spc="-1" dirty="0">
                <a:solidFill>
                  <a:srgbClr val="9A5315"/>
                </a:solidFill>
                <a:latin typeface="Arial"/>
              </a:rPr>
              <a:t> </a:t>
            </a:r>
            <a:r>
              <a:rPr lang="vi-VN" sz="2300" b="1" strike="noStrike" spc="-1" dirty="0">
                <a:solidFill>
                  <a:srgbClr val="9A5315"/>
                </a:solidFill>
                <a:latin typeface="Arial"/>
              </a:rPr>
              <a:t>null</a:t>
            </a:r>
            <a:r>
              <a:rPr lang="vi-VN" sz="2300" b="0" strike="noStrike" spc="-1" dirty="0">
                <a:solidFill>
                  <a:srgbClr val="9A5315"/>
                </a:solidFill>
                <a:latin typeface="Arial"/>
              </a:rPr>
              <a:t>.</a:t>
            </a:r>
            <a:endParaRPr lang="en-US" sz="2300" b="0" strike="noStrike" spc="-1" dirty="0">
              <a:solidFill>
                <a:srgbClr val="9A5315"/>
              </a:solidFill>
              <a:latin typeface="Arial"/>
            </a:endParaRPr>
          </a:p>
        </p:txBody>
      </p:sp>
      <p:sp>
        <p:nvSpPr>
          <p:cNvPr id="4" name="PlaceHolder 3"/>
          <p:cNvSpPr>
            <a:spLocks noGrp="1"/>
          </p:cNvSpPr>
          <p:nvPr>
            <p:ph type="sldNum" idx="4"/>
          </p:nvPr>
        </p:nvSpPr>
        <p:spPr/>
        <p:txBody>
          <a:bodyPr/>
          <a:lstStyle/>
          <a:p>
            <a:fld id="{25C6EB23-AE00-4B9F-BE8D-5B333A5F2855}" type="slidenum">
              <a:rPr/>
              <a:t>23</a:t>
            </a:fld>
            <a:endParaRPr/>
          </a:p>
        </p:txBody>
      </p:sp>
    </p:spTree>
    <p:extLst>
      <p:ext uri="{BB962C8B-B14F-4D97-AF65-F5344CB8AC3E}">
        <p14:creationId xmlns:p14="http://schemas.microsoft.com/office/powerpoint/2010/main" val="109664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i.3. Kiểu dữ liệu TypeScript</a:t>
            </a:r>
            <a:endParaRPr lang="en-US" sz="3600" b="0" strike="noStrike" spc="-1">
              <a:solidFill>
                <a:srgbClr val="9A5315"/>
              </a:solidFill>
              <a:latin typeface="Arial"/>
            </a:endParaRPr>
          </a:p>
        </p:txBody>
      </p:sp>
      <p:sp>
        <p:nvSpPr>
          <p:cNvPr id="215" name="PlaceHolder 2"/>
          <p:cNvSpPr>
            <a:spLocks noGrp="1"/>
          </p:cNvSpPr>
          <p:nvPr>
            <p:ph/>
          </p:nvPr>
        </p:nvSpPr>
        <p:spPr>
          <a:xfrm>
            <a:off x="1065240" y="1825560"/>
            <a:ext cx="10058040" cy="400320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300" b="0" strike="noStrike" spc="-1">
                <a:solidFill>
                  <a:srgbClr val="9A5315"/>
                </a:solidFill>
                <a:latin typeface="Arial"/>
              </a:rPr>
              <a:t>Các type của TS:</a:t>
            </a:r>
            <a:br>
              <a:rPr sz="2300"/>
            </a:br>
            <a:r>
              <a:rPr lang="en-US" sz="2300" b="0" strike="noStrike" spc="-1" dirty="0">
                <a:solidFill>
                  <a:srgbClr val="9A5315"/>
                </a:solidFill>
                <a:latin typeface="Arial"/>
              </a:rPr>
              <a:t>- </a:t>
            </a:r>
            <a:r>
              <a:rPr lang="en-US" sz="2300" b="1" strike="noStrike" spc="-1" dirty="0">
                <a:solidFill>
                  <a:srgbClr val="9A5315"/>
                </a:solidFill>
                <a:latin typeface="Arial"/>
              </a:rPr>
              <a:t>Class / Interface / Type Aliases</a:t>
            </a:r>
            <a:r>
              <a:rPr lang="en-US" sz="2300" strike="noStrike" spc="-1" dirty="0">
                <a:solidFill>
                  <a:srgbClr val="9A5315"/>
                </a:solidFill>
                <a:latin typeface="Arial"/>
              </a:rPr>
              <a:t>:</a:t>
            </a:r>
            <a:br>
              <a:rPr sz="2300"/>
            </a:br>
            <a:r>
              <a:rPr lang="en-US" sz="2300" b="0" strike="noStrike" spc="-1">
                <a:solidFill>
                  <a:srgbClr val="F1471F"/>
                </a:solidFill>
                <a:latin typeface="Arial"/>
              </a:rPr>
              <a:t>+ Tại sao phải khởi tạo giá trị ban đầu cho các biến?</a:t>
            </a:r>
            <a:br>
              <a:rPr sz="2300"/>
            </a:br>
            <a:r>
              <a:rPr lang="en-US" sz="2300" b="1" strike="noStrike" spc="-1">
                <a:solidFill>
                  <a:srgbClr val="9A5315"/>
                </a:solidFill>
                <a:latin typeface="Arial"/>
              </a:rPr>
              <a:t>null </a:t>
            </a:r>
            <a:r>
              <a:rPr lang="en-US" sz="2300" b="0" strike="noStrike" spc="-1">
                <a:solidFill>
                  <a:srgbClr val="9A5315"/>
                </a:solidFill>
                <a:latin typeface="Arial"/>
              </a:rPr>
              <a:t>và</a:t>
            </a:r>
            <a:r>
              <a:rPr lang="en-US" sz="2300" b="1" strike="noStrike" spc="-1">
                <a:solidFill>
                  <a:srgbClr val="9A5315"/>
                </a:solidFill>
                <a:latin typeface="Arial"/>
              </a:rPr>
              <a:t> undefined </a:t>
            </a:r>
            <a:r>
              <a:rPr lang="en-US" sz="2300" b="0" strike="noStrike" spc="-1">
                <a:solidFill>
                  <a:srgbClr val="9A5315"/>
                </a:solidFill>
                <a:latin typeface="Arial"/>
              </a:rPr>
              <a:t>là 2 giá trị gây một lỗi phổ biến khi gọi đến các </a:t>
            </a:r>
            <a:r>
              <a:rPr lang="en-US" sz="2300" b="1" strike="noStrike" spc="-1">
                <a:solidFill>
                  <a:srgbClr val="9A5315"/>
                </a:solidFill>
                <a:latin typeface="Arial"/>
              </a:rPr>
              <a:t>method</a:t>
            </a:r>
            <a:r>
              <a:rPr lang="en-US" sz="2300" b="0" strike="noStrike" spc="-1">
                <a:solidFill>
                  <a:srgbClr val="9A5315"/>
                </a:solidFill>
                <a:latin typeface="Arial"/>
              </a:rPr>
              <a:t>/</a:t>
            </a:r>
            <a:r>
              <a:rPr lang="en-US" sz="2300" b="1" strike="noStrike" spc="-1">
                <a:solidFill>
                  <a:srgbClr val="9A5315"/>
                </a:solidFill>
                <a:latin typeface="Arial"/>
              </a:rPr>
              <a:t>property</a:t>
            </a:r>
            <a:r>
              <a:rPr lang="en-US" sz="2300" b="0" strike="noStrike" spc="-1">
                <a:solidFill>
                  <a:srgbClr val="9A5315"/>
                </a:solidFill>
                <a:latin typeface="Arial"/>
              </a:rPr>
              <a:t> của </a:t>
            </a:r>
            <a:r>
              <a:rPr lang="en-US" sz="2300" b="1" strike="noStrike" spc="-1">
                <a:solidFill>
                  <a:srgbClr val="9A5315"/>
                </a:solidFill>
                <a:latin typeface="Arial"/>
              </a:rPr>
              <a:t>object</a:t>
            </a:r>
            <a:r>
              <a:rPr lang="en-US" sz="2300" b="0" strike="noStrike" spc="-1">
                <a:solidFill>
                  <a:srgbClr val="9A5315"/>
                </a:solidFill>
                <a:latin typeface="Arial"/>
              </a:rPr>
              <a:t> khi chạy chực tế:</a:t>
            </a:r>
            <a:br>
              <a:rPr sz="2300"/>
            </a:br>
            <a:r>
              <a:rPr lang="en-US" sz="2000" b="0" strike="noStrike" spc="-1">
                <a:solidFill>
                  <a:srgbClr val="1A73CB"/>
                </a:solidFill>
                <a:latin typeface="Courier New"/>
              </a:rPr>
              <a:t>TypeError: Cannot read property ‘___' of undefined/null</a:t>
            </a:r>
            <a:br>
              <a:rPr sz="2300"/>
            </a:br>
            <a:br>
              <a:rPr sz="2300"/>
            </a:br>
            <a:r>
              <a:rPr lang="en-US" sz="2300" b="0" strike="noStrike" spc="-1">
                <a:solidFill>
                  <a:srgbClr val="9A5315"/>
                </a:solidFill>
                <a:latin typeface="Arial"/>
              </a:rPr>
              <a:t>=&gt; Để tránh lỗi này, các biến cần được khởi tạo giá trị ban đầu, đồng thời sử dụng phương pháp check null/undefined trước khi gọi các method/property</a:t>
            </a:r>
          </a:p>
        </p:txBody>
      </p:sp>
      <p:sp>
        <p:nvSpPr>
          <p:cNvPr id="4" name="PlaceHolder 3"/>
          <p:cNvSpPr>
            <a:spLocks noGrp="1"/>
          </p:cNvSpPr>
          <p:nvPr>
            <p:ph type="sldNum" idx="4"/>
          </p:nvPr>
        </p:nvSpPr>
        <p:spPr/>
        <p:txBody>
          <a:bodyPr/>
          <a:lstStyle/>
          <a:p>
            <a:fld id="{113190B4-2868-4B4C-989B-06FDECAC7DF9}" type="slidenum">
              <a:rPr/>
              <a:t>24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i.3. Kiểu dữ liệu TypeScript</a:t>
            </a:r>
            <a:endParaRPr lang="en-US" sz="3600" b="0" strike="noStrike" spc="-1">
              <a:solidFill>
                <a:srgbClr val="9A5315"/>
              </a:solidFill>
              <a:latin typeface="Arial"/>
            </a:endParaRPr>
          </a:p>
        </p:txBody>
      </p:sp>
      <p:sp>
        <p:nvSpPr>
          <p:cNvPr id="217" name="PlaceHolder 2"/>
          <p:cNvSpPr>
            <a:spLocks noGrp="1"/>
          </p:cNvSpPr>
          <p:nvPr>
            <p:ph/>
          </p:nvPr>
        </p:nvSpPr>
        <p:spPr>
          <a:xfrm>
            <a:off x="1065240" y="1825560"/>
            <a:ext cx="10058040" cy="400320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300" b="0" strike="noStrike" spc="-1">
                <a:solidFill>
                  <a:srgbClr val="9A5315"/>
                </a:solidFill>
                <a:latin typeface="Arial"/>
              </a:rPr>
              <a:t>Các type của TS:</a:t>
            </a:r>
            <a:br>
              <a:rPr sz="2300"/>
            </a:br>
            <a:r>
              <a:rPr lang="en-US" sz="2300" b="0" strike="noStrike" spc="-1" dirty="0">
                <a:solidFill>
                  <a:srgbClr val="9A5315"/>
                </a:solidFill>
                <a:latin typeface="Arial"/>
              </a:rPr>
              <a:t>- </a:t>
            </a:r>
            <a:r>
              <a:rPr lang="en-US" sz="2300" b="1" strike="noStrike" spc="-1" dirty="0">
                <a:solidFill>
                  <a:srgbClr val="9A5315"/>
                </a:solidFill>
                <a:latin typeface="Arial"/>
              </a:rPr>
              <a:t>Class / Interface / Type Aliases</a:t>
            </a:r>
            <a:r>
              <a:rPr lang="en-US" sz="2300" strike="noStrike" spc="-1" dirty="0">
                <a:solidFill>
                  <a:srgbClr val="9A5315"/>
                </a:solidFill>
                <a:latin typeface="Arial"/>
              </a:rPr>
              <a:t>:</a:t>
            </a:r>
            <a:br>
              <a:rPr sz="2300"/>
            </a:br>
            <a:r>
              <a:rPr lang="en-US" sz="2300" b="0" strike="noStrike" spc="-1">
                <a:solidFill>
                  <a:srgbClr val="F1471F"/>
                </a:solidFill>
                <a:latin typeface="Arial"/>
              </a:rPr>
              <a:t>+ Tại sao phải khởi tạo giá trị ban đầu cho các biến?</a:t>
            </a:r>
            <a:br>
              <a:rPr sz="2300"/>
            </a:br>
            <a:r>
              <a:rPr lang="en-US" sz="2300" b="0" strike="noStrike" spc="-1">
                <a:solidFill>
                  <a:srgbClr val="9A5315"/>
                </a:solidFill>
                <a:latin typeface="Arial"/>
              </a:rPr>
              <a:t>VD: check null/undefined</a:t>
            </a:r>
          </a:p>
        </p:txBody>
      </p:sp>
      <p:pic>
        <p:nvPicPr>
          <p:cNvPr id="218" name="Picture 9"/>
          <p:cNvPicPr/>
          <p:nvPr/>
        </p:nvPicPr>
        <p:blipFill>
          <a:blip r:embed="rId2"/>
          <a:stretch>
            <a:fillRect/>
          </a:stretch>
        </p:blipFill>
        <p:spPr>
          <a:xfrm>
            <a:off x="3436920" y="3349488"/>
            <a:ext cx="5314320" cy="2570040"/>
          </a:xfrm>
          <a:prstGeom prst="rect">
            <a:avLst/>
          </a:prstGeom>
          <a:ln w="0">
            <a:noFill/>
          </a:ln>
        </p:spPr>
      </p:pic>
      <p:sp>
        <p:nvSpPr>
          <p:cNvPr id="4" name="PlaceHolder 3"/>
          <p:cNvSpPr>
            <a:spLocks noGrp="1"/>
          </p:cNvSpPr>
          <p:nvPr>
            <p:ph type="sldNum" idx="4"/>
          </p:nvPr>
        </p:nvSpPr>
        <p:spPr/>
        <p:txBody>
          <a:bodyPr/>
          <a:lstStyle/>
          <a:p>
            <a:fld id="{7EBE396D-3A96-4334-9F07-681AE2292AA6}" type="slidenum">
              <a:rPr/>
              <a:t>25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i.3. Kiểu dữ liệu TypeScript</a:t>
            </a:r>
            <a:endParaRPr lang="en-US" sz="3600" b="0" strike="noStrike" spc="-1">
              <a:solidFill>
                <a:srgbClr val="9A5315"/>
              </a:solidFill>
              <a:latin typeface="Arial"/>
            </a:endParaRPr>
          </a:p>
        </p:txBody>
      </p:sp>
      <p:sp>
        <p:nvSpPr>
          <p:cNvPr id="217" name="PlaceHolder 2"/>
          <p:cNvSpPr>
            <a:spLocks noGrp="1"/>
          </p:cNvSpPr>
          <p:nvPr>
            <p:ph/>
          </p:nvPr>
        </p:nvSpPr>
        <p:spPr>
          <a:xfrm>
            <a:off x="1065240" y="1825560"/>
            <a:ext cx="10058040" cy="400320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300" b="0" strike="noStrike" spc="-1">
                <a:solidFill>
                  <a:srgbClr val="9A5315"/>
                </a:solidFill>
                <a:latin typeface="Arial"/>
              </a:rPr>
              <a:t>Các type của TS:</a:t>
            </a:r>
            <a:br>
              <a:rPr sz="2300"/>
            </a:br>
            <a:r>
              <a:rPr lang="en-US" sz="2300" b="0" strike="noStrike" spc="-1" dirty="0">
                <a:solidFill>
                  <a:srgbClr val="9A5315"/>
                </a:solidFill>
                <a:latin typeface="Arial"/>
              </a:rPr>
              <a:t>- </a:t>
            </a:r>
            <a:r>
              <a:rPr lang="en-US" sz="2300" b="1" strike="noStrike" spc="-1" dirty="0">
                <a:solidFill>
                  <a:srgbClr val="9A5315"/>
                </a:solidFill>
                <a:latin typeface="Arial"/>
              </a:rPr>
              <a:t>Class / Interface / Type Aliases</a:t>
            </a:r>
            <a:r>
              <a:rPr lang="en-US" sz="2300" strike="noStrike" spc="-1" dirty="0">
                <a:solidFill>
                  <a:srgbClr val="9A5315"/>
                </a:solidFill>
                <a:latin typeface="Arial"/>
              </a:rPr>
              <a:t>:</a:t>
            </a:r>
            <a:br>
              <a:rPr sz="2300"/>
            </a:br>
            <a:r>
              <a:rPr lang="en-US" sz="2300" b="0" strike="noStrike" spc="-1">
                <a:solidFill>
                  <a:srgbClr val="9A5315"/>
                </a:solidFill>
                <a:latin typeface="Arial"/>
              </a:rPr>
              <a:t>+ Cách khởi tạo giá trị ban đầu:</a:t>
            </a:r>
            <a:br>
              <a:rPr lang="en-US" sz="2400" b="0" strike="noStrike" spc="-1">
                <a:solidFill>
                  <a:srgbClr val="9A5315"/>
                </a:solidFill>
                <a:latin typeface="Arial"/>
              </a:rPr>
            </a:br>
            <a:br>
              <a:rPr lang="en-US" sz="2400" spc="-1">
                <a:solidFill>
                  <a:srgbClr val="9A5315"/>
                </a:solidFill>
                <a:latin typeface="Arial"/>
              </a:rPr>
            </a:br>
            <a:r>
              <a:rPr lang="en-US" sz="2300" spc="-1">
                <a:solidFill>
                  <a:srgbClr val="9A5315"/>
                </a:solidFill>
                <a:latin typeface="Arial"/>
              </a:rPr>
              <a:t>Class:</a:t>
            </a:r>
            <a:r>
              <a:rPr lang="en-US" sz="2400" spc="-1">
                <a:solidFill>
                  <a:srgbClr val="9A5315"/>
                </a:solidFill>
                <a:latin typeface="Arial"/>
              </a:rPr>
              <a:t> </a:t>
            </a:r>
            <a:r>
              <a:rPr lang="en-US" sz="2000" b="1" spc="-1">
                <a:solidFill>
                  <a:srgbClr val="00B0F0"/>
                </a:solidFill>
                <a:latin typeface="Courier New" panose="02070309020205020404" pitchFamily="49" charset="0"/>
                <a:cs typeface="Courier New" panose="02070309020205020404" pitchFamily="49" charset="0"/>
              </a:rPr>
              <a:t>varName = new </a:t>
            </a:r>
            <a:r>
              <a:rPr lang="en-US" sz="2000" b="1" spc="-1">
                <a:solidFill>
                  <a:srgbClr val="00B050"/>
                </a:solidFill>
                <a:latin typeface="Courier New" panose="02070309020205020404" pitchFamily="49" charset="0"/>
                <a:cs typeface="Courier New" panose="02070309020205020404" pitchFamily="49" charset="0"/>
              </a:rPr>
              <a:t>ClassName</a:t>
            </a:r>
            <a:r>
              <a:rPr lang="en-US" sz="2000" b="1" spc="-1">
                <a:solidFill>
                  <a:srgbClr val="00B0F0"/>
                </a:solidFill>
                <a:latin typeface="Courier New" panose="02070309020205020404" pitchFamily="49" charset="0"/>
                <a:cs typeface="Courier New" panose="02070309020205020404" pitchFamily="49" charset="0"/>
              </a:rPr>
              <a:t>();</a:t>
            </a:r>
            <a:br>
              <a:rPr lang="en-US" sz="2400" spc="-1">
                <a:solidFill>
                  <a:srgbClr val="9A5315"/>
                </a:solidFill>
                <a:latin typeface="Arial"/>
              </a:rPr>
            </a:br>
            <a:br>
              <a:rPr lang="en-US" sz="2400" spc="-1">
                <a:solidFill>
                  <a:srgbClr val="9A5315"/>
                </a:solidFill>
                <a:latin typeface="Arial"/>
              </a:rPr>
            </a:br>
            <a:r>
              <a:rPr lang="en-US" sz="2300" spc="-1">
                <a:solidFill>
                  <a:srgbClr val="9A5315"/>
                </a:solidFill>
                <a:latin typeface="Arial"/>
              </a:rPr>
              <a:t>Interface:</a:t>
            </a:r>
            <a:r>
              <a:rPr lang="en-US" sz="2400" spc="-1">
                <a:solidFill>
                  <a:srgbClr val="9A5315"/>
                </a:solidFill>
                <a:latin typeface="Arial"/>
              </a:rPr>
              <a:t> </a:t>
            </a:r>
            <a:r>
              <a:rPr lang="en-US" sz="2000" b="1" spc="-1">
                <a:solidFill>
                  <a:srgbClr val="00B0F0"/>
                </a:solidFill>
                <a:latin typeface="Courier New" panose="02070309020205020404" pitchFamily="49" charset="0"/>
                <a:cs typeface="Courier New" panose="02070309020205020404" pitchFamily="49" charset="0"/>
              </a:rPr>
              <a:t>varName: </a:t>
            </a:r>
            <a:r>
              <a:rPr lang="en-US" sz="2000" b="1" spc="-1">
                <a:solidFill>
                  <a:srgbClr val="00B050"/>
                </a:solidFill>
                <a:latin typeface="Courier New" panose="02070309020205020404" pitchFamily="49" charset="0"/>
                <a:cs typeface="Courier New" panose="02070309020205020404" pitchFamily="49" charset="0"/>
              </a:rPr>
              <a:t>InterfaceName</a:t>
            </a:r>
            <a:r>
              <a:rPr lang="en-US" sz="2000" b="1" spc="-1">
                <a:solidFill>
                  <a:srgbClr val="00B0F0"/>
                </a:solidFill>
                <a:latin typeface="Courier New" panose="02070309020205020404" pitchFamily="49" charset="0"/>
                <a:cs typeface="Courier New" panose="02070309020205020404" pitchFamily="49" charset="0"/>
              </a:rPr>
              <a:t> = {} as </a:t>
            </a:r>
            <a:r>
              <a:rPr lang="en-US" sz="2000" b="1" spc="-1">
                <a:solidFill>
                  <a:srgbClr val="00B050"/>
                </a:solidFill>
                <a:latin typeface="Courier New" panose="02070309020205020404" pitchFamily="49" charset="0"/>
                <a:cs typeface="Courier New" panose="02070309020205020404" pitchFamily="49" charset="0"/>
              </a:rPr>
              <a:t>InterfaceName</a:t>
            </a:r>
            <a:r>
              <a:rPr lang="en-US" sz="2000" b="1" spc="-1">
                <a:solidFill>
                  <a:srgbClr val="00B0F0"/>
                </a:solidFill>
                <a:latin typeface="Courier New" panose="02070309020205020404" pitchFamily="49" charset="0"/>
                <a:cs typeface="Courier New" panose="02070309020205020404" pitchFamily="49" charset="0"/>
              </a:rPr>
              <a:t>;</a:t>
            </a:r>
            <a:br>
              <a:rPr lang="en-US" sz="2000" b="1" spc="-1">
                <a:solidFill>
                  <a:srgbClr val="00B0F0"/>
                </a:solidFill>
                <a:latin typeface="Courier New" panose="02070309020205020404" pitchFamily="49" charset="0"/>
                <a:cs typeface="Courier New" panose="02070309020205020404" pitchFamily="49" charset="0"/>
              </a:rPr>
            </a:br>
            <a:br>
              <a:rPr lang="en-US" sz="2000" b="1" spc="-1">
                <a:solidFill>
                  <a:srgbClr val="00B0F0"/>
                </a:solidFill>
                <a:latin typeface="Courier New" panose="02070309020205020404" pitchFamily="49" charset="0"/>
                <a:cs typeface="Courier New" panose="02070309020205020404" pitchFamily="49" charset="0"/>
              </a:rPr>
            </a:br>
            <a:r>
              <a:rPr lang="en-US" sz="2300" spc="-1">
                <a:solidFill>
                  <a:srgbClr val="9A5315"/>
                </a:solidFill>
                <a:latin typeface="Arial"/>
              </a:rPr>
              <a:t>Type aliases (non-object type): </a:t>
            </a:r>
            <a:r>
              <a:rPr lang="en-US" sz="1900" b="1" spc="-1">
                <a:solidFill>
                  <a:srgbClr val="00B0F0"/>
                </a:solidFill>
                <a:latin typeface="Courier New" panose="02070309020205020404" pitchFamily="49" charset="0"/>
                <a:cs typeface="Courier New" panose="02070309020205020404" pitchFamily="49" charset="0"/>
              </a:rPr>
              <a:t>varName: </a:t>
            </a:r>
            <a:r>
              <a:rPr lang="en-US" sz="1900" b="1" spc="-1">
                <a:solidFill>
                  <a:srgbClr val="00B050"/>
                </a:solidFill>
                <a:latin typeface="Courier New" panose="02070309020205020404" pitchFamily="49" charset="0"/>
                <a:cs typeface="Courier New" panose="02070309020205020404" pitchFamily="49" charset="0"/>
              </a:rPr>
              <a:t>TypeAliases</a:t>
            </a:r>
            <a:r>
              <a:rPr lang="en-US" sz="1900" b="1" spc="-1">
                <a:solidFill>
                  <a:srgbClr val="00B0F0"/>
                </a:solidFill>
                <a:latin typeface="Courier New" panose="02070309020205020404" pitchFamily="49" charset="0"/>
                <a:cs typeface="Courier New" panose="02070309020205020404" pitchFamily="49" charset="0"/>
              </a:rPr>
              <a:t> = &lt;init_val&gt;;</a:t>
            </a:r>
            <a:br>
              <a:rPr lang="en-US" sz="2000" b="1" spc="-1">
                <a:solidFill>
                  <a:srgbClr val="00B0F0"/>
                </a:solidFill>
                <a:latin typeface="Courier New" panose="02070309020205020404" pitchFamily="49" charset="0"/>
                <a:cs typeface="Courier New" panose="02070309020205020404" pitchFamily="49" charset="0"/>
              </a:rPr>
            </a:br>
            <a:r>
              <a:rPr lang="en-US" sz="2400" spc="-1">
                <a:solidFill>
                  <a:srgbClr val="9A5315"/>
                </a:solidFill>
                <a:latin typeface="Arial"/>
              </a:rPr>
              <a:t>Type aliases (object type):</a:t>
            </a:r>
            <a:r>
              <a:rPr lang="en-US" sz="2000" b="1" spc="-1">
                <a:solidFill>
                  <a:srgbClr val="00B0F0"/>
                </a:solidFill>
                <a:latin typeface="Courier New" panose="02070309020205020404" pitchFamily="49" charset="0"/>
                <a:cs typeface="Courier New" panose="02070309020205020404" pitchFamily="49" charset="0"/>
              </a:rPr>
              <a:t> </a:t>
            </a:r>
            <a:r>
              <a:rPr lang="en-US" sz="1900" b="1" spc="-1">
                <a:solidFill>
                  <a:srgbClr val="00B0F0"/>
                </a:solidFill>
                <a:latin typeface="Courier New" panose="02070309020205020404" pitchFamily="49" charset="0"/>
                <a:cs typeface="Courier New" panose="02070309020205020404" pitchFamily="49" charset="0"/>
              </a:rPr>
              <a:t>varName: </a:t>
            </a:r>
            <a:r>
              <a:rPr lang="en-US" sz="1900" b="1" spc="-1">
                <a:solidFill>
                  <a:srgbClr val="00B050"/>
                </a:solidFill>
                <a:latin typeface="Courier New" panose="02070309020205020404" pitchFamily="49" charset="0"/>
                <a:cs typeface="Courier New" panose="02070309020205020404" pitchFamily="49" charset="0"/>
              </a:rPr>
              <a:t>TypeAliases</a:t>
            </a:r>
            <a:r>
              <a:rPr lang="en-US" sz="1900" b="1" spc="-1">
                <a:solidFill>
                  <a:srgbClr val="00B0F0"/>
                </a:solidFill>
                <a:latin typeface="Courier New" panose="02070309020205020404" pitchFamily="49" charset="0"/>
                <a:cs typeface="Courier New" panose="02070309020205020404" pitchFamily="49" charset="0"/>
              </a:rPr>
              <a:t> = {} as </a:t>
            </a:r>
            <a:r>
              <a:rPr lang="en-US" sz="1900" b="1" spc="-1">
                <a:solidFill>
                  <a:srgbClr val="00B050"/>
                </a:solidFill>
                <a:latin typeface="Courier New" panose="02070309020205020404" pitchFamily="49" charset="0"/>
                <a:cs typeface="Courier New" panose="02070309020205020404" pitchFamily="49" charset="0"/>
              </a:rPr>
              <a:t>TypeAliases</a:t>
            </a:r>
            <a:r>
              <a:rPr lang="en-US" sz="1900" b="1" spc="-1">
                <a:solidFill>
                  <a:srgbClr val="00B0F0"/>
                </a:solidFill>
                <a:latin typeface="Courier New" panose="02070309020205020404" pitchFamily="49" charset="0"/>
                <a:cs typeface="Courier New" panose="02070309020205020404" pitchFamily="49" charset="0"/>
              </a:rPr>
              <a:t>;</a:t>
            </a:r>
          </a:p>
        </p:txBody>
      </p:sp>
      <p:sp>
        <p:nvSpPr>
          <p:cNvPr id="4" name="PlaceHolder 3"/>
          <p:cNvSpPr>
            <a:spLocks noGrp="1"/>
          </p:cNvSpPr>
          <p:nvPr>
            <p:ph type="sldNum" idx="4"/>
          </p:nvPr>
        </p:nvSpPr>
        <p:spPr/>
        <p:txBody>
          <a:bodyPr/>
          <a:lstStyle/>
          <a:p>
            <a:fld id="{7EBE396D-3A96-4334-9F07-681AE2292AA6}" type="slidenum">
              <a:rPr/>
              <a:t>26</a:t>
            </a:fld>
            <a:endParaRPr/>
          </a:p>
        </p:txBody>
      </p:sp>
    </p:spTree>
    <p:extLst>
      <p:ext uri="{BB962C8B-B14F-4D97-AF65-F5344CB8AC3E}">
        <p14:creationId xmlns:p14="http://schemas.microsoft.com/office/powerpoint/2010/main" val="181031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i.3. Kiểu dữ liệu TypeScript</a:t>
            </a:r>
            <a:endParaRPr lang="en-US" sz="3600" b="0" strike="noStrike" spc="-1">
              <a:solidFill>
                <a:srgbClr val="9A5315"/>
              </a:solidFill>
              <a:latin typeface="Arial"/>
            </a:endParaRPr>
          </a:p>
        </p:txBody>
      </p:sp>
      <p:sp>
        <p:nvSpPr>
          <p:cNvPr id="217" name="PlaceHolder 2"/>
          <p:cNvSpPr>
            <a:spLocks noGrp="1"/>
          </p:cNvSpPr>
          <p:nvPr>
            <p:ph/>
          </p:nvPr>
        </p:nvSpPr>
        <p:spPr>
          <a:xfrm>
            <a:off x="1065240" y="1825559"/>
            <a:ext cx="10058040" cy="4565301"/>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Các type của TS:</a:t>
            </a:r>
            <a:br>
              <a:rPr sz="2400"/>
            </a:br>
            <a:r>
              <a:rPr lang="en-US" sz="2400" b="0" strike="noStrike" spc="-1" dirty="0">
                <a:solidFill>
                  <a:srgbClr val="9A5315"/>
                </a:solidFill>
                <a:latin typeface="Arial"/>
              </a:rPr>
              <a:t>- </a:t>
            </a:r>
            <a:r>
              <a:rPr lang="en-US" sz="2400" b="1" strike="noStrike" spc="-1" dirty="0">
                <a:solidFill>
                  <a:srgbClr val="9A5315"/>
                </a:solidFill>
                <a:latin typeface="Arial"/>
              </a:rPr>
              <a:t>Class / Interface / Type Aliases</a:t>
            </a:r>
            <a:r>
              <a:rPr lang="en-US" sz="2400" strike="noStrike" spc="-1" dirty="0">
                <a:solidFill>
                  <a:srgbClr val="9A5315"/>
                </a:solidFill>
                <a:latin typeface="Arial"/>
              </a:rPr>
              <a:t>:</a:t>
            </a:r>
            <a:br>
              <a:rPr sz="2400"/>
            </a:br>
            <a:r>
              <a:rPr lang="en-US" sz="2400" b="0" strike="noStrike" spc="-1">
                <a:solidFill>
                  <a:srgbClr val="F1471F"/>
                </a:solidFill>
                <a:latin typeface="Arial"/>
              </a:rPr>
              <a:t>+ Tại sao không dùng Class luôn mà dùng Interface?</a:t>
            </a:r>
            <a:br>
              <a:rPr sz="2400"/>
            </a:br>
            <a:r>
              <a:rPr lang="en-US" sz="2400" b="0" strike="noStrike" spc="-1">
                <a:solidFill>
                  <a:srgbClr val="9A5315"/>
                </a:solidFill>
                <a:latin typeface="Arial"/>
              </a:rPr>
              <a:t>=&gt; Vì Interface chỉ là 1 sự ràng buộc khi code, khi compile code từ TS sang JS, Interface sẽ “biến mất” và không tạo ra một instance mới. Ngược lại, nếu dùng Class sẽ tạo ra một instance mới lưu vào trong bộ nhớ =&gt; Ảnh hưởng đến performance.</a:t>
            </a:r>
            <a:br>
              <a:rPr lang="en-US" sz="2400" b="0" strike="noStrike" spc="-1">
                <a:solidFill>
                  <a:srgbClr val="9A5315"/>
                </a:solidFill>
                <a:latin typeface="Arial"/>
              </a:rPr>
            </a:br>
            <a:r>
              <a:rPr lang="en-US" sz="2400" b="0" strike="noStrike" spc="-1">
                <a:solidFill>
                  <a:srgbClr val="9A5315"/>
                </a:solidFill>
                <a:latin typeface="Arial"/>
              </a:rPr>
              <a:t>Tuy vậy, vẫn cần cân nhắc giữa sự tiện lợi khi khởi tạo bằng new và performance khi dùng interface.</a:t>
            </a:r>
          </a:p>
        </p:txBody>
      </p:sp>
      <p:sp>
        <p:nvSpPr>
          <p:cNvPr id="4" name="PlaceHolder 3"/>
          <p:cNvSpPr>
            <a:spLocks noGrp="1"/>
          </p:cNvSpPr>
          <p:nvPr>
            <p:ph type="sldNum" idx="4"/>
          </p:nvPr>
        </p:nvSpPr>
        <p:spPr/>
        <p:txBody>
          <a:bodyPr/>
          <a:lstStyle/>
          <a:p>
            <a:fld id="{7EBE396D-3A96-4334-9F07-681AE2292AA6}" type="slidenum">
              <a:rPr/>
              <a:t>27</a:t>
            </a:fld>
            <a:endParaRPr/>
          </a:p>
        </p:txBody>
      </p:sp>
    </p:spTree>
    <p:extLst>
      <p:ext uri="{BB962C8B-B14F-4D97-AF65-F5344CB8AC3E}">
        <p14:creationId xmlns:p14="http://schemas.microsoft.com/office/powerpoint/2010/main" val="238729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i.3. Kiểu dữ liệu TypeScript</a:t>
            </a:r>
            <a:endParaRPr lang="en-US" sz="3600" b="0" strike="noStrike" spc="-1">
              <a:solidFill>
                <a:srgbClr val="9A5315"/>
              </a:solidFill>
              <a:latin typeface="Arial"/>
            </a:endParaRPr>
          </a:p>
        </p:txBody>
      </p:sp>
      <p:sp>
        <p:nvSpPr>
          <p:cNvPr id="217" name="PlaceHolder 2"/>
          <p:cNvSpPr>
            <a:spLocks noGrp="1"/>
          </p:cNvSpPr>
          <p:nvPr>
            <p:ph/>
          </p:nvPr>
        </p:nvSpPr>
        <p:spPr>
          <a:xfrm>
            <a:off x="1065240" y="1825559"/>
            <a:ext cx="10058040" cy="4565301"/>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Các type của TS:</a:t>
            </a:r>
            <a:br>
              <a:rPr sz="2400"/>
            </a:br>
            <a:r>
              <a:rPr lang="en-US" sz="2400" b="0" strike="noStrike" spc="-1" dirty="0">
                <a:solidFill>
                  <a:srgbClr val="9A5315"/>
                </a:solidFill>
                <a:latin typeface="Arial"/>
              </a:rPr>
              <a:t>- </a:t>
            </a:r>
            <a:r>
              <a:rPr lang="en-US" sz="2400" b="1" strike="noStrike" spc="-1" dirty="0">
                <a:solidFill>
                  <a:srgbClr val="9A5315"/>
                </a:solidFill>
                <a:latin typeface="Arial"/>
              </a:rPr>
              <a:t>Class / Interface / Type Aliases</a:t>
            </a:r>
            <a:r>
              <a:rPr lang="en-US" sz="2400" strike="noStrike" spc="-1" dirty="0">
                <a:solidFill>
                  <a:srgbClr val="9A5315"/>
                </a:solidFill>
                <a:latin typeface="Arial"/>
              </a:rPr>
              <a:t>:</a:t>
            </a:r>
            <a:br>
              <a:rPr sz="2400"/>
            </a:br>
            <a:r>
              <a:rPr lang="en-US" sz="2400" b="0" strike="noStrike" spc="-1">
                <a:solidFill>
                  <a:srgbClr val="F1471F"/>
                </a:solidFill>
                <a:latin typeface="Arial"/>
              </a:rPr>
              <a:t>+ Vậy khi nào dùng Class, khi nào dùng Interface?</a:t>
            </a:r>
            <a:br>
              <a:rPr lang="en-US" sz="2400" b="0" strike="noStrike" spc="-1">
                <a:solidFill>
                  <a:srgbClr val="F1471F"/>
                </a:solidFill>
                <a:latin typeface="Arial"/>
              </a:rPr>
            </a:br>
            <a:r>
              <a:rPr lang="en-US" sz="2400" b="0" strike="noStrike" spc="-1">
                <a:solidFill>
                  <a:srgbClr val="9A5315"/>
                </a:solidFill>
                <a:latin typeface="Arial"/>
              </a:rPr>
              <a:t>=&gt; Lời khuyên:</a:t>
            </a:r>
            <a:br>
              <a:rPr lang="en-US" sz="2400" b="0" strike="noStrike" spc="-1">
                <a:solidFill>
                  <a:srgbClr val="9A5315"/>
                </a:solidFill>
                <a:latin typeface="Arial"/>
              </a:rPr>
            </a:br>
            <a:r>
              <a:rPr lang="en-US" sz="2400" b="0" strike="noStrike" spc="-1">
                <a:solidFill>
                  <a:srgbClr val="9A5315"/>
                </a:solidFill>
                <a:latin typeface="Arial"/>
              </a:rPr>
              <a:t>~ </a:t>
            </a:r>
            <a:r>
              <a:rPr lang="en-US" sz="2400" b="1" strike="noStrike" spc="-1">
                <a:solidFill>
                  <a:srgbClr val="9A5315"/>
                </a:solidFill>
                <a:latin typeface="Arial"/>
              </a:rPr>
              <a:t>Interface</a:t>
            </a:r>
            <a:r>
              <a:rPr lang="en-US" sz="2400" b="0" strike="noStrike" spc="-1">
                <a:solidFill>
                  <a:srgbClr val="9A5315"/>
                </a:solidFill>
                <a:latin typeface="Arial"/>
              </a:rPr>
              <a:t>: dùng khi chỉ cần định nghĩa các param và return type của Function, các biến. </a:t>
            </a:r>
            <a:r>
              <a:rPr lang="en-US" sz="2400" b="1" strike="noStrike" spc="-1">
                <a:solidFill>
                  <a:srgbClr val="9A5315"/>
                </a:solidFill>
                <a:latin typeface="Arial"/>
              </a:rPr>
              <a:t>Lưu ý</a:t>
            </a:r>
            <a:r>
              <a:rPr lang="en-US" sz="2400" b="0" strike="noStrike" spc="-1">
                <a:solidFill>
                  <a:srgbClr val="9A5315"/>
                </a:solidFill>
                <a:latin typeface="Arial"/>
              </a:rPr>
              <a:t>: cần check null/undefined.</a:t>
            </a:r>
            <a:br>
              <a:rPr lang="en-US" sz="2400" b="0" strike="noStrike" spc="-1">
                <a:solidFill>
                  <a:srgbClr val="9A5315"/>
                </a:solidFill>
                <a:latin typeface="Arial"/>
              </a:rPr>
            </a:br>
            <a:r>
              <a:rPr lang="en-US" sz="2000" b="0" strike="noStrike" spc="-1">
                <a:solidFill>
                  <a:srgbClr val="9A5315"/>
                </a:solidFill>
                <a:latin typeface="Arial"/>
              </a:rPr>
              <a:t>VD:</a:t>
            </a:r>
            <a:br>
              <a:rPr lang="en-US" sz="2000" b="0" strike="noStrike" spc="-1">
                <a:solidFill>
                  <a:srgbClr val="9A5315"/>
                </a:solidFill>
                <a:latin typeface="Arial"/>
              </a:rPr>
            </a:br>
            <a:r>
              <a:rPr lang="en-US" sz="2000" b="0" strike="noStrike" spc="-1">
                <a:solidFill>
                  <a:srgbClr val="9A5315"/>
                </a:solidFill>
                <a:latin typeface="Arial"/>
              </a:rPr>
              <a:t> </a:t>
            </a:r>
            <a:r>
              <a:rPr lang="en-US" sz="2000" b="1" strike="noStrike" spc="-1">
                <a:solidFill>
                  <a:srgbClr val="00B0F0"/>
                </a:solidFill>
                <a:latin typeface="Courier New" panose="02070309020205020404" pitchFamily="49" charset="0"/>
                <a:cs typeface="Courier New" panose="02070309020205020404" pitchFamily="49" charset="0"/>
              </a:rPr>
              <a:t>getCardList(p: </a:t>
            </a:r>
            <a:r>
              <a:rPr lang="en-US" sz="2000" b="1" strike="noStrike" spc="-1">
                <a:solidFill>
                  <a:srgbClr val="00B050"/>
                </a:solidFill>
                <a:latin typeface="Courier New" panose="02070309020205020404" pitchFamily="49" charset="0"/>
                <a:cs typeface="Courier New" panose="02070309020205020404" pitchFamily="49" charset="0"/>
              </a:rPr>
              <a:t>Person</a:t>
            </a:r>
            <a:r>
              <a:rPr lang="en-US" sz="2000" b="1" strike="noStrike" spc="-1">
                <a:solidFill>
                  <a:srgbClr val="00B0F0"/>
                </a:solidFill>
                <a:latin typeface="Courier New" panose="02070309020205020404" pitchFamily="49" charset="0"/>
                <a:cs typeface="Courier New" panose="02070309020205020404" pitchFamily="49" charset="0"/>
              </a:rPr>
              <a:t>): </a:t>
            </a:r>
            <a:r>
              <a:rPr lang="en-US" sz="2000" b="1" strike="noStrike" spc="-1">
                <a:solidFill>
                  <a:srgbClr val="00B050"/>
                </a:solidFill>
                <a:latin typeface="Courier New" panose="02070309020205020404" pitchFamily="49" charset="0"/>
                <a:cs typeface="Courier New" panose="02070309020205020404" pitchFamily="49" charset="0"/>
              </a:rPr>
              <a:t>Card</a:t>
            </a:r>
            <a:r>
              <a:rPr lang="en-US" sz="2000" b="1" strike="noStrike" spc="-1">
                <a:solidFill>
                  <a:srgbClr val="00B0F0"/>
                </a:solidFill>
                <a:latin typeface="Courier New" panose="02070309020205020404" pitchFamily="49" charset="0"/>
                <a:cs typeface="Courier New" panose="02070309020205020404" pitchFamily="49" charset="0"/>
              </a:rPr>
              <a:t>[] {}</a:t>
            </a:r>
            <a:endParaRPr lang="en-US" sz="2400" b="0" strike="noStrike" spc="-1">
              <a:solidFill>
                <a:srgbClr val="9A5315"/>
              </a:solidFill>
              <a:latin typeface="Arial"/>
            </a:endParaRPr>
          </a:p>
        </p:txBody>
      </p:sp>
      <p:sp>
        <p:nvSpPr>
          <p:cNvPr id="4" name="PlaceHolder 3"/>
          <p:cNvSpPr>
            <a:spLocks noGrp="1"/>
          </p:cNvSpPr>
          <p:nvPr>
            <p:ph type="sldNum" idx="4"/>
          </p:nvPr>
        </p:nvSpPr>
        <p:spPr/>
        <p:txBody>
          <a:bodyPr/>
          <a:lstStyle/>
          <a:p>
            <a:fld id="{7EBE396D-3A96-4334-9F07-681AE2292AA6}" type="slidenum">
              <a:rPr/>
              <a:t>28</a:t>
            </a:fld>
            <a:endParaRPr/>
          </a:p>
        </p:txBody>
      </p:sp>
    </p:spTree>
    <p:extLst>
      <p:ext uri="{BB962C8B-B14F-4D97-AF65-F5344CB8AC3E}">
        <p14:creationId xmlns:p14="http://schemas.microsoft.com/office/powerpoint/2010/main" val="10353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i.3. Kiểu dữ liệu TypeScript</a:t>
            </a:r>
            <a:endParaRPr lang="en-US" sz="3600" b="0" strike="noStrike" spc="-1">
              <a:solidFill>
                <a:srgbClr val="9A5315"/>
              </a:solidFill>
              <a:latin typeface="Arial"/>
            </a:endParaRPr>
          </a:p>
        </p:txBody>
      </p:sp>
      <p:sp>
        <p:nvSpPr>
          <p:cNvPr id="217" name="PlaceHolder 2"/>
          <p:cNvSpPr>
            <a:spLocks noGrp="1"/>
          </p:cNvSpPr>
          <p:nvPr>
            <p:ph/>
          </p:nvPr>
        </p:nvSpPr>
        <p:spPr>
          <a:xfrm>
            <a:off x="1065240" y="1825559"/>
            <a:ext cx="10058040" cy="4565301"/>
          </a:xfrm>
          <a:prstGeom prst="rect">
            <a:avLst/>
          </a:prstGeom>
          <a:noFill/>
          <a:ln w="0">
            <a:noFill/>
          </a:ln>
        </p:spPr>
        <p:txBody>
          <a:bodyPr anchor="t">
            <a:normAutofit lnSpcReduction="10000"/>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Các type của TS:</a:t>
            </a:r>
            <a:br>
              <a:rPr sz="2400"/>
            </a:br>
            <a:r>
              <a:rPr lang="en-US" sz="2400" b="0" strike="noStrike" spc="-1" dirty="0">
                <a:solidFill>
                  <a:srgbClr val="9A5315"/>
                </a:solidFill>
                <a:latin typeface="Arial"/>
              </a:rPr>
              <a:t>- </a:t>
            </a:r>
            <a:r>
              <a:rPr lang="en-US" sz="2400" b="1" strike="noStrike" spc="-1" dirty="0">
                <a:solidFill>
                  <a:srgbClr val="9A5315"/>
                </a:solidFill>
                <a:latin typeface="Arial"/>
              </a:rPr>
              <a:t>Class / Interface / Type Aliases</a:t>
            </a:r>
            <a:r>
              <a:rPr lang="en-US" sz="2400" strike="noStrike" spc="-1" dirty="0">
                <a:solidFill>
                  <a:srgbClr val="9A5315"/>
                </a:solidFill>
                <a:latin typeface="Arial"/>
              </a:rPr>
              <a:t>:</a:t>
            </a:r>
            <a:br>
              <a:rPr sz="2400"/>
            </a:br>
            <a:r>
              <a:rPr lang="en-US" sz="2400" b="0" strike="noStrike" spc="-1">
                <a:solidFill>
                  <a:srgbClr val="F1471F"/>
                </a:solidFill>
                <a:latin typeface="Arial"/>
              </a:rPr>
              <a:t>+ Vậy khi nào dùng Class, khi nào dùng Interface?</a:t>
            </a:r>
            <a:br>
              <a:rPr lang="en-US" sz="2400" b="0" strike="noStrike" spc="-1">
                <a:solidFill>
                  <a:srgbClr val="F1471F"/>
                </a:solidFill>
                <a:latin typeface="Arial"/>
              </a:rPr>
            </a:br>
            <a:r>
              <a:rPr lang="en-US" sz="2400" b="0" strike="noStrike" spc="-1">
                <a:solidFill>
                  <a:srgbClr val="9A5315"/>
                </a:solidFill>
                <a:latin typeface="Arial"/>
              </a:rPr>
              <a:t>=&gt; Lời khuyên:</a:t>
            </a:r>
            <a:br>
              <a:rPr lang="en-US" sz="2400" b="0" strike="noStrike" spc="-1">
                <a:solidFill>
                  <a:srgbClr val="9A5315"/>
                </a:solidFill>
                <a:latin typeface="Arial"/>
              </a:rPr>
            </a:br>
            <a:r>
              <a:rPr lang="en-US" sz="2400" b="0" strike="noStrike" spc="-1">
                <a:solidFill>
                  <a:srgbClr val="9A5315"/>
                </a:solidFill>
                <a:latin typeface="Arial"/>
              </a:rPr>
              <a:t>~ </a:t>
            </a:r>
            <a:r>
              <a:rPr lang="en-US" sz="2400" b="1" strike="noStrike" spc="-1">
                <a:solidFill>
                  <a:srgbClr val="9A5315"/>
                </a:solidFill>
                <a:latin typeface="Arial"/>
              </a:rPr>
              <a:t>Class</a:t>
            </a:r>
            <a:r>
              <a:rPr lang="en-US" sz="2400" b="0" strike="noStrike" spc="-1">
                <a:solidFill>
                  <a:srgbClr val="9A5315"/>
                </a:solidFill>
                <a:latin typeface="Arial"/>
              </a:rPr>
              <a:t>: khi cần có các hàm thực thi bên trong class, hoặc khi cần khởi tạo giá trị ban đầu cho quá nhiều properties hoặc các properties luôn luôn cần khởi tạo giá trị ban đầu.</a:t>
            </a:r>
            <a:br>
              <a:rPr lang="en-US" sz="2400" b="0" strike="noStrike" spc="-1">
                <a:solidFill>
                  <a:srgbClr val="9A5315"/>
                </a:solidFill>
                <a:latin typeface="Arial"/>
              </a:rPr>
            </a:br>
            <a:r>
              <a:rPr lang="en-US" sz="2000" b="0" strike="noStrike" spc="-1">
                <a:solidFill>
                  <a:srgbClr val="9A5315"/>
                </a:solidFill>
                <a:latin typeface="Arial"/>
              </a:rPr>
              <a:t>VD: </a:t>
            </a:r>
            <a:br>
              <a:rPr lang="en-US" sz="2000" b="0" strike="noStrike" spc="-1">
                <a:solidFill>
                  <a:srgbClr val="9A5315"/>
                </a:solidFill>
                <a:latin typeface="Arial"/>
              </a:rPr>
            </a:br>
            <a:r>
              <a:rPr lang="en-US" sz="1900" b="1" strike="noStrike" spc="-1">
                <a:solidFill>
                  <a:srgbClr val="00B0F0"/>
                </a:solidFill>
                <a:latin typeface="Courier New" panose="02070309020205020404" pitchFamily="49" charset="0"/>
                <a:cs typeface="Courier New" panose="02070309020205020404" pitchFamily="49" charset="0"/>
              </a:rPr>
              <a:t>class User {</a:t>
            </a:r>
            <a:br>
              <a:rPr lang="en-US" sz="1900" b="1" strike="noStrike" spc="-1">
                <a:solidFill>
                  <a:srgbClr val="00B0F0"/>
                </a:solidFill>
                <a:latin typeface="Courier New" panose="02070309020205020404" pitchFamily="49" charset="0"/>
                <a:cs typeface="Courier New" panose="02070309020205020404" pitchFamily="49" charset="0"/>
              </a:rPr>
            </a:br>
            <a:r>
              <a:rPr lang="en-US" sz="1900" b="1" strike="noStrike" spc="-1">
                <a:solidFill>
                  <a:srgbClr val="00B0F0"/>
                </a:solidFill>
                <a:latin typeface="Courier New" panose="02070309020205020404" pitchFamily="49" charset="0"/>
                <a:cs typeface="Courier New" panose="02070309020205020404" pitchFamily="49" charset="0"/>
              </a:rPr>
              <a:t>  constructor(public name = ‘’) {}</a:t>
            </a:r>
            <a:br>
              <a:rPr lang="en-US" sz="1900" b="1" strike="noStrike" spc="-1">
                <a:solidFill>
                  <a:srgbClr val="00B0F0"/>
                </a:solidFill>
                <a:latin typeface="Courier New" panose="02070309020205020404" pitchFamily="49" charset="0"/>
                <a:cs typeface="Courier New" panose="02070309020205020404" pitchFamily="49" charset="0"/>
              </a:rPr>
            </a:br>
            <a:r>
              <a:rPr lang="en-US" sz="1900" b="1" strike="noStrike" spc="-1">
                <a:solidFill>
                  <a:srgbClr val="00B0F0"/>
                </a:solidFill>
                <a:latin typeface="Courier New" panose="02070309020205020404" pitchFamily="49" charset="0"/>
                <a:cs typeface="Courier New" panose="02070309020205020404" pitchFamily="49" charset="0"/>
              </a:rPr>
              <a:t>  </a:t>
            </a:r>
            <a:r>
              <a:rPr lang="en-US" sz="1900" b="1" strike="noStrike" spc="-1">
                <a:solidFill>
                  <a:srgbClr val="00B050"/>
                </a:solidFill>
                <a:latin typeface="Courier New" panose="02070309020205020404" pitchFamily="49" charset="0"/>
                <a:cs typeface="Courier New" panose="02070309020205020404" pitchFamily="49" charset="0"/>
              </a:rPr>
              <a:t>getName(): string { return ‘The Name is ’ + this.name }</a:t>
            </a:r>
            <a:br>
              <a:rPr lang="en-US" sz="1900" b="1" strike="noStrike" spc="-1">
                <a:solidFill>
                  <a:srgbClr val="00B050"/>
                </a:solidFill>
                <a:latin typeface="Courier New" panose="02070309020205020404" pitchFamily="49" charset="0"/>
                <a:cs typeface="Courier New" panose="02070309020205020404" pitchFamily="49" charset="0"/>
              </a:rPr>
            </a:br>
            <a:r>
              <a:rPr lang="en-US" sz="1900" b="1" strike="noStrike" spc="-1">
                <a:solidFill>
                  <a:srgbClr val="00B0F0"/>
                </a:solidFill>
                <a:latin typeface="Courier New" panose="02070309020205020404" pitchFamily="49" charset="0"/>
                <a:cs typeface="Courier New" panose="02070309020205020404" pitchFamily="49" charset="0"/>
              </a:rPr>
              <a:t>}</a:t>
            </a:r>
            <a:br>
              <a:rPr lang="en-US" sz="1900" b="1" strike="noStrike" spc="-1">
                <a:solidFill>
                  <a:srgbClr val="00B0F0"/>
                </a:solidFill>
                <a:latin typeface="Courier New" panose="02070309020205020404" pitchFamily="49" charset="0"/>
                <a:cs typeface="Courier New" panose="02070309020205020404" pitchFamily="49" charset="0"/>
              </a:rPr>
            </a:br>
            <a:r>
              <a:rPr lang="en-US" sz="1900" b="1" strike="noStrike" spc="-1">
                <a:solidFill>
                  <a:srgbClr val="00B0F0"/>
                </a:solidFill>
                <a:latin typeface="Courier New" panose="02070309020205020404" pitchFamily="49" charset="0"/>
                <a:cs typeface="Courier New" panose="02070309020205020404" pitchFamily="49" charset="0"/>
              </a:rPr>
              <a:t>let me = new User(‘Angular’);</a:t>
            </a:r>
            <a:br>
              <a:rPr lang="en-US" sz="1900" b="1" strike="noStrike" spc="-1">
                <a:solidFill>
                  <a:srgbClr val="00B0F0"/>
                </a:solidFill>
                <a:latin typeface="Courier New" panose="02070309020205020404" pitchFamily="49" charset="0"/>
                <a:cs typeface="Courier New" panose="02070309020205020404" pitchFamily="49" charset="0"/>
              </a:rPr>
            </a:br>
            <a:r>
              <a:rPr lang="en-US" sz="1900" b="1" strike="noStrike" spc="-1">
                <a:solidFill>
                  <a:srgbClr val="00B0F0"/>
                </a:solidFill>
                <a:latin typeface="Courier New" panose="02070309020205020404" pitchFamily="49" charset="0"/>
                <a:cs typeface="Courier New" panose="02070309020205020404" pitchFamily="49" charset="0"/>
              </a:rPr>
              <a:t>me.getName(); // =&gt; The Name is Angular</a:t>
            </a:r>
            <a:endParaRPr lang="en-US" sz="1900" b="0" strike="noStrike" spc="-1">
              <a:solidFill>
                <a:srgbClr val="9A5315"/>
              </a:solidFill>
              <a:latin typeface="Arial"/>
            </a:endParaRPr>
          </a:p>
        </p:txBody>
      </p:sp>
      <p:sp>
        <p:nvSpPr>
          <p:cNvPr id="4" name="PlaceHolder 3"/>
          <p:cNvSpPr>
            <a:spLocks noGrp="1"/>
          </p:cNvSpPr>
          <p:nvPr>
            <p:ph type="sldNum" idx="4"/>
          </p:nvPr>
        </p:nvSpPr>
        <p:spPr/>
        <p:txBody>
          <a:bodyPr/>
          <a:lstStyle/>
          <a:p>
            <a:fld id="{7EBE396D-3A96-4334-9F07-681AE2292AA6}" type="slidenum">
              <a:rPr/>
              <a:t>29</a:t>
            </a:fld>
            <a:endParaRPr/>
          </a:p>
        </p:txBody>
      </p:sp>
    </p:spTree>
    <p:extLst>
      <p:ext uri="{BB962C8B-B14F-4D97-AF65-F5344CB8AC3E}">
        <p14:creationId xmlns:p14="http://schemas.microsoft.com/office/powerpoint/2010/main" val="410954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1065240" y="689760"/>
            <a:ext cx="10058040" cy="64728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UTM Essendine Caps" panose="02040603050506020204"/>
              </a:rPr>
              <a:t>1. Kiến thức</a:t>
            </a:r>
            <a:endParaRPr lang="en-US" sz="3600" b="0" strike="noStrike" spc="-1">
              <a:solidFill>
                <a:srgbClr val="9A5315"/>
              </a:solidFill>
              <a:latin typeface="Arial"/>
            </a:endParaRPr>
          </a:p>
        </p:txBody>
      </p:sp>
      <p:sp>
        <p:nvSpPr>
          <p:cNvPr id="170" name="PlaceHolder 2"/>
          <p:cNvSpPr>
            <a:spLocks noGrp="1"/>
          </p:cNvSpPr>
          <p:nvPr>
            <p:ph/>
          </p:nvPr>
        </p:nvSpPr>
        <p:spPr>
          <a:xfrm>
            <a:off x="1065240" y="1566000"/>
            <a:ext cx="10058040" cy="4228920"/>
          </a:xfrm>
          <a:prstGeom prst="rect">
            <a:avLst/>
          </a:prstGeom>
          <a:noFill/>
          <a:ln w="0">
            <a:noFill/>
          </a:ln>
        </p:spPr>
        <p:txBody>
          <a:bodyPr anchor="t">
            <a:normAutofit/>
          </a:bodyPr>
          <a:lstStyle/>
          <a:p>
            <a:pPr marL="457200" indent="-457200" algn="l">
              <a:spcBef>
                <a:spcPts val="1800"/>
              </a:spcBef>
              <a:buClr>
                <a:srgbClr val="9A5315"/>
              </a:buClr>
              <a:buFont typeface="Arial"/>
              <a:buAutoNum type="alphaLcPeriod"/>
            </a:pPr>
            <a:r>
              <a:rPr lang="en-US" sz="2400" b="0" strike="noStrike" spc="-1">
                <a:solidFill>
                  <a:srgbClr val="9A5315"/>
                </a:solidFill>
                <a:latin typeface="SVN-Segoe Print"/>
              </a:rPr>
              <a:t>Kiến thức cơ bản cần trang bị</a:t>
            </a:r>
            <a:br>
              <a:rPr sz="2400"/>
            </a:br>
            <a:r>
              <a:rPr lang="en-US" sz="2400" b="0" strike="noStrike" spc="-1">
                <a:solidFill>
                  <a:srgbClr val="9A5315"/>
                </a:solidFill>
                <a:latin typeface="SVN-Segoe Print"/>
              </a:rPr>
              <a:t>- HTML / CSS</a:t>
            </a:r>
            <a:br>
              <a:rPr sz="2400"/>
            </a:br>
            <a:r>
              <a:rPr lang="en-US" sz="2400" b="0" strike="noStrike" spc="-1">
                <a:solidFill>
                  <a:srgbClr val="9A5315"/>
                </a:solidFill>
                <a:latin typeface="SVN-Segoe Print"/>
              </a:rPr>
              <a:t>- Document: </a:t>
            </a:r>
            <a:r>
              <a:rPr lang="en-US" sz="2400" b="0" strike="noStrike" spc="-1">
                <a:solidFill>
                  <a:srgbClr val="1A73CB"/>
                </a:solidFill>
                <a:latin typeface="SVN-Segoe Print"/>
              </a:rPr>
              <a:t>w3school.com, developer.mozilla.org,...</a:t>
            </a:r>
            <a:br>
              <a:rPr lang="en-US" sz="2400" b="0" strike="noStrike" spc="-1">
                <a:solidFill>
                  <a:srgbClr val="1A73CB"/>
                </a:solidFill>
                <a:latin typeface="SVN-Segoe Print"/>
              </a:rPr>
            </a:br>
            <a:r>
              <a:rPr lang="en-US" sz="2400" b="0" strike="noStrike" spc="-1">
                <a:solidFill>
                  <a:srgbClr val="9A5315"/>
                </a:solidFill>
                <a:latin typeface="SVN-Segoe Print"/>
              </a:rPr>
              <a:t>- Vừa học vừa làm tại: </a:t>
            </a:r>
            <a:r>
              <a:rPr lang="en-US" sz="2400" b="0" strike="noStrike" spc="-1">
                <a:solidFill>
                  <a:srgbClr val="9A5315"/>
                </a:solidFill>
                <a:latin typeface="SVN-Segoe Print"/>
                <a:hlinkClick r:id="rId2"/>
              </a:rPr>
              <a:t>FreeCodeCamp</a:t>
            </a:r>
            <a:endParaRPr lang="en-US" sz="2400" b="0" strike="noStrike" spc="-1">
              <a:solidFill>
                <a:srgbClr val="9A5315"/>
              </a:solidFill>
              <a:latin typeface="SVN-Segoe Print"/>
            </a:endParaRPr>
          </a:p>
        </p:txBody>
      </p:sp>
      <p:sp>
        <p:nvSpPr>
          <p:cNvPr id="4" name="PlaceHolder 3"/>
          <p:cNvSpPr>
            <a:spLocks noGrp="1"/>
          </p:cNvSpPr>
          <p:nvPr>
            <p:ph type="sldNum" idx="1"/>
          </p:nvPr>
        </p:nvSpPr>
        <p:spPr/>
        <p:txBody>
          <a:bodyPr/>
          <a:lstStyle/>
          <a:p>
            <a:fld id="{2B042ACD-92C9-4349-9281-9E48ABE54A18}" type="slidenum">
              <a:rPr/>
              <a:t>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i.3. Kiểu dữ liệu TypeScript</a:t>
            </a:r>
            <a:endParaRPr lang="en-US" sz="3600" b="0" strike="noStrike" spc="-1">
              <a:solidFill>
                <a:srgbClr val="9A5315"/>
              </a:solidFill>
              <a:latin typeface="Arial"/>
            </a:endParaRPr>
          </a:p>
        </p:txBody>
      </p:sp>
      <p:sp>
        <p:nvSpPr>
          <p:cNvPr id="211" name="PlaceHolder 2"/>
          <p:cNvSpPr>
            <a:spLocks noGrp="1"/>
          </p:cNvSpPr>
          <p:nvPr>
            <p:ph/>
          </p:nvPr>
        </p:nvSpPr>
        <p:spPr>
          <a:xfrm>
            <a:off x="1065240" y="1825559"/>
            <a:ext cx="10058040" cy="4614997"/>
          </a:xfrm>
          <a:prstGeom prst="rect">
            <a:avLst/>
          </a:prstGeom>
          <a:noFill/>
          <a:ln w="0">
            <a:noFill/>
          </a:ln>
        </p:spPr>
        <p:txBody>
          <a:bodyPr anchor="t">
            <a:noAutofit/>
          </a:bodyPr>
          <a:lstStyle/>
          <a:p>
            <a:pPr marL="347345" indent="-347345">
              <a:lnSpc>
                <a:spcPct val="100000"/>
              </a:lnSpc>
              <a:spcBef>
                <a:spcPts val="1800"/>
              </a:spcBef>
              <a:buClr>
                <a:srgbClr val="9A5315"/>
              </a:buClr>
              <a:buFont typeface="Arial"/>
              <a:buChar char="•"/>
            </a:pPr>
            <a:r>
              <a:rPr lang="en-US" sz="2300" b="0" strike="noStrike" spc="-1" dirty="0" err="1">
                <a:solidFill>
                  <a:srgbClr val="9A5315"/>
                </a:solidFill>
                <a:latin typeface="Arial"/>
              </a:rPr>
              <a:t>Các</a:t>
            </a:r>
            <a:r>
              <a:rPr lang="en-US" sz="2300" b="0" strike="noStrike" spc="-1" dirty="0">
                <a:solidFill>
                  <a:srgbClr val="9A5315"/>
                </a:solidFill>
                <a:latin typeface="Arial"/>
              </a:rPr>
              <a:t> type </a:t>
            </a:r>
            <a:r>
              <a:rPr lang="en-US" sz="2300" b="0" strike="noStrike" spc="-1" dirty="0" err="1">
                <a:solidFill>
                  <a:srgbClr val="9A5315"/>
                </a:solidFill>
                <a:latin typeface="Arial"/>
              </a:rPr>
              <a:t>của</a:t>
            </a:r>
            <a:r>
              <a:rPr lang="en-US" sz="2300" b="0" strike="noStrike" spc="-1" dirty="0">
                <a:solidFill>
                  <a:srgbClr val="9A5315"/>
                </a:solidFill>
                <a:latin typeface="Arial"/>
              </a:rPr>
              <a:t> TS:</a:t>
            </a:r>
            <a:br>
              <a:rPr sz="2300" dirty="0"/>
            </a:br>
            <a:r>
              <a:rPr lang="en-US" sz="2300" b="0" strike="noStrike" spc="-1" dirty="0">
                <a:solidFill>
                  <a:srgbClr val="9A5315"/>
                </a:solidFill>
                <a:latin typeface="Arial"/>
              </a:rPr>
              <a:t>- </a:t>
            </a:r>
            <a:r>
              <a:rPr lang="en-US" sz="2300" b="1" spc="-1" dirty="0">
                <a:solidFill>
                  <a:srgbClr val="9A5315"/>
                </a:solidFill>
                <a:latin typeface="Arial"/>
              </a:rPr>
              <a:t>Ép kiểu:</a:t>
            </a:r>
            <a:br>
              <a:rPr lang="en-US" sz="2300" b="1" spc="-1" dirty="0">
                <a:solidFill>
                  <a:srgbClr val="9A5315"/>
                </a:solidFill>
                <a:latin typeface="Arial"/>
              </a:rPr>
            </a:br>
            <a:r>
              <a:rPr lang="en-US" sz="2300" spc="-1" dirty="0">
                <a:solidFill>
                  <a:srgbClr val="9A5315"/>
                </a:solidFill>
                <a:latin typeface="Arial"/>
              </a:rPr>
              <a:t>+ Đôi khi sẽ có trường hợp mà TS không biết kiểu của object là gì.</a:t>
            </a:r>
            <a:br>
              <a:rPr lang="en-US" sz="2300" spc="-1" dirty="0">
                <a:solidFill>
                  <a:srgbClr val="9A5315"/>
                </a:solidFill>
                <a:latin typeface="Arial"/>
              </a:rPr>
            </a:br>
            <a:r>
              <a:rPr lang="en-US" sz="2300" spc="-1" dirty="0">
                <a:solidFill>
                  <a:srgbClr val="9A5315"/>
                </a:solidFill>
                <a:latin typeface="Arial"/>
              </a:rPr>
              <a:t>Ví dụ: document.getElementById thực tế sẽ có rất nhiều kiểu dữ liệu,</a:t>
            </a:r>
            <a:br>
              <a:rPr lang="en-US" sz="2300" spc="-1" dirty="0">
                <a:solidFill>
                  <a:srgbClr val="9A5315"/>
                </a:solidFill>
                <a:latin typeface="Arial"/>
              </a:rPr>
            </a:br>
            <a:r>
              <a:rPr lang="en-US" sz="2300" spc="-1" dirty="0">
                <a:solidFill>
                  <a:srgbClr val="9A5315"/>
                </a:solidFill>
                <a:latin typeface="Arial"/>
              </a:rPr>
              <a:t>TS không thể biết trước về các kiểu dữ liệu đó nên sẽ trả về một kiểu mặc định là HTMLElement.</a:t>
            </a:r>
            <a:br>
              <a:rPr lang="en-US" sz="2300" spc="-1" dirty="0">
                <a:solidFill>
                  <a:srgbClr val="9A5315"/>
                </a:solidFill>
                <a:latin typeface="Arial"/>
              </a:rPr>
            </a:br>
            <a:r>
              <a:rPr lang="en-US" sz="2300" spc="-1" dirty="0">
                <a:solidFill>
                  <a:srgbClr val="9A5315"/>
                </a:solidFill>
                <a:latin typeface="Arial"/>
              </a:rPr>
              <a:t>Trường hợp này có thể sử dụng “ép kiểu” để nói cho TS kiểu dữ liệu mong muốn và giúp IDE có thể gợi ý code về kiểu dữ liệu đúng đó.</a:t>
            </a:r>
            <a:br>
              <a:rPr lang="en-US" sz="2300" spc="-1" dirty="0">
                <a:solidFill>
                  <a:srgbClr val="9A5315"/>
                </a:solidFill>
                <a:latin typeface="Arial"/>
              </a:rPr>
            </a:br>
            <a:r>
              <a:rPr lang="en-US" sz="2300" spc="-1" dirty="0">
                <a:solidFill>
                  <a:srgbClr val="9A5315"/>
                </a:solidFill>
                <a:latin typeface="Arial"/>
              </a:rPr>
              <a:t>Syntax: </a:t>
            </a:r>
            <a:r>
              <a:rPr lang="en-US" sz="2000" b="1" spc="-1" dirty="0">
                <a:solidFill>
                  <a:srgbClr val="00B0F0"/>
                </a:solidFill>
                <a:latin typeface="Courier New" panose="02070309020205020404" pitchFamily="49" charset="0"/>
                <a:cs typeface="Courier New" panose="02070309020205020404" pitchFamily="49" charset="0"/>
              </a:rPr>
              <a:t>&lt;data&gt; </a:t>
            </a:r>
            <a:r>
              <a:rPr lang="en-US" sz="2000" b="1" spc="-1" dirty="0">
                <a:solidFill>
                  <a:schemeClr val="accent6"/>
                </a:solidFill>
                <a:latin typeface="Courier New" panose="02070309020205020404" pitchFamily="49" charset="0"/>
                <a:cs typeface="Courier New" panose="02070309020205020404" pitchFamily="49" charset="0"/>
              </a:rPr>
              <a:t>as</a:t>
            </a:r>
            <a:r>
              <a:rPr lang="en-US" sz="2000" b="1" spc="-1" dirty="0">
                <a:solidFill>
                  <a:srgbClr val="00B0F0"/>
                </a:solidFill>
                <a:latin typeface="Courier New" panose="02070309020205020404" pitchFamily="49" charset="0"/>
                <a:cs typeface="Courier New" panose="02070309020205020404" pitchFamily="49" charset="0"/>
              </a:rPr>
              <a:t> &lt;type&gt; </a:t>
            </a:r>
            <a:r>
              <a:rPr lang="en-US" sz="2300" spc="-1" dirty="0">
                <a:solidFill>
                  <a:srgbClr val="00B0F0"/>
                </a:solidFill>
                <a:latin typeface="Arial"/>
              </a:rPr>
              <a:t>hoặc </a:t>
            </a:r>
            <a:r>
              <a:rPr lang="en-US" sz="2400" b="1" spc="-1" dirty="0">
                <a:solidFill>
                  <a:schemeClr val="accent6"/>
                </a:solidFill>
                <a:latin typeface="Courier New" panose="02070309020205020404" pitchFamily="49" charset="0"/>
                <a:cs typeface="Courier New" panose="02070309020205020404" pitchFamily="49" charset="0"/>
              </a:rPr>
              <a:t>&lt;</a:t>
            </a:r>
            <a:r>
              <a:rPr lang="en-US" sz="2000" b="1" spc="-1" dirty="0">
                <a:solidFill>
                  <a:srgbClr val="00B0F0"/>
                </a:solidFill>
                <a:latin typeface="Courier New" panose="02070309020205020404" pitchFamily="49" charset="0"/>
                <a:cs typeface="Courier New" panose="02070309020205020404" pitchFamily="49" charset="0"/>
              </a:rPr>
              <a:t>&lt;type&gt;</a:t>
            </a:r>
            <a:r>
              <a:rPr lang="en-US" sz="2400" b="1" spc="-1" dirty="0">
                <a:solidFill>
                  <a:schemeClr val="accent6"/>
                </a:solidFill>
                <a:latin typeface="Courier New" panose="02070309020205020404" pitchFamily="49" charset="0"/>
                <a:cs typeface="Courier New" panose="02070309020205020404" pitchFamily="49" charset="0"/>
              </a:rPr>
              <a:t>&gt;</a:t>
            </a:r>
            <a:r>
              <a:rPr lang="en-US" sz="2000" b="1" spc="-1" dirty="0">
                <a:solidFill>
                  <a:srgbClr val="00B0F0"/>
                </a:solidFill>
                <a:latin typeface="Courier New" panose="02070309020205020404" pitchFamily="49" charset="0"/>
                <a:cs typeface="Courier New" panose="02070309020205020404" pitchFamily="49" charset="0"/>
              </a:rPr>
              <a:t>&lt;data&gt;</a:t>
            </a:r>
            <a:br>
              <a:rPr lang="en-US" sz="2000" spc="-1" dirty="0">
                <a:solidFill>
                  <a:srgbClr val="00B0F0"/>
                </a:solidFill>
                <a:latin typeface="Arial"/>
              </a:rPr>
            </a:br>
            <a:r>
              <a:rPr lang="en-US" sz="2300" spc="-1" dirty="0">
                <a:solidFill>
                  <a:srgbClr val="9A5315"/>
                </a:solidFill>
                <a:latin typeface="Arial"/>
              </a:rPr>
              <a:t>Ví dụ:</a:t>
            </a:r>
            <a:br>
              <a:rPr lang="en-US" sz="2300" spc="-1" dirty="0">
                <a:solidFill>
                  <a:srgbClr val="00B0F0"/>
                </a:solidFill>
                <a:latin typeface="Arial"/>
              </a:rPr>
            </a:br>
            <a:r>
              <a:rPr lang="en-US" b="1" spc="-1" dirty="0">
                <a:solidFill>
                  <a:srgbClr val="00B0F0"/>
                </a:solidFill>
                <a:latin typeface="Courier New" panose="02070309020205020404" pitchFamily="49" charset="0"/>
                <a:cs typeface="Courier New" panose="02070309020205020404" pitchFamily="49" charset="0"/>
              </a:rPr>
              <a:t>a = document.getElementById("main_canvas") </a:t>
            </a:r>
            <a:r>
              <a:rPr lang="en-US" b="1" spc="-1" dirty="0">
                <a:solidFill>
                  <a:schemeClr val="accent6"/>
                </a:solidFill>
                <a:latin typeface="Courier New" panose="02070309020205020404" pitchFamily="49" charset="0"/>
                <a:cs typeface="Courier New" panose="02070309020205020404" pitchFamily="49" charset="0"/>
              </a:rPr>
              <a:t>as</a:t>
            </a:r>
            <a:r>
              <a:rPr lang="en-US" b="1" spc="-1" dirty="0">
                <a:solidFill>
                  <a:srgbClr val="00B0F0"/>
                </a:solidFill>
                <a:latin typeface="Courier New" panose="02070309020205020404" pitchFamily="49" charset="0"/>
                <a:cs typeface="Courier New" panose="02070309020205020404" pitchFamily="49" charset="0"/>
              </a:rPr>
              <a:t> HTMLCanvasElement</a:t>
            </a:r>
            <a:br>
              <a:rPr lang="en-US" b="1" spc="-1" dirty="0">
                <a:solidFill>
                  <a:srgbClr val="00B0F0"/>
                </a:solidFill>
                <a:latin typeface="Courier New" panose="02070309020205020404" pitchFamily="49" charset="0"/>
                <a:cs typeface="Courier New" panose="02070309020205020404" pitchFamily="49" charset="0"/>
              </a:rPr>
            </a:br>
            <a:r>
              <a:rPr lang="en-US" b="1" spc="-1" dirty="0">
                <a:solidFill>
                  <a:srgbClr val="00B0F0"/>
                </a:solidFill>
                <a:latin typeface="Courier New" panose="02070309020205020404" pitchFamily="49" charset="0"/>
                <a:cs typeface="Courier New" panose="02070309020205020404" pitchFamily="49" charset="0"/>
              </a:rPr>
              <a:t>a = </a:t>
            </a:r>
            <a:r>
              <a:rPr lang="en-US" b="1" spc="-1" dirty="0">
                <a:solidFill>
                  <a:schemeClr val="accent6"/>
                </a:solidFill>
                <a:latin typeface="Courier New" panose="02070309020205020404" pitchFamily="49" charset="0"/>
                <a:cs typeface="Courier New" panose="02070309020205020404" pitchFamily="49" charset="0"/>
              </a:rPr>
              <a:t>&lt;</a:t>
            </a:r>
            <a:r>
              <a:rPr lang="en-US" b="1" spc="-1" dirty="0">
                <a:solidFill>
                  <a:srgbClr val="00B0F0"/>
                </a:solidFill>
                <a:latin typeface="Courier New" panose="02070309020205020404" pitchFamily="49" charset="0"/>
                <a:cs typeface="Courier New" panose="02070309020205020404" pitchFamily="49" charset="0"/>
              </a:rPr>
              <a:t>HTMLCanvasElement</a:t>
            </a:r>
            <a:r>
              <a:rPr lang="en-US" b="1" spc="-1" dirty="0">
                <a:solidFill>
                  <a:schemeClr val="accent6"/>
                </a:solidFill>
                <a:latin typeface="Courier New" panose="02070309020205020404" pitchFamily="49" charset="0"/>
                <a:cs typeface="Courier New" panose="02070309020205020404" pitchFamily="49" charset="0"/>
              </a:rPr>
              <a:t>&gt;</a:t>
            </a:r>
            <a:r>
              <a:rPr lang="en-US" b="1" spc="-1" dirty="0">
                <a:solidFill>
                  <a:srgbClr val="00B0F0"/>
                </a:solidFill>
                <a:latin typeface="Courier New" panose="02070309020205020404" pitchFamily="49" charset="0"/>
                <a:cs typeface="Courier New" panose="02070309020205020404" pitchFamily="49" charset="0"/>
              </a:rPr>
              <a:t>document.getElementById("main_canvas")</a:t>
            </a:r>
            <a:endParaRPr lang="en-US" sz="2300" b="1" spc="-1" dirty="0">
              <a:solidFill>
                <a:srgbClr val="00B0F0"/>
              </a:solidFill>
              <a:latin typeface="Courier New" panose="02070309020205020404" pitchFamily="49" charset="0"/>
              <a:cs typeface="Courier New" panose="02070309020205020404" pitchFamily="49" charset="0"/>
            </a:endParaRPr>
          </a:p>
        </p:txBody>
      </p:sp>
      <p:sp>
        <p:nvSpPr>
          <p:cNvPr id="4" name="PlaceHolder 3"/>
          <p:cNvSpPr>
            <a:spLocks noGrp="1"/>
          </p:cNvSpPr>
          <p:nvPr>
            <p:ph type="sldNum" idx="4"/>
          </p:nvPr>
        </p:nvSpPr>
        <p:spPr/>
        <p:txBody>
          <a:bodyPr/>
          <a:lstStyle/>
          <a:p>
            <a:fld id="{25C6EB23-AE00-4B9F-BE8D-5B333A5F2855}" type="slidenum">
              <a:rPr/>
              <a:t>30</a:t>
            </a:fld>
            <a:endParaRPr/>
          </a:p>
        </p:txBody>
      </p:sp>
    </p:spTree>
    <p:extLst>
      <p:ext uri="{BB962C8B-B14F-4D97-AF65-F5344CB8AC3E}">
        <p14:creationId xmlns:p14="http://schemas.microsoft.com/office/powerpoint/2010/main" val="1426670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i.3. Kiểu dữ liệu TypeScript</a:t>
            </a:r>
            <a:endParaRPr lang="en-US" sz="3600" b="0" strike="noStrike" spc="-1">
              <a:solidFill>
                <a:srgbClr val="9A5315"/>
              </a:solidFill>
              <a:latin typeface="Arial"/>
            </a:endParaRPr>
          </a:p>
        </p:txBody>
      </p:sp>
      <p:sp>
        <p:nvSpPr>
          <p:cNvPr id="220" name="PlaceHolder 2"/>
          <p:cNvSpPr>
            <a:spLocks noGrp="1"/>
          </p:cNvSpPr>
          <p:nvPr>
            <p:ph/>
          </p:nvPr>
        </p:nvSpPr>
        <p:spPr>
          <a:xfrm>
            <a:off x="1065240" y="1825560"/>
            <a:ext cx="10058040" cy="426708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200" b="1" strike="noStrike" spc="-1">
                <a:solidFill>
                  <a:srgbClr val="9A5315"/>
                </a:solidFill>
                <a:latin typeface="Arial"/>
              </a:rPr>
              <a:t>Union type</a:t>
            </a:r>
            <a:r>
              <a:rPr lang="en-US" sz="2200" b="0" strike="noStrike" spc="-1">
                <a:solidFill>
                  <a:srgbClr val="9A5315"/>
                </a:solidFill>
                <a:latin typeface="Arial"/>
              </a:rPr>
              <a:t>: là type mang tính chất OR (Thường dùng trong Angular)</a:t>
            </a:r>
            <a:br>
              <a:rPr sz="2200"/>
            </a:br>
            <a:r>
              <a:rPr lang="en-US" sz="2200" b="0" strike="noStrike" spc="-1">
                <a:solidFill>
                  <a:srgbClr val="9A5315"/>
                </a:solidFill>
                <a:latin typeface="Arial"/>
              </a:rPr>
              <a:t>VD: “</a:t>
            </a:r>
            <a:r>
              <a:rPr lang="en-US" sz="2200" b="0" strike="noStrike" spc="-1">
                <a:solidFill>
                  <a:srgbClr val="1A73CB"/>
                </a:solidFill>
                <a:latin typeface="Arial"/>
              </a:rPr>
              <a:t>let a: </a:t>
            </a:r>
            <a:r>
              <a:rPr lang="en-US" sz="2200" b="1" strike="noStrike" spc="-1">
                <a:solidFill>
                  <a:srgbClr val="1A73CB"/>
                </a:solidFill>
                <a:latin typeface="Arial"/>
              </a:rPr>
              <a:t>T1 | T2</a:t>
            </a:r>
            <a:r>
              <a:rPr lang="en-US" sz="2200" b="0" strike="noStrike" spc="-1">
                <a:solidFill>
                  <a:srgbClr val="9A5315"/>
                </a:solidFill>
                <a:latin typeface="Arial"/>
              </a:rPr>
              <a:t>” nghĩa là biến a có thể là type T1 hoặc type T2</a:t>
            </a:r>
            <a:br>
              <a:rPr sz="2200"/>
            </a:br>
            <a:br>
              <a:rPr sz="2200"/>
            </a:br>
            <a:r>
              <a:rPr lang="en-US" sz="2200" b="0" strike="noStrike" spc="-1">
                <a:solidFill>
                  <a:srgbClr val="9A5315"/>
                </a:solidFill>
                <a:latin typeface="Arial"/>
              </a:rPr>
              <a:t>Để check type của a, sử dụng </a:t>
            </a:r>
            <a:r>
              <a:rPr lang="en-US" sz="2200" b="0" strike="noStrike" spc="-1">
                <a:solidFill>
                  <a:srgbClr val="1A73CB"/>
                </a:solidFill>
                <a:latin typeface="Arial"/>
              </a:rPr>
              <a:t>typeof </a:t>
            </a:r>
            <a:r>
              <a:rPr lang="en-US" sz="2200" b="0" strike="noStrike" spc="-1">
                <a:solidFill>
                  <a:srgbClr val="9A5315"/>
                </a:solidFill>
                <a:latin typeface="Arial"/>
              </a:rPr>
              <a:t>hoặc</a:t>
            </a:r>
            <a:r>
              <a:rPr lang="en-US" sz="2200" b="0" strike="noStrike" spc="-1">
                <a:solidFill>
                  <a:srgbClr val="1A73CB"/>
                </a:solidFill>
                <a:latin typeface="Arial"/>
              </a:rPr>
              <a:t> instanceof</a:t>
            </a:r>
            <a:endParaRPr lang="en-US" sz="2200" b="0" strike="noStrike" spc="-1">
              <a:solidFill>
                <a:srgbClr val="9A5315"/>
              </a:solidFill>
              <a:latin typeface="Arial"/>
            </a:endParaRPr>
          </a:p>
        </p:txBody>
      </p:sp>
      <p:pic>
        <p:nvPicPr>
          <p:cNvPr id="221" name="Picture 7"/>
          <p:cNvPicPr/>
          <p:nvPr/>
        </p:nvPicPr>
        <p:blipFill>
          <a:blip r:embed="rId2"/>
          <a:stretch>
            <a:fillRect/>
          </a:stretch>
        </p:blipFill>
        <p:spPr>
          <a:xfrm>
            <a:off x="1446120" y="3429000"/>
            <a:ext cx="2933640" cy="2028600"/>
          </a:xfrm>
          <a:prstGeom prst="rect">
            <a:avLst/>
          </a:prstGeom>
          <a:ln w="0">
            <a:noFill/>
          </a:ln>
        </p:spPr>
      </p:pic>
      <p:pic>
        <p:nvPicPr>
          <p:cNvPr id="222" name="Picture 9"/>
          <p:cNvPicPr/>
          <p:nvPr/>
        </p:nvPicPr>
        <p:blipFill>
          <a:blip r:embed="rId3"/>
          <a:stretch>
            <a:fillRect/>
          </a:stretch>
        </p:blipFill>
        <p:spPr>
          <a:xfrm>
            <a:off x="4539600" y="3895920"/>
            <a:ext cx="2600280" cy="1095120"/>
          </a:xfrm>
          <a:prstGeom prst="rect">
            <a:avLst/>
          </a:prstGeom>
          <a:ln w="0">
            <a:noFill/>
          </a:ln>
        </p:spPr>
      </p:pic>
      <p:pic>
        <p:nvPicPr>
          <p:cNvPr id="223" name="Picture 13"/>
          <p:cNvPicPr/>
          <p:nvPr/>
        </p:nvPicPr>
        <p:blipFill>
          <a:blip r:embed="rId4"/>
          <a:stretch>
            <a:fillRect/>
          </a:stretch>
        </p:blipFill>
        <p:spPr>
          <a:xfrm>
            <a:off x="7396200" y="3343320"/>
            <a:ext cx="3886560" cy="2200320"/>
          </a:xfrm>
          <a:prstGeom prst="rect">
            <a:avLst/>
          </a:prstGeom>
          <a:ln w="0">
            <a:noFill/>
          </a:ln>
        </p:spPr>
      </p:pic>
      <p:sp>
        <p:nvSpPr>
          <p:cNvPr id="4" name="PlaceHolder 3"/>
          <p:cNvSpPr>
            <a:spLocks noGrp="1"/>
          </p:cNvSpPr>
          <p:nvPr>
            <p:ph type="sldNum" idx="4"/>
          </p:nvPr>
        </p:nvSpPr>
        <p:spPr/>
        <p:txBody>
          <a:bodyPr/>
          <a:lstStyle/>
          <a:p>
            <a:fld id="{15449D98-7224-459A-B241-F9C37A0DF040}" type="slidenum">
              <a:rPr/>
              <a:t>31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i.4. Tại sao nên dùng TypeScript</a:t>
            </a:r>
            <a:endParaRPr lang="en-US" sz="3600" b="0" strike="noStrike" spc="-1">
              <a:solidFill>
                <a:srgbClr val="9A5315"/>
              </a:solidFill>
              <a:latin typeface="Arial"/>
            </a:endParaRPr>
          </a:p>
        </p:txBody>
      </p:sp>
      <p:sp>
        <p:nvSpPr>
          <p:cNvPr id="225" name="PlaceHolder 2"/>
          <p:cNvSpPr>
            <a:spLocks noGrp="1"/>
          </p:cNvSpPr>
          <p:nvPr>
            <p:ph/>
          </p:nvPr>
        </p:nvSpPr>
        <p:spPr>
          <a:xfrm>
            <a:off x="1065240" y="1825560"/>
            <a:ext cx="10058040" cy="426708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200" b="0" strike="noStrike" spc="-1">
                <a:solidFill>
                  <a:srgbClr val="9A5315"/>
                </a:solidFill>
                <a:latin typeface="Arial"/>
              </a:rPr>
              <a:t>Ưu điểm:</a:t>
            </a:r>
            <a:br>
              <a:rPr sz="2200"/>
            </a:br>
            <a:r>
              <a:rPr lang="en-US" sz="2200" b="0" strike="noStrike" spc="-1">
                <a:solidFill>
                  <a:srgbClr val="9A5315"/>
                </a:solidFill>
                <a:latin typeface="Arial"/>
              </a:rPr>
              <a:t>+ Với tính chặt chẽ trong dữ liệu sẽ giúp dev tránh các lỗi syntax cơ bản – điều có thể làm dev mất cả ngày chỉ vì gõ sai một chữ “a”</a:t>
            </a:r>
            <a:br>
              <a:rPr sz="2200"/>
            </a:br>
            <a:r>
              <a:rPr lang="en-US" sz="2200" b="0" strike="noStrike" spc="-1">
                <a:solidFill>
                  <a:srgbClr val="9A5315"/>
                </a:solidFill>
                <a:latin typeface="Arial"/>
              </a:rPr>
              <a:t>+ Dễ dàng bảo trì / chỉnh sửa code đối với người mới tham gia dự án, hoặc dự án thực hiện đã lâu mới quay trở lại</a:t>
            </a:r>
            <a:br>
              <a:rPr sz="2200"/>
            </a:br>
            <a:r>
              <a:rPr lang="en-US" sz="2200" b="0" strike="noStrike" spc="-1">
                <a:solidFill>
                  <a:srgbClr val="9A5315"/>
                </a:solidFill>
                <a:latin typeface="Arial"/>
              </a:rPr>
              <a:t>+ Dễ dàng mở rộng các dự án (scale)</a:t>
            </a:r>
          </a:p>
          <a:p>
            <a:pPr marL="347345" indent="-347345">
              <a:lnSpc>
                <a:spcPct val="100000"/>
              </a:lnSpc>
              <a:spcBef>
                <a:spcPts val="1800"/>
              </a:spcBef>
              <a:buClr>
                <a:srgbClr val="9A5315"/>
              </a:buClr>
              <a:buFont typeface="Arial"/>
              <a:buChar char="•"/>
            </a:pPr>
            <a:r>
              <a:rPr lang="en-US" sz="2200" b="0" strike="noStrike" spc="-1">
                <a:solidFill>
                  <a:srgbClr val="9A5315"/>
                </a:solidFill>
                <a:latin typeface="Arial"/>
              </a:rPr>
              <a:t>Nhược điểm:</a:t>
            </a:r>
            <a:br>
              <a:rPr sz="2200"/>
            </a:br>
            <a:r>
              <a:rPr lang="en-US" sz="2200" b="0" strike="noStrike" spc="-1">
                <a:solidFill>
                  <a:srgbClr val="9A5315"/>
                </a:solidFill>
                <a:latin typeface="Arial"/>
              </a:rPr>
              <a:t>+ Mất thời gian để định nghĩa các Type / Interface / Class</a:t>
            </a:r>
            <a:br>
              <a:rPr sz="2200"/>
            </a:br>
            <a:r>
              <a:rPr lang="en-US" sz="2200" b="0" strike="noStrike" spc="-1">
                <a:solidFill>
                  <a:srgbClr val="9A5315"/>
                </a:solidFill>
                <a:latin typeface="Arial"/>
              </a:rPr>
              <a:t>+ Các thư viện JS phải có Type Defs thì TS mới hỗ trợ</a:t>
            </a:r>
            <a:br>
              <a:rPr sz="2200"/>
            </a:br>
            <a:r>
              <a:rPr lang="en-US" sz="2200" b="0" strike="noStrike" spc="-1">
                <a:solidFill>
                  <a:srgbClr val="9A5315"/>
                </a:solidFill>
                <a:latin typeface="Arial"/>
              </a:rPr>
              <a:t>+ Do tính chặt chẽ nên TS khá “nghiêm khắc” trong quá trình code</a:t>
            </a:r>
          </a:p>
          <a:p>
            <a:pPr marL="347345" indent="-347345">
              <a:lnSpc>
                <a:spcPct val="100000"/>
              </a:lnSpc>
              <a:spcBef>
                <a:spcPts val="1800"/>
              </a:spcBef>
              <a:buClr>
                <a:srgbClr val="9A5315"/>
              </a:buClr>
              <a:buFont typeface="Arial"/>
              <a:buChar char="•"/>
            </a:pPr>
            <a:r>
              <a:rPr lang="en-US" sz="2200" b="0" strike="noStrike" spc="-1">
                <a:solidFill>
                  <a:srgbClr val="9A5315"/>
                </a:solidFill>
                <a:latin typeface="Arial"/>
              </a:rPr>
              <a:t>Kết luận: Ưu điểm vẫn “nặng đô” hơn nhược điểm</a:t>
            </a:r>
          </a:p>
        </p:txBody>
      </p:sp>
      <p:sp>
        <p:nvSpPr>
          <p:cNvPr id="4" name="PlaceHolder 3"/>
          <p:cNvSpPr>
            <a:spLocks noGrp="1"/>
          </p:cNvSpPr>
          <p:nvPr>
            <p:ph type="sldNum" idx="4"/>
          </p:nvPr>
        </p:nvSpPr>
        <p:spPr/>
        <p:txBody>
          <a:bodyPr/>
          <a:lstStyle/>
          <a:p>
            <a:fld id="{EC9A59D0-E289-4867-8327-03AE46647680}" type="slidenum">
              <a:rPr/>
              <a:t>32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p:cNvSpPr>
          <p:nvPr>
            <p:ph type="title"/>
          </p:nvPr>
        </p:nvSpPr>
        <p:spPr>
          <a:xfrm>
            <a:off x="4265640" y="1828800"/>
            <a:ext cx="6857640" cy="1828440"/>
          </a:xfrm>
          <a:prstGeom prst="rect">
            <a:avLst/>
          </a:prstGeom>
          <a:noFill/>
          <a:ln w="0">
            <a:noFill/>
          </a:ln>
        </p:spPr>
        <p:txBody>
          <a:bodyPr anchor="b">
            <a:normAutofit/>
          </a:bodyPr>
          <a:lstStyle/>
          <a:p>
            <a:pPr>
              <a:lnSpc>
                <a:spcPct val="90000"/>
              </a:lnSpc>
              <a:buNone/>
            </a:pPr>
            <a:r>
              <a:rPr lang="en-US" sz="4400" b="0" strike="noStrike" spc="-1">
                <a:solidFill>
                  <a:srgbClr val="4D2A0B"/>
                </a:solidFill>
                <a:latin typeface="Arial"/>
              </a:rPr>
              <a:t>ii. </a:t>
            </a:r>
            <a:r>
              <a:rPr lang="vi-VN" sz="4400" b="0" strike="noStrike" spc="-1">
                <a:solidFill>
                  <a:srgbClr val="4D2A0B"/>
                </a:solidFill>
                <a:latin typeface="Arial"/>
              </a:rPr>
              <a:t>Cài đặt &amp; Môi trường cho Angular</a:t>
            </a:r>
            <a:endParaRPr lang="en-US" sz="4400" b="0" strike="noStrike" spc="-1">
              <a:solidFill>
                <a:srgbClr val="9A5315"/>
              </a:solidFill>
              <a:latin typeface="Arial"/>
            </a:endParaRPr>
          </a:p>
        </p:txBody>
      </p:sp>
      <p:sp>
        <p:nvSpPr>
          <p:cNvPr id="227" name="PlaceHolder 2"/>
          <p:cNvSpPr>
            <a:spLocks noGrp="1"/>
          </p:cNvSpPr>
          <p:nvPr>
            <p:ph/>
          </p:nvPr>
        </p:nvSpPr>
        <p:spPr>
          <a:xfrm>
            <a:off x="4265640" y="3733920"/>
            <a:ext cx="6857640" cy="914040"/>
          </a:xfrm>
          <a:prstGeom prst="rect">
            <a:avLst/>
          </a:prstGeom>
          <a:noFill/>
          <a:ln w="0">
            <a:noFill/>
          </a:ln>
        </p:spPr>
        <p:txBody>
          <a:bodyPr anchor="t">
            <a:noAutofit/>
          </a:bodyPr>
          <a:lstStyle/>
          <a:p>
            <a:endParaRPr lang="en-US" sz="2400" b="0" strike="noStrike" spc="-1">
              <a:solidFill>
                <a:srgbClr val="9A5315"/>
              </a:solidFill>
              <a:latin typeface="Arial"/>
            </a:endParaRPr>
          </a:p>
        </p:txBody>
      </p:sp>
      <p:sp>
        <p:nvSpPr>
          <p:cNvPr id="228" name="PlaceHolder 3"/>
          <p:cNvSpPr>
            <a:spLocks noGrp="1"/>
          </p:cNvSpPr>
          <p:nvPr>
            <p:ph type="sldNum" idx="12"/>
          </p:nvPr>
        </p:nvSpPr>
        <p:spPr>
          <a:xfrm>
            <a:off x="11430000" y="6607080"/>
            <a:ext cx="761760" cy="228240"/>
          </a:xfrm>
          <a:prstGeom prst="rect">
            <a:avLst/>
          </a:prstGeom>
          <a:noFill/>
          <a:ln w="0">
            <a:noFill/>
          </a:ln>
        </p:spPr>
        <p:txBody>
          <a:bodyPr anchor="ctr">
            <a:normAutofit lnSpcReduction="10000"/>
          </a:bodyPr>
          <a:lstStyle>
            <a:lvl1pPr>
              <a:lnSpc>
                <a:spcPct val="90000"/>
              </a:lnSpc>
              <a:spcAft>
                <a:spcPts val="600"/>
              </a:spcAft>
              <a:buNone/>
              <a:defRPr lang="en-US" sz="1000" b="0" strike="noStrike" spc="-1">
                <a:solidFill>
                  <a:srgbClr val="9A5315"/>
                </a:solidFill>
                <a:latin typeface="Arial"/>
              </a:defRPr>
            </a:lvl1pPr>
          </a:lstStyle>
          <a:p>
            <a:pPr>
              <a:lnSpc>
                <a:spcPct val="90000"/>
              </a:lnSpc>
              <a:spcAft>
                <a:spcPts val="600"/>
              </a:spcAft>
              <a:buNone/>
            </a:pPr>
            <a:fld id="{471D7D12-7747-4A57-916C-A0447DDACCBB}" type="slidenum">
              <a:rPr lang="en-US" sz="1000" b="0" strike="noStrike" spc="-1">
                <a:solidFill>
                  <a:srgbClr val="9A5315"/>
                </a:solidFill>
                <a:latin typeface="Arial"/>
              </a:rPr>
              <a:t>33</a:t>
            </a:fld>
            <a:endParaRPr lang="en-US" sz="1000" b="0" strike="noStrike" spc="-1">
              <a:latin typeface="Times New Roman" panose="020206030504050203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vi-VN" sz="3600" b="0" strike="noStrike" spc="-1">
                <a:solidFill>
                  <a:srgbClr val="4D2A0B"/>
                </a:solidFill>
                <a:latin typeface="Arial"/>
              </a:rPr>
              <a:t>ii. Cài đặt &amp; Môi trường cho Angular</a:t>
            </a:r>
            <a:endParaRPr lang="en-US" sz="3600" b="0" strike="noStrike" spc="-1">
              <a:solidFill>
                <a:srgbClr val="9A5315"/>
              </a:solidFill>
              <a:latin typeface="Arial"/>
            </a:endParaRPr>
          </a:p>
        </p:txBody>
      </p:sp>
      <p:sp>
        <p:nvSpPr>
          <p:cNvPr id="230" name="PlaceHolder 2"/>
          <p:cNvSpPr>
            <a:spLocks noGrp="1"/>
          </p:cNvSpPr>
          <p:nvPr>
            <p:ph/>
          </p:nvPr>
        </p:nvSpPr>
        <p:spPr>
          <a:xfrm>
            <a:off x="1065240" y="1752479"/>
            <a:ext cx="10058040" cy="4530333"/>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IDE: Visual Studio Code</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NodeJS: v14 LTS</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Cài đặt CLI: </a:t>
            </a:r>
            <a:r>
              <a:rPr lang="en-US" sz="2400" b="1" strike="noStrike" spc="-1">
                <a:solidFill>
                  <a:srgbClr val="1A73CB"/>
                </a:solidFill>
                <a:latin typeface="Courier New"/>
              </a:rPr>
              <a:t>npm install -g @angular/cli@&lt;version&gt;</a:t>
            </a:r>
            <a:br>
              <a:rPr sz="2400"/>
            </a:br>
            <a:r>
              <a:rPr lang="en-US" sz="2400" b="0" strike="noStrike" spc="-1">
                <a:solidFill>
                  <a:srgbClr val="9A5315"/>
                </a:solidFill>
                <a:latin typeface="Arial"/>
              </a:rPr>
              <a:t>Khuyên dùng phiên bản Angular thấp hơn bản hiện tại 1 version</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Tạo project mới: </a:t>
            </a:r>
            <a:r>
              <a:rPr lang="en-US" sz="2400" b="1" strike="noStrike" spc="-1">
                <a:solidFill>
                  <a:srgbClr val="1A73CB"/>
                </a:solidFill>
                <a:latin typeface="Courier New"/>
              </a:rPr>
              <a:t>ng new &lt;app-name&gt;</a:t>
            </a:r>
            <a:endParaRPr lang="en-US" sz="2400" b="0" strike="noStrike" spc="-1">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Chạy project: </a:t>
            </a:r>
            <a:r>
              <a:rPr lang="en-US" sz="2400" b="1" strike="noStrike" spc="-1">
                <a:solidFill>
                  <a:srgbClr val="1A73CB"/>
                </a:solidFill>
                <a:latin typeface="Courier New"/>
              </a:rPr>
              <a:t>ng serve</a:t>
            </a:r>
            <a:endParaRPr lang="en-US" sz="2400" b="0" strike="noStrike" spc="-1">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Build project: </a:t>
            </a:r>
            <a:r>
              <a:rPr lang="en-US" sz="2400" b="1" strike="noStrike" spc="-1">
                <a:solidFill>
                  <a:srgbClr val="1A73CB"/>
                </a:solidFill>
                <a:latin typeface="Courier New"/>
              </a:rPr>
              <a:t>ng build --configuration production</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VSCode environment: Tải và Import nhanh </a:t>
            </a:r>
            <a:r>
              <a:rPr lang="en-US" sz="2400" b="0" strike="noStrike" spc="-1">
                <a:solidFill>
                  <a:srgbClr val="9A5315"/>
                </a:solidFill>
                <a:latin typeface="Arial"/>
                <a:hlinkClick r:id="rId2"/>
              </a:rPr>
              <a:t>tại đây</a:t>
            </a:r>
            <a:r>
              <a:rPr lang="en-US" sz="2400" b="0" strike="noStrike" spc="-1">
                <a:solidFill>
                  <a:srgbClr val="9A5315"/>
                </a:solidFill>
                <a:latin typeface="Arial"/>
              </a:rPr>
              <a:t>.</a:t>
            </a:r>
          </a:p>
        </p:txBody>
      </p:sp>
      <p:sp>
        <p:nvSpPr>
          <p:cNvPr id="4" name="PlaceHolder 3"/>
          <p:cNvSpPr>
            <a:spLocks noGrp="1"/>
          </p:cNvSpPr>
          <p:nvPr>
            <p:ph type="sldNum" idx="1"/>
          </p:nvPr>
        </p:nvSpPr>
        <p:spPr/>
        <p:txBody>
          <a:bodyPr/>
          <a:lstStyle/>
          <a:p>
            <a:fld id="{32A5D081-3090-4A91-B227-5FCA47F0F97F}" type="slidenum">
              <a:rPr/>
              <a:t>34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4265640" y="1828800"/>
            <a:ext cx="6857640" cy="1828440"/>
          </a:xfrm>
          <a:prstGeom prst="rect">
            <a:avLst/>
          </a:prstGeom>
          <a:noFill/>
          <a:ln w="0">
            <a:noFill/>
          </a:ln>
        </p:spPr>
        <p:txBody>
          <a:bodyPr anchor="b">
            <a:normAutofit/>
          </a:bodyPr>
          <a:lstStyle/>
          <a:p>
            <a:pPr>
              <a:lnSpc>
                <a:spcPct val="90000"/>
              </a:lnSpc>
              <a:buNone/>
            </a:pPr>
            <a:r>
              <a:rPr lang="en-US" sz="4400" b="0" strike="noStrike" spc="-1">
                <a:solidFill>
                  <a:srgbClr val="4D2A0B"/>
                </a:solidFill>
                <a:latin typeface="Arial"/>
              </a:rPr>
              <a:t>iii. Tổ chức thư mục</a:t>
            </a:r>
            <a:endParaRPr lang="en-US" sz="4400" b="0" strike="noStrike" spc="-1">
              <a:solidFill>
                <a:srgbClr val="9A5315"/>
              </a:solidFill>
              <a:latin typeface="Arial"/>
            </a:endParaRPr>
          </a:p>
        </p:txBody>
      </p:sp>
      <p:sp>
        <p:nvSpPr>
          <p:cNvPr id="232" name="PlaceHolder 2"/>
          <p:cNvSpPr>
            <a:spLocks noGrp="1"/>
          </p:cNvSpPr>
          <p:nvPr>
            <p:ph/>
          </p:nvPr>
        </p:nvSpPr>
        <p:spPr>
          <a:xfrm>
            <a:off x="4265640" y="3733920"/>
            <a:ext cx="6857640" cy="914040"/>
          </a:xfrm>
          <a:prstGeom prst="rect">
            <a:avLst/>
          </a:prstGeom>
          <a:noFill/>
          <a:ln w="0">
            <a:noFill/>
          </a:ln>
        </p:spPr>
        <p:txBody>
          <a:bodyPr anchor="t">
            <a:noAutofit/>
          </a:bodyPr>
          <a:lstStyle/>
          <a:p>
            <a:endParaRPr lang="en-US" sz="2400" b="0" strike="noStrike" spc="-1">
              <a:solidFill>
                <a:srgbClr val="9A5315"/>
              </a:solidFill>
              <a:latin typeface="Arial"/>
            </a:endParaRPr>
          </a:p>
        </p:txBody>
      </p:sp>
      <p:sp>
        <p:nvSpPr>
          <p:cNvPr id="233" name="PlaceHolder 3"/>
          <p:cNvSpPr>
            <a:spLocks noGrp="1"/>
          </p:cNvSpPr>
          <p:nvPr>
            <p:ph type="sldNum" idx="13"/>
          </p:nvPr>
        </p:nvSpPr>
        <p:spPr>
          <a:xfrm>
            <a:off x="11430000" y="6607080"/>
            <a:ext cx="761760" cy="228240"/>
          </a:xfrm>
          <a:prstGeom prst="rect">
            <a:avLst/>
          </a:prstGeom>
          <a:noFill/>
          <a:ln w="0">
            <a:noFill/>
          </a:ln>
        </p:spPr>
        <p:txBody>
          <a:bodyPr anchor="ctr">
            <a:normAutofit lnSpcReduction="10000"/>
          </a:bodyPr>
          <a:lstStyle>
            <a:lvl1pPr>
              <a:lnSpc>
                <a:spcPct val="90000"/>
              </a:lnSpc>
              <a:spcAft>
                <a:spcPts val="600"/>
              </a:spcAft>
              <a:buNone/>
              <a:defRPr lang="en-US" sz="1000" b="0" strike="noStrike" spc="-1">
                <a:solidFill>
                  <a:srgbClr val="9A5315"/>
                </a:solidFill>
                <a:latin typeface="Arial"/>
              </a:defRPr>
            </a:lvl1pPr>
          </a:lstStyle>
          <a:p>
            <a:pPr>
              <a:lnSpc>
                <a:spcPct val="90000"/>
              </a:lnSpc>
              <a:spcAft>
                <a:spcPts val="600"/>
              </a:spcAft>
              <a:buNone/>
            </a:pPr>
            <a:fld id="{7775507F-C45E-4222-8E6A-C0F8A92DE58F}" type="slidenum">
              <a:rPr lang="en-US" sz="1000" b="0" strike="noStrike" spc="-1">
                <a:solidFill>
                  <a:srgbClr val="9A5315"/>
                </a:solidFill>
                <a:latin typeface="Arial"/>
              </a:rPr>
              <a:t>35</a:t>
            </a:fld>
            <a:endParaRPr lang="en-US" sz="1000" b="0" strike="noStrike" spc="-1">
              <a:latin typeface="Times New Roman" panose="020206030504050203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vi-VN" sz="3600" b="0" strike="noStrike" spc="-1">
                <a:solidFill>
                  <a:srgbClr val="4D2A0B"/>
                </a:solidFill>
                <a:latin typeface="Arial"/>
              </a:rPr>
              <a:t>ii</a:t>
            </a:r>
            <a:r>
              <a:rPr lang="en-US" sz="3600" b="0" strike="noStrike" spc="-1">
                <a:solidFill>
                  <a:srgbClr val="4D2A0B"/>
                </a:solidFill>
                <a:latin typeface="Arial"/>
              </a:rPr>
              <a:t>i</a:t>
            </a:r>
            <a:r>
              <a:rPr lang="vi-VN" sz="3600" b="0" strike="noStrike" spc="-1">
                <a:solidFill>
                  <a:srgbClr val="4D2A0B"/>
                </a:solidFill>
                <a:latin typeface="Arial"/>
              </a:rPr>
              <a:t>. Tổ chức thư mục</a:t>
            </a:r>
            <a:endParaRPr lang="en-US" sz="3600" b="0" strike="noStrike" spc="-1">
              <a:solidFill>
                <a:srgbClr val="9A5315"/>
              </a:solidFill>
              <a:latin typeface="Arial"/>
            </a:endParaRPr>
          </a:p>
        </p:txBody>
      </p:sp>
      <p:sp>
        <p:nvSpPr>
          <p:cNvPr id="235" name="PlaceHolder 2"/>
          <p:cNvSpPr>
            <a:spLocks noGrp="1"/>
          </p:cNvSpPr>
          <p:nvPr>
            <p:ph/>
          </p:nvPr>
        </p:nvSpPr>
        <p:spPr>
          <a:xfrm>
            <a:off x="1065240" y="1752480"/>
            <a:ext cx="10058040" cy="422892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Cần thiết phải tổ chức thư mục để dữ liệu được gọn gàng, dễ dàng bảo trì cũng như mở rộng</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Ví dụ về một tổ chức thư mục: </a:t>
            </a:r>
            <a:r>
              <a:rPr lang="en-US" sz="2400" b="0" u="sng" strike="noStrike" spc="-1">
                <a:solidFill>
                  <a:srgbClr val="6DC025"/>
                </a:solidFill>
                <a:uFillTx/>
                <a:latin typeface="Arial"/>
                <a:hlinkClick r:id="rId2"/>
              </a:rPr>
              <a:t>xem tại đây</a:t>
            </a:r>
            <a:r>
              <a:rPr lang="en-US" sz="2400" b="0" strike="noStrike" spc="-1">
                <a:solidFill>
                  <a:srgbClr val="9A5315"/>
                </a:solidFill>
                <a:latin typeface="Arial"/>
              </a:rPr>
              <a:t>.</a:t>
            </a:r>
          </a:p>
        </p:txBody>
      </p:sp>
      <p:sp>
        <p:nvSpPr>
          <p:cNvPr id="4" name="PlaceHolder 3"/>
          <p:cNvSpPr>
            <a:spLocks noGrp="1"/>
          </p:cNvSpPr>
          <p:nvPr>
            <p:ph type="sldNum" idx="1"/>
          </p:nvPr>
        </p:nvSpPr>
        <p:spPr/>
        <p:txBody>
          <a:bodyPr/>
          <a:lstStyle/>
          <a:p>
            <a:fld id="{579401D8-2F46-42CE-BC1F-0FEDD4EA8033}" type="slidenum">
              <a:rPr/>
              <a:t>36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4265640" y="1828800"/>
            <a:ext cx="6857640" cy="1828440"/>
          </a:xfrm>
          <a:prstGeom prst="rect">
            <a:avLst/>
          </a:prstGeom>
          <a:noFill/>
          <a:ln w="0">
            <a:noFill/>
          </a:ln>
        </p:spPr>
        <p:txBody>
          <a:bodyPr anchor="b">
            <a:normAutofit/>
          </a:bodyPr>
          <a:lstStyle/>
          <a:p>
            <a:pPr>
              <a:lnSpc>
                <a:spcPct val="90000"/>
              </a:lnSpc>
              <a:buNone/>
            </a:pPr>
            <a:r>
              <a:rPr lang="en-US" sz="4400" b="0" strike="noStrike" spc="-1">
                <a:solidFill>
                  <a:srgbClr val="4D2A0B"/>
                </a:solidFill>
                <a:latin typeface="Arial"/>
              </a:rPr>
              <a:t>Angular Framework</a:t>
            </a:r>
            <a:endParaRPr lang="en-US" sz="4400" b="0" strike="noStrike" spc="-1">
              <a:solidFill>
                <a:srgbClr val="9A5315"/>
              </a:solidFill>
              <a:latin typeface="Arial"/>
            </a:endParaRPr>
          </a:p>
        </p:txBody>
      </p:sp>
      <p:sp>
        <p:nvSpPr>
          <p:cNvPr id="237" name="PlaceHolder 2"/>
          <p:cNvSpPr>
            <a:spLocks noGrp="1"/>
          </p:cNvSpPr>
          <p:nvPr>
            <p:ph/>
          </p:nvPr>
        </p:nvSpPr>
        <p:spPr>
          <a:xfrm>
            <a:off x="4265640" y="3733920"/>
            <a:ext cx="6857640" cy="914040"/>
          </a:xfrm>
          <a:prstGeom prst="rect">
            <a:avLst/>
          </a:prstGeom>
          <a:noFill/>
          <a:ln w="0">
            <a:noFill/>
          </a:ln>
        </p:spPr>
        <p:txBody>
          <a:bodyPr anchor="t">
            <a:noAutofit/>
          </a:bodyPr>
          <a:lstStyle/>
          <a:p>
            <a:endParaRPr lang="en-US" sz="2400" b="0" strike="noStrike" spc="-1">
              <a:solidFill>
                <a:srgbClr val="9A5315"/>
              </a:solidFill>
              <a:latin typeface="Arial"/>
            </a:endParaRPr>
          </a:p>
        </p:txBody>
      </p:sp>
      <p:sp>
        <p:nvSpPr>
          <p:cNvPr id="238" name="PlaceHolder 3"/>
          <p:cNvSpPr>
            <a:spLocks noGrp="1"/>
          </p:cNvSpPr>
          <p:nvPr>
            <p:ph type="sldNum" idx="14"/>
          </p:nvPr>
        </p:nvSpPr>
        <p:spPr>
          <a:xfrm>
            <a:off x="11430000" y="6607080"/>
            <a:ext cx="761760" cy="228240"/>
          </a:xfrm>
          <a:prstGeom prst="rect">
            <a:avLst/>
          </a:prstGeom>
          <a:noFill/>
          <a:ln w="0">
            <a:noFill/>
          </a:ln>
        </p:spPr>
        <p:txBody>
          <a:bodyPr anchor="ctr">
            <a:normAutofit lnSpcReduction="10000"/>
          </a:bodyPr>
          <a:lstStyle>
            <a:lvl1pPr>
              <a:lnSpc>
                <a:spcPct val="90000"/>
              </a:lnSpc>
              <a:spcAft>
                <a:spcPts val="600"/>
              </a:spcAft>
              <a:buNone/>
              <a:defRPr lang="en-US" sz="1000" b="0" strike="noStrike" spc="-1">
                <a:solidFill>
                  <a:srgbClr val="9A5315"/>
                </a:solidFill>
                <a:latin typeface="Arial"/>
              </a:defRPr>
            </a:lvl1pPr>
          </a:lstStyle>
          <a:p>
            <a:pPr>
              <a:lnSpc>
                <a:spcPct val="90000"/>
              </a:lnSpc>
              <a:spcAft>
                <a:spcPts val="600"/>
              </a:spcAft>
              <a:buNone/>
            </a:pPr>
            <a:fld id="{E7E71621-3E6D-49A8-A2F8-0E8733DBFF46}" type="slidenum">
              <a:rPr lang="en-US" sz="1000" b="0" strike="noStrike" spc="-1">
                <a:solidFill>
                  <a:srgbClr val="9A5315"/>
                </a:solidFill>
                <a:latin typeface="Arial"/>
              </a:rPr>
              <a:t>37</a:t>
            </a:fld>
            <a:endParaRPr lang="en-US" sz="1000" b="0" strike="noStrike" spc="-1">
              <a:latin typeface="Times New Roman" panose="020206030504050203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 Component</a:t>
            </a:r>
            <a:endParaRPr lang="en-US" sz="3600" b="0" strike="noStrike" spc="-1">
              <a:solidFill>
                <a:srgbClr val="9A5315"/>
              </a:solidFill>
              <a:latin typeface="Arial"/>
            </a:endParaRPr>
          </a:p>
        </p:txBody>
      </p:sp>
      <p:sp>
        <p:nvSpPr>
          <p:cNvPr id="240" name="PlaceHolder 2"/>
          <p:cNvSpPr>
            <a:spLocks noGrp="1"/>
          </p:cNvSpPr>
          <p:nvPr>
            <p:ph/>
          </p:nvPr>
        </p:nvSpPr>
        <p:spPr>
          <a:xfrm>
            <a:off x="1065240" y="1752480"/>
            <a:ext cx="10058040" cy="4538160"/>
          </a:xfrm>
          <a:prstGeom prst="rect">
            <a:avLst/>
          </a:prstGeom>
          <a:noFill/>
          <a:ln w="0">
            <a:noFill/>
          </a:ln>
        </p:spPr>
        <p:txBody>
          <a:bodyPr anchor="t">
            <a:normAutofit fontScale="99000" lnSpcReduction="10000"/>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Một file template (mẫu), viết bằng HTML</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Một file stylesheet, viết bằng CSS / SCSS / SASS / LESS</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Một file class để xử lý dữ liệu chuyên biệt hơn, viết bằng TypeScript</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Và phần Metadata được định nghĩa bởi @Component decorator, giúp Angular hiểu được “bộ ba” các file trên là một Angular Component</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Có thể tạo nhanh một Component bằng dòng lệnh hoặc extension của Visual Studio Code (khuyên dùng)</a:t>
            </a:r>
            <a:br>
              <a:rPr sz="2400"/>
            </a:br>
            <a:r>
              <a:rPr lang="en-US" sz="2400" b="0" strike="noStrike" spc="-1">
                <a:solidFill>
                  <a:srgbClr val="9A5315"/>
                </a:solidFill>
                <a:latin typeface="Arial"/>
              </a:rPr>
              <a:t>+ Bằng dòng lệnh:</a:t>
            </a:r>
            <a:br>
              <a:rPr sz="2400"/>
            </a:br>
            <a:r>
              <a:rPr lang="en-US" sz="2000" b="1" strike="noStrike" spc="-1">
                <a:solidFill>
                  <a:srgbClr val="1A73CB"/>
                </a:solidFill>
                <a:latin typeface="Courier New"/>
              </a:rPr>
              <a:t>ng g c </a:t>
            </a:r>
            <a:r>
              <a:rPr lang="en-US" sz="2000" b="1" strike="noStrike" spc="-1">
                <a:solidFill>
                  <a:srgbClr val="F3771A"/>
                </a:solidFill>
                <a:latin typeface="Courier New"/>
              </a:rPr>
              <a:t>&lt;đường dẫn tính từ app&gt;</a:t>
            </a:r>
            <a:r>
              <a:rPr lang="en-US" sz="2000" b="1" strike="noStrike" spc="-1">
                <a:solidFill>
                  <a:srgbClr val="1A73CB"/>
                </a:solidFill>
                <a:latin typeface="Courier New"/>
              </a:rPr>
              <a:t>/</a:t>
            </a:r>
            <a:r>
              <a:rPr lang="en-US" sz="2000" b="1" strike="noStrike" spc="-1">
                <a:solidFill>
                  <a:srgbClr val="F3771A"/>
                </a:solidFill>
                <a:latin typeface="Courier New"/>
              </a:rPr>
              <a:t>&lt;tên component&gt;</a:t>
            </a:r>
            <a:br>
              <a:rPr sz="2000"/>
            </a:br>
            <a:r>
              <a:rPr lang="en-US" sz="2000" b="1" strike="noStrike" spc="-1">
                <a:solidFill>
                  <a:srgbClr val="9A5315"/>
                </a:solidFill>
                <a:latin typeface="Arial"/>
              </a:rPr>
              <a:t>VD:</a:t>
            </a:r>
            <a:r>
              <a:rPr lang="en-US" sz="2000" b="1" strike="noStrike" spc="-1">
                <a:solidFill>
                  <a:srgbClr val="9A5315"/>
                </a:solidFill>
                <a:latin typeface="Courier New"/>
              </a:rPr>
              <a:t> </a:t>
            </a:r>
            <a:r>
              <a:rPr lang="en-US" sz="2000" b="1" strike="noStrike" spc="-1">
                <a:solidFill>
                  <a:srgbClr val="00B0F0"/>
                </a:solidFill>
                <a:latin typeface="Courier New"/>
              </a:rPr>
              <a:t>ng g c comps/my-comp</a:t>
            </a:r>
            <a:endParaRPr lang="en-US" sz="2000" b="0" strike="noStrike" spc="-1">
              <a:solidFill>
                <a:srgbClr val="9A5315"/>
              </a:solidFill>
              <a:latin typeface="Arial"/>
            </a:endParaRPr>
          </a:p>
        </p:txBody>
      </p:sp>
      <p:sp>
        <p:nvSpPr>
          <p:cNvPr id="4" name="PlaceHolder 3"/>
          <p:cNvSpPr>
            <a:spLocks noGrp="1"/>
          </p:cNvSpPr>
          <p:nvPr>
            <p:ph type="sldNum" idx="1"/>
          </p:nvPr>
        </p:nvSpPr>
        <p:spPr/>
        <p:txBody>
          <a:bodyPr/>
          <a:lstStyle/>
          <a:p>
            <a:fld id="{9264B834-CDDD-47EE-BE77-37B922BA926D}" type="slidenum">
              <a:rPr/>
              <a:t>38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 Component</a:t>
            </a:r>
            <a:endParaRPr lang="en-US" sz="3600" b="0" strike="noStrike" spc="-1">
              <a:solidFill>
                <a:srgbClr val="9A5315"/>
              </a:solidFill>
              <a:latin typeface="Arial"/>
            </a:endParaRPr>
          </a:p>
        </p:txBody>
      </p:sp>
      <p:sp>
        <p:nvSpPr>
          <p:cNvPr id="242"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Các tạo bằng extension của VS Code: Angular Schematics</a:t>
            </a:r>
            <a:br>
              <a:rPr sz="2400"/>
            </a:br>
            <a:r>
              <a:rPr lang="en-US" sz="2400" b="0" strike="noStrike" spc="-1">
                <a:solidFill>
                  <a:srgbClr val="9A5315"/>
                </a:solidFill>
                <a:latin typeface="Arial"/>
              </a:rPr>
              <a:t>(khuyên dùng)</a:t>
            </a:r>
            <a:br>
              <a:rPr sz="2400"/>
            </a:br>
            <a:r>
              <a:rPr lang="en-US" sz="2400" b="0" strike="noStrike" spc="-1">
                <a:solidFill>
                  <a:srgbClr val="9A5315"/>
                </a:solidFill>
                <a:latin typeface="Arial"/>
              </a:rPr>
              <a:t>+ Phải chuột tại thư mục muốn tạo Component, chọn</a:t>
            </a:r>
            <a:br>
              <a:rPr sz="2400"/>
            </a:br>
            <a:r>
              <a:rPr lang="en-US" sz="2400" b="0" strike="noStrike" spc="-1">
                <a:solidFill>
                  <a:srgbClr val="9A5315"/>
                </a:solidFill>
                <a:latin typeface="Arial"/>
              </a:rPr>
              <a:t>Angular: Generate a component</a:t>
            </a:r>
            <a:br>
              <a:rPr sz="2400"/>
            </a:br>
            <a:br>
              <a:rPr sz="2400"/>
            </a:br>
            <a:br>
              <a:rPr sz="2400"/>
            </a:br>
            <a:br>
              <a:rPr sz="2400"/>
            </a:br>
            <a:r>
              <a:rPr lang="en-US" sz="2400" b="0" strike="noStrike" spc="-1">
                <a:solidFill>
                  <a:srgbClr val="9A5315"/>
                </a:solidFill>
                <a:latin typeface="Arial"/>
              </a:rPr>
              <a:t>+ Nhập tên component, sau đó Enter</a:t>
            </a:r>
          </a:p>
        </p:txBody>
      </p:sp>
      <p:pic>
        <p:nvPicPr>
          <p:cNvPr id="243" name="Picture 3"/>
          <p:cNvPicPr/>
          <p:nvPr/>
        </p:nvPicPr>
        <p:blipFill>
          <a:blip r:embed="rId2"/>
          <a:stretch>
            <a:fillRect/>
          </a:stretch>
        </p:blipFill>
        <p:spPr>
          <a:xfrm>
            <a:off x="6094440" y="2918520"/>
            <a:ext cx="3495960" cy="1380960"/>
          </a:xfrm>
          <a:prstGeom prst="rect">
            <a:avLst/>
          </a:prstGeom>
          <a:ln w="0">
            <a:noFill/>
          </a:ln>
        </p:spPr>
      </p:pic>
      <p:pic>
        <p:nvPicPr>
          <p:cNvPr id="244" name="Picture 11"/>
          <p:cNvPicPr/>
          <p:nvPr/>
        </p:nvPicPr>
        <p:blipFill>
          <a:blip r:embed="rId3"/>
          <a:stretch>
            <a:fillRect/>
          </a:stretch>
        </p:blipFill>
        <p:spPr>
          <a:xfrm>
            <a:off x="2860200" y="4814280"/>
            <a:ext cx="6468120" cy="961920"/>
          </a:xfrm>
          <a:prstGeom prst="rect">
            <a:avLst/>
          </a:prstGeom>
          <a:ln w="0">
            <a:noFill/>
          </a:ln>
        </p:spPr>
      </p:pic>
      <p:sp>
        <p:nvSpPr>
          <p:cNvPr id="4" name="PlaceHolder 3"/>
          <p:cNvSpPr>
            <a:spLocks noGrp="1"/>
          </p:cNvSpPr>
          <p:nvPr>
            <p:ph type="sldNum" idx="1"/>
          </p:nvPr>
        </p:nvSpPr>
        <p:spPr/>
        <p:txBody>
          <a:bodyPr/>
          <a:lstStyle/>
          <a:p>
            <a:fld id="{25EA5008-48FC-4141-83AD-8C8387BB66F6}" type="slidenum">
              <a:rPr/>
              <a:t>39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1065240" y="690480"/>
            <a:ext cx="10058040" cy="6465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UTM Essendine Caps" panose="02040603050506020204"/>
              </a:rPr>
              <a:t>1. Kiến thức</a:t>
            </a:r>
            <a:endParaRPr lang="en-US" sz="3600" b="0" strike="noStrike" spc="-1">
              <a:solidFill>
                <a:srgbClr val="9A5315"/>
              </a:solidFill>
              <a:latin typeface="Arial"/>
            </a:endParaRPr>
          </a:p>
        </p:txBody>
      </p:sp>
      <p:sp>
        <p:nvSpPr>
          <p:cNvPr id="172" name="PlaceHolder 2"/>
          <p:cNvSpPr>
            <a:spLocks noGrp="1"/>
          </p:cNvSpPr>
          <p:nvPr>
            <p:ph/>
          </p:nvPr>
        </p:nvSpPr>
        <p:spPr>
          <a:xfrm>
            <a:off x="1065240" y="1566000"/>
            <a:ext cx="10616400" cy="4800240"/>
          </a:xfrm>
          <a:prstGeom prst="rect">
            <a:avLst/>
          </a:prstGeom>
          <a:noFill/>
          <a:ln w="0">
            <a:noFill/>
          </a:ln>
        </p:spPr>
        <p:txBody>
          <a:bodyPr anchor="t">
            <a:noAutofit/>
          </a:bodyPr>
          <a:lstStyle/>
          <a:p>
            <a:pPr marL="353695" indent="-353695">
              <a:lnSpc>
                <a:spcPct val="120000"/>
              </a:lnSpc>
              <a:spcBef>
                <a:spcPts val="1800"/>
              </a:spcBef>
              <a:buClr>
                <a:srgbClr val="9A5315"/>
              </a:buClr>
              <a:buFont typeface="Arial"/>
              <a:buAutoNum type="alphaLcPeriod"/>
            </a:pPr>
            <a:r>
              <a:rPr lang="en-US" sz="2400" b="0" strike="noStrike" spc="-1">
                <a:solidFill>
                  <a:srgbClr val="9A5315"/>
                </a:solidFill>
                <a:latin typeface="SVN-Segoe Print"/>
              </a:rPr>
              <a:t>Kiến thức cơ bản cần trang bị</a:t>
            </a:r>
            <a:br>
              <a:rPr sz="2400"/>
            </a:br>
            <a:r>
              <a:rPr lang="en-US" sz="2400" b="0" strike="noStrike" spc="-1">
                <a:solidFill>
                  <a:srgbClr val="9A5315"/>
                </a:solidFill>
                <a:latin typeface="SVN-Segoe Print"/>
              </a:rPr>
              <a:t>- JavaScript: </a:t>
            </a:r>
            <a:r>
              <a:rPr lang="en-US" sz="2400" b="0" strike="noStrike" spc="-1">
                <a:solidFill>
                  <a:srgbClr val="9A5315"/>
                </a:solidFill>
                <a:latin typeface="SVN-Segoe Print"/>
                <a:hlinkClick r:id="rId2"/>
              </a:rPr>
              <a:t>FreeCodeCamp</a:t>
            </a:r>
            <a:r>
              <a:rPr lang="en-US" sz="2400" b="0" strike="noStrike" spc="-1">
                <a:solidFill>
                  <a:srgbClr val="9A5315"/>
                </a:solidFill>
                <a:latin typeface="SVN-Segoe Print"/>
              </a:rPr>
              <a:t> | </a:t>
            </a:r>
            <a:r>
              <a:rPr lang="en-US" sz="2400" b="0" u="sng" strike="noStrike" spc="-1">
                <a:solidFill>
                  <a:srgbClr val="6DC025"/>
                </a:solidFill>
                <a:uFillTx/>
                <a:latin typeface="SVN-Segoe Print"/>
                <a:hlinkClick r:id="rId3"/>
              </a:rPr>
              <a:t>File 1</a:t>
            </a:r>
            <a:r>
              <a:rPr lang="en-US" sz="2400" b="0" strike="noStrike" spc="-1">
                <a:solidFill>
                  <a:srgbClr val="9A5315"/>
                </a:solidFill>
                <a:latin typeface="SVN-Segoe Print"/>
              </a:rPr>
              <a:t> | </a:t>
            </a:r>
            <a:r>
              <a:rPr lang="en-US" sz="2400" b="0" u="sng" strike="noStrike" spc="-1">
                <a:solidFill>
                  <a:srgbClr val="6DC025"/>
                </a:solidFill>
                <a:uFillTx/>
                <a:latin typeface="SVN-Segoe Print"/>
                <a:hlinkClick r:id="rId4"/>
              </a:rPr>
              <a:t>File 2</a:t>
            </a:r>
            <a:br>
              <a:rPr sz="2400"/>
            </a:br>
            <a:r>
              <a:rPr lang="en-US" sz="2400" b="0" strike="noStrike" spc="-1">
                <a:solidFill>
                  <a:srgbClr val="9A5315"/>
                </a:solidFill>
                <a:latin typeface="SVN-Segoe Print"/>
              </a:rPr>
              <a:t>  + Build-in Objects:</a:t>
            </a:r>
            <a:br>
              <a:rPr sz="2400"/>
            </a:br>
            <a:r>
              <a:rPr lang="en-US" sz="2400" b="0" strike="noStrike" spc="-1">
                <a:solidFill>
                  <a:srgbClr val="9A5315"/>
                </a:solidFill>
                <a:latin typeface="SVN-Segoe Print"/>
              </a:rPr>
              <a:t>  </a:t>
            </a:r>
            <a:r>
              <a:rPr lang="en-US" sz="2400" b="0" strike="noStrike" spc="-1">
                <a:solidFill>
                  <a:srgbClr val="00B050"/>
                </a:solidFill>
                <a:latin typeface="SVN-Segoe Print"/>
              </a:rPr>
              <a:t>Math:</a:t>
            </a:r>
            <a:r>
              <a:rPr lang="en-US" sz="2400" b="0" strike="noStrike" spc="-1">
                <a:solidFill>
                  <a:srgbClr val="1A73CB"/>
                </a:solidFill>
                <a:latin typeface="SVN-Segoe Print"/>
              </a:rPr>
              <a:t> celi, floor, round, min, max, random, sign</a:t>
            </a:r>
            <a:br>
              <a:rPr sz="2400"/>
            </a:br>
            <a:r>
              <a:rPr lang="en-US" sz="2400" b="0" strike="noStrike" spc="-1">
                <a:solidFill>
                  <a:srgbClr val="1A73CB"/>
                </a:solidFill>
                <a:latin typeface="SVN-Segoe Print"/>
              </a:rPr>
              <a:t>  </a:t>
            </a:r>
            <a:r>
              <a:rPr lang="en-US" sz="2400" b="0" strike="noStrike" spc="-1">
                <a:solidFill>
                  <a:srgbClr val="00B050"/>
                </a:solidFill>
                <a:latin typeface="SVN-Segoe Print"/>
              </a:rPr>
              <a:t>JSON:</a:t>
            </a:r>
            <a:r>
              <a:rPr lang="en-US" sz="2400" b="0" strike="noStrike" spc="-1">
                <a:solidFill>
                  <a:srgbClr val="1A73CB"/>
                </a:solidFill>
                <a:latin typeface="SVN-Segoe Print"/>
              </a:rPr>
              <a:t> parse, stringify</a:t>
            </a:r>
            <a:br>
              <a:rPr sz="2400"/>
            </a:br>
            <a:r>
              <a:rPr lang="en-US" sz="2400" b="0" strike="noStrike" spc="-1">
                <a:solidFill>
                  <a:srgbClr val="1A73CB"/>
                </a:solidFill>
                <a:latin typeface="SVN-Segoe Print"/>
              </a:rPr>
              <a:t>  </a:t>
            </a:r>
            <a:r>
              <a:rPr lang="en-US" sz="2400" b="0" strike="noStrike" spc="-1">
                <a:solidFill>
                  <a:srgbClr val="00B050"/>
                </a:solidFill>
                <a:latin typeface="SVN-Segoe Print"/>
              </a:rPr>
              <a:t>Array:</a:t>
            </a:r>
            <a:r>
              <a:rPr lang="en-US" sz="2400" b="0" strike="noStrike" spc="-1">
                <a:solidFill>
                  <a:srgbClr val="1A73CB"/>
                </a:solidFill>
                <a:latin typeface="SVN-Segoe Print"/>
              </a:rPr>
              <a:t> from, length, every, filter, find, findIndex, forEach</a:t>
            </a:r>
            <a:br>
              <a:rPr sz="2400"/>
            </a:br>
            <a:r>
              <a:rPr lang="en-US" sz="2400" b="0" strike="noStrike" spc="-1">
                <a:solidFill>
                  <a:srgbClr val="1A73CB"/>
                </a:solidFill>
                <a:latin typeface="SVN-Segoe Print"/>
              </a:rPr>
              <a:t>           includes, indexOf, join, map, pop, push, recude, slice,</a:t>
            </a:r>
            <a:br>
              <a:rPr sz="2400"/>
            </a:br>
            <a:r>
              <a:rPr lang="en-US" sz="2400" b="0" strike="noStrike" spc="-1">
                <a:solidFill>
                  <a:srgbClr val="1A73CB"/>
                </a:solidFill>
                <a:latin typeface="SVN-Segoe Print"/>
              </a:rPr>
              <a:t>           some, sort, splice, concat, shift, unshift</a:t>
            </a:r>
            <a:br>
              <a:rPr sz="2400"/>
            </a:br>
            <a:r>
              <a:rPr lang="en-US" sz="2400" b="0" strike="noStrike" spc="-1">
                <a:solidFill>
                  <a:srgbClr val="1A73CB"/>
                </a:solidFill>
                <a:latin typeface="SVN-Segoe Print"/>
              </a:rPr>
              <a:t>  </a:t>
            </a:r>
            <a:r>
              <a:rPr lang="en-US" sz="2400" b="0" strike="noStrike" spc="-1">
                <a:solidFill>
                  <a:srgbClr val="00B050"/>
                </a:solidFill>
                <a:latin typeface="SVN-Segoe Print"/>
              </a:rPr>
              <a:t>Date:</a:t>
            </a:r>
            <a:r>
              <a:rPr lang="en-US" sz="2400" b="0" strike="noStrike" spc="-1">
                <a:solidFill>
                  <a:srgbClr val="1A73CB"/>
                </a:solidFill>
                <a:latin typeface="SVN-Segoe Print"/>
              </a:rPr>
              <a:t> now, parse, get[</a:t>
            </a:r>
            <a:r>
              <a:rPr lang="en-US" sz="2400" b="0" i="1" strike="noStrike" spc="-1">
                <a:solidFill>
                  <a:srgbClr val="00B0F0"/>
                </a:solidFill>
                <a:latin typeface="SVN-Segoe Print"/>
              </a:rPr>
              <a:t>_&lt;các thể loại&gt;_</a:t>
            </a:r>
            <a:r>
              <a:rPr lang="en-US" sz="2400" b="0" strike="noStrike" spc="-1">
                <a:solidFill>
                  <a:srgbClr val="1A73CB"/>
                </a:solidFill>
                <a:latin typeface="SVN-Segoe Print"/>
              </a:rPr>
              <a:t>]</a:t>
            </a:r>
            <a:br>
              <a:rPr sz="2400"/>
            </a:br>
            <a:r>
              <a:rPr lang="en-US" sz="2400" b="0" strike="noStrike" spc="-1">
                <a:solidFill>
                  <a:srgbClr val="1A73CB"/>
                </a:solidFill>
                <a:latin typeface="SVN-Segoe Print"/>
              </a:rPr>
              <a:t>  </a:t>
            </a:r>
            <a:r>
              <a:rPr lang="en-US" sz="2400" b="0" strike="noStrike" spc="-1">
                <a:solidFill>
                  <a:srgbClr val="00B050"/>
                </a:solidFill>
                <a:latin typeface="SVN-Segoe Print"/>
              </a:rPr>
              <a:t>String:</a:t>
            </a:r>
            <a:r>
              <a:rPr lang="en-US" sz="2400" b="0" strike="noStrike" spc="-1">
                <a:solidFill>
                  <a:srgbClr val="1A73CB"/>
                </a:solidFill>
                <a:latin typeface="SVN-Segoe Print"/>
              </a:rPr>
              <a:t> length, includes, replace, replaceAll, slice, substring,</a:t>
            </a:r>
            <a:br>
              <a:rPr sz="2400"/>
            </a:br>
            <a:r>
              <a:rPr lang="en-US" sz="2400" b="0" strike="noStrike" spc="-1">
                <a:solidFill>
                  <a:srgbClr val="1A73CB"/>
                </a:solidFill>
                <a:latin typeface="SVN-Segoe Print"/>
              </a:rPr>
              <a:t>            trim, to</a:t>
            </a:r>
            <a:r>
              <a:rPr lang="en-US" sz="2400" b="0" i="1" strike="noStrike" spc="-1">
                <a:solidFill>
                  <a:srgbClr val="00B0F0"/>
                </a:solidFill>
                <a:latin typeface="SVN-Segoe Print"/>
              </a:rPr>
              <a:t>_&lt;các thể loại&gt;_</a:t>
            </a:r>
            <a:r>
              <a:rPr lang="en-US" sz="2400" b="0" strike="noStrike" spc="-1">
                <a:solidFill>
                  <a:srgbClr val="1A73CB"/>
                </a:solidFill>
                <a:latin typeface="SVN-Segoe Print"/>
              </a:rPr>
              <a:t>Case</a:t>
            </a:r>
            <a:br>
              <a:rPr sz="2400"/>
            </a:br>
            <a:r>
              <a:rPr lang="en-US" sz="2400" b="0" strike="noStrike" spc="-1">
                <a:solidFill>
                  <a:srgbClr val="9A5315"/>
                </a:solidFill>
                <a:latin typeface="SVN-Segoe Print"/>
              </a:rPr>
              <a:t> </a:t>
            </a: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DFC4D9A7-498F-4D5B-89CE-A098E9F88066}" type="slidenum">
              <a:rPr/>
              <a:t>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 Component</a:t>
            </a:r>
            <a:endParaRPr lang="en-US" sz="3600" b="0" strike="noStrike" spc="-1">
              <a:solidFill>
                <a:srgbClr val="9A5315"/>
              </a:solidFill>
              <a:latin typeface="Arial"/>
            </a:endParaRPr>
          </a:p>
        </p:txBody>
      </p:sp>
      <p:sp>
        <p:nvSpPr>
          <p:cNvPr id="246"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Các tạo bằng extension của VS Code: Angular Schematics</a:t>
            </a:r>
            <a:br>
              <a:rPr sz="2400"/>
            </a:br>
            <a:r>
              <a:rPr lang="en-US" sz="2400" b="0" strike="noStrike" spc="-1">
                <a:solidFill>
                  <a:srgbClr val="9A5315"/>
                </a:solidFill>
                <a:latin typeface="Arial"/>
              </a:rPr>
              <a:t>(khuyên dùng)</a:t>
            </a:r>
            <a:br>
              <a:rPr sz="2400"/>
            </a:br>
            <a:r>
              <a:rPr lang="en-US" sz="2400" b="0" strike="noStrike" spc="-1">
                <a:solidFill>
                  <a:srgbClr val="9A5315"/>
                </a:solidFill>
                <a:latin typeface="Arial"/>
              </a:rPr>
              <a:t>+ Chọn Default component, sau đó Confirm </a:t>
            </a:r>
            <a:br>
              <a:rPr sz="2400"/>
            </a:br>
            <a:r>
              <a:rPr lang="en-US" sz="2400" b="1" strike="noStrike" spc="-1">
                <a:solidFill>
                  <a:srgbClr val="00B0F0"/>
                </a:solidFill>
                <a:latin typeface="Courier New"/>
              </a:rPr>
              <a:t> </a:t>
            </a:r>
            <a:endParaRPr lang="en-US" sz="2400" b="0" strike="noStrike" spc="-1">
              <a:solidFill>
                <a:srgbClr val="9A5315"/>
              </a:solidFill>
              <a:latin typeface="Arial"/>
            </a:endParaRPr>
          </a:p>
        </p:txBody>
      </p:sp>
      <p:pic>
        <p:nvPicPr>
          <p:cNvPr id="247" name="Picture 6"/>
          <p:cNvPicPr/>
          <p:nvPr/>
        </p:nvPicPr>
        <p:blipFill>
          <a:blip r:embed="rId2"/>
          <a:stretch>
            <a:fillRect/>
          </a:stretch>
        </p:blipFill>
        <p:spPr>
          <a:xfrm>
            <a:off x="3288240" y="2936880"/>
            <a:ext cx="5127480" cy="1903680"/>
          </a:xfrm>
          <a:prstGeom prst="rect">
            <a:avLst/>
          </a:prstGeom>
          <a:ln w="0">
            <a:noFill/>
          </a:ln>
        </p:spPr>
      </p:pic>
      <p:pic>
        <p:nvPicPr>
          <p:cNvPr id="248" name="Picture 8"/>
          <p:cNvPicPr/>
          <p:nvPr/>
        </p:nvPicPr>
        <p:blipFill>
          <a:blip r:embed="rId3"/>
          <a:srcRect t="3833"/>
          <a:stretch>
            <a:fillRect/>
          </a:stretch>
        </p:blipFill>
        <p:spPr>
          <a:xfrm>
            <a:off x="3288240" y="5001120"/>
            <a:ext cx="5127480" cy="1023840"/>
          </a:xfrm>
          <a:prstGeom prst="rect">
            <a:avLst/>
          </a:prstGeom>
          <a:ln w="0">
            <a:noFill/>
          </a:ln>
        </p:spPr>
      </p:pic>
      <p:sp>
        <p:nvSpPr>
          <p:cNvPr id="4" name="PlaceHolder 3"/>
          <p:cNvSpPr>
            <a:spLocks noGrp="1"/>
          </p:cNvSpPr>
          <p:nvPr>
            <p:ph type="sldNum" idx="1"/>
          </p:nvPr>
        </p:nvSpPr>
        <p:spPr/>
        <p:txBody>
          <a:bodyPr/>
          <a:lstStyle/>
          <a:p>
            <a:fld id="{A17F9BB5-5359-41A0-B978-9FDFE218129B}" type="slidenum">
              <a:rPr/>
              <a:t>40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 Component</a:t>
            </a:r>
            <a:endParaRPr lang="en-US" sz="3600" b="0" strike="noStrike" spc="-1">
              <a:solidFill>
                <a:srgbClr val="9A5315"/>
              </a:solidFill>
              <a:latin typeface="Arial"/>
            </a:endParaRPr>
          </a:p>
        </p:txBody>
      </p:sp>
      <p:sp>
        <p:nvSpPr>
          <p:cNvPr id="250"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Các tạo bằng extension của VS Code: Angular Schematics</a:t>
            </a:r>
            <a:br>
              <a:rPr sz="2400"/>
            </a:br>
            <a:r>
              <a:rPr lang="en-US" sz="2400" b="0" strike="noStrike" spc="-1">
                <a:solidFill>
                  <a:srgbClr val="9A5315"/>
                </a:solidFill>
                <a:latin typeface="Arial"/>
              </a:rPr>
              <a:t>(khuyên dùng)</a:t>
            </a:r>
            <a:br>
              <a:rPr sz="2400"/>
            </a:br>
            <a:r>
              <a:rPr lang="en-US" sz="2400" b="0" strike="noStrike" spc="-1">
                <a:solidFill>
                  <a:srgbClr val="9A5315"/>
                </a:solidFill>
                <a:latin typeface="Arial"/>
              </a:rPr>
              <a:t>+ Extension tự chạy dòng lệnh tạo component</a:t>
            </a:r>
            <a:br>
              <a:rPr sz="2400"/>
            </a:br>
            <a:br>
              <a:rPr sz="2400"/>
            </a:br>
            <a:br>
              <a:rPr sz="2400"/>
            </a:br>
            <a:br>
              <a:rPr sz="2400"/>
            </a:br>
            <a:br>
              <a:rPr sz="2400"/>
            </a:br>
            <a:r>
              <a:rPr lang="en-US" sz="2400" b="0" strike="noStrike" spc="-1">
                <a:solidFill>
                  <a:srgbClr val="9A5315"/>
                </a:solidFill>
                <a:latin typeface="Arial"/>
              </a:rPr>
              <a:t>+ Lưu ý: Component sẽ tự động được import vào Module gần nhất tính từ vị trí tạo component trở ra ngoài,</a:t>
            </a:r>
            <a:br>
              <a:rPr sz="2400"/>
            </a:br>
            <a:r>
              <a:rPr lang="en-US" sz="2400" b="0" strike="noStrike" spc="-1">
                <a:solidFill>
                  <a:srgbClr val="9A5315"/>
                </a:solidFill>
                <a:latin typeface="Arial"/>
              </a:rPr>
              <a:t>ở VD này là app.module.ts (như hình trên)</a:t>
            </a:r>
          </a:p>
        </p:txBody>
      </p:sp>
      <p:pic>
        <p:nvPicPr>
          <p:cNvPr id="251" name="Picture 9"/>
          <p:cNvPicPr/>
          <p:nvPr/>
        </p:nvPicPr>
        <p:blipFill>
          <a:blip r:embed="rId2"/>
          <a:stretch>
            <a:fillRect/>
          </a:stretch>
        </p:blipFill>
        <p:spPr>
          <a:xfrm>
            <a:off x="3712680" y="3028680"/>
            <a:ext cx="4762800" cy="1266480"/>
          </a:xfrm>
          <a:prstGeom prst="rect">
            <a:avLst/>
          </a:prstGeom>
          <a:ln w="0">
            <a:noFill/>
          </a:ln>
        </p:spPr>
      </p:pic>
      <p:sp>
        <p:nvSpPr>
          <p:cNvPr id="4" name="PlaceHolder 3"/>
          <p:cNvSpPr>
            <a:spLocks noGrp="1"/>
          </p:cNvSpPr>
          <p:nvPr>
            <p:ph type="sldNum" idx="1"/>
          </p:nvPr>
        </p:nvSpPr>
        <p:spPr/>
        <p:txBody>
          <a:bodyPr/>
          <a:lstStyle/>
          <a:p>
            <a:fld id="{61E041B1-1280-4ACD-BA1D-8572B493BDD2}" type="slidenum">
              <a:rPr/>
              <a:t>41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 String Interpolation</a:t>
            </a:r>
            <a:endParaRPr lang="en-US" sz="3600" b="0" strike="noStrike" spc="-1">
              <a:solidFill>
                <a:srgbClr val="9A5315"/>
              </a:solidFill>
              <a:latin typeface="Arial"/>
            </a:endParaRPr>
          </a:p>
        </p:txBody>
      </p:sp>
      <p:sp>
        <p:nvSpPr>
          <p:cNvPr id="253"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Là một trong các dạng Data binding</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Binding một chiều từ class → template</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Syntax: </a:t>
            </a:r>
            <a:r>
              <a:rPr lang="en-US" sz="2400" b="0" strike="noStrike" spc="-1">
                <a:solidFill>
                  <a:srgbClr val="1A73CB"/>
                </a:solidFill>
                <a:latin typeface="Arial"/>
              </a:rPr>
              <a:t>{{ &lt;biến / hàm / toán tử 3 ngôi / ...&gt; }}</a:t>
            </a:r>
            <a:endParaRPr lang="en-US" sz="2400" b="0" strike="noStrike" spc="-1">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pic>
        <p:nvPicPr>
          <p:cNvPr id="254" name="Picture 6"/>
          <p:cNvPicPr/>
          <p:nvPr/>
        </p:nvPicPr>
        <p:blipFill>
          <a:blip r:embed="rId2"/>
          <a:stretch>
            <a:fillRect/>
          </a:stretch>
        </p:blipFill>
        <p:spPr>
          <a:xfrm>
            <a:off x="1240560" y="4375800"/>
            <a:ext cx="4896000" cy="1123920"/>
          </a:xfrm>
          <a:prstGeom prst="rect">
            <a:avLst/>
          </a:prstGeom>
          <a:ln w="0">
            <a:noFill/>
          </a:ln>
        </p:spPr>
      </p:pic>
      <p:pic>
        <p:nvPicPr>
          <p:cNvPr id="255" name="Picture 8"/>
          <p:cNvPicPr/>
          <p:nvPr/>
        </p:nvPicPr>
        <p:blipFill>
          <a:blip r:embed="rId3"/>
          <a:stretch>
            <a:fillRect/>
          </a:stretch>
        </p:blipFill>
        <p:spPr>
          <a:xfrm>
            <a:off x="6794640" y="4161240"/>
            <a:ext cx="2771640" cy="1552320"/>
          </a:xfrm>
          <a:prstGeom prst="rect">
            <a:avLst/>
          </a:prstGeom>
          <a:ln w="0">
            <a:noFill/>
          </a:ln>
        </p:spPr>
      </p:pic>
      <p:sp>
        <p:nvSpPr>
          <p:cNvPr id="4" name="PlaceHolder 3"/>
          <p:cNvSpPr>
            <a:spLocks noGrp="1"/>
          </p:cNvSpPr>
          <p:nvPr>
            <p:ph type="sldNum" idx="1"/>
          </p:nvPr>
        </p:nvSpPr>
        <p:spPr/>
        <p:txBody>
          <a:bodyPr/>
          <a:lstStyle/>
          <a:p>
            <a:fld id="{77E4250C-612D-478A-A8C2-45263CED879B}" type="slidenum">
              <a:rPr/>
              <a:t>42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2. String Interpolation</a:t>
            </a:r>
            <a:endParaRPr lang="en-US" sz="3600" b="0" strike="noStrike" spc="-1">
              <a:solidFill>
                <a:srgbClr val="9A5315"/>
              </a:solidFill>
              <a:latin typeface="Arial"/>
            </a:endParaRPr>
          </a:p>
        </p:txBody>
      </p:sp>
      <p:sp>
        <p:nvSpPr>
          <p:cNvPr id="257"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Kết quả:</a:t>
            </a:r>
          </a:p>
          <a:p>
            <a:pPr>
              <a:lnSpc>
                <a:spcPct val="100000"/>
              </a:lnSpc>
              <a:spcBef>
                <a:spcPts val="1800"/>
              </a:spcBef>
              <a:buNone/>
            </a:pPr>
            <a:endParaRPr lang="en-US" sz="2400" b="0" strike="noStrike" spc="-1">
              <a:solidFill>
                <a:srgbClr val="9A5315"/>
              </a:solidFill>
              <a:latin typeface="Arial"/>
            </a:endParaRPr>
          </a:p>
          <a:p>
            <a:pPr>
              <a:lnSpc>
                <a:spcPct val="100000"/>
              </a:lnSpc>
              <a:spcBef>
                <a:spcPts val="1800"/>
              </a:spcBef>
              <a:buNone/>
            </a:pPr>
            <a:endParaRPr lang="en-US" sz="2400" b="0" strike="noStrike" spc="-1">
              <a:solidFill>
                <a:srgbClr val="9A5315"/>
              </a:solidFill>
              <a:latin typeface="Arial"/>
            </a:endParaRPr>
          </a:p>
          <a:p>
            <a:pPr marL="347345" indent="-347345">
              <a:lnSpc>
                <a:spcPct val="100000"/>
              </a:lnSpc>
              <a:spcBef>
                <a:spcPts val="1800"/>
              </a:spcBef>
              <a:buClr>
                <a:srgbClr val="FF0000"/>
              </a:buClr>
              <a:buFont typeface="Arial"/>
              <a:buChar char="•"/>
            </a:pPr>
            <a:r>
              <a:rPr lang="en-US" sz="2400" b="1" strike="noStrike" spc="-1">
                <a:solidFill>
                  <a:srgbClr val="FF0000"/>
                </a:solidFill>
                <a:latin typeface="Arial"/>
              </a:rPr>
              <a:t>Lưu ý quan trọng: </a:t>
            </a:r>
            <a:r>
              <a:rPr lang="en-US" sz="2400" b="0" strike="noStrike" spc="-1">
                <a:solidFill>
                  <a:srgbClr val="9A5315"/>
                </a:solidFill>
                <a:latin typeface="Arial"/>
              </a:rPr>
              <a:t>Hạn chế tối đa cách code như Testcase 2,</a:t>
            </a:r>
            <a:br>
              <a:rPr sz="2400"/>
            </a:br>
            <a:r>
              <a:rPr lang="en-US" sz="2400" b="0" strike="noStrike" spc="-1">
                <a:solidFill>
                  <a:srgbClr val="9A5315"/>
                </a:solidFill>
                <a:latin typeface="Arial"/>
              </a:rPr>
              <a:t>Vì quá trình refesh template diễn ra liên tục</a:t>
            </a:r>
            <a:br>
              <a:rPr sz="2400"/>
            </a:br>
            <a:r>
              <a:rPr lang="en-US" sz="2400" b="0" strike="noStrike" spc="-1">
                <a:solidFill>
                  <a:srgbClr val="9A5315"/>
                </a:solidFill>
                <a:latin typeface="Arial"/>
              </a:rPr>
              <a:t>→ binding được gọi lại liên tục</a:t>
            </a:r>
            <a:br>
              <a:rPr sz="2400"/>
            </a:br>
            <a:r>
              <a:rPr lang="en-US" sz="2400" b="0" strike="noStrike" spc="-1">
                <a:solidFill>
                  <a:srgbClr val="9A5315"/>
                </a:solidFill>
                <a:latin typeface="Arial"/>
              </a:rPr>
              <a:t>→ hàm getNum() được gọi lại liên tục</a:t>
            </a:r>
            <a:br>
              <a:rPr sz="2400"/>
            </a:br>
            <a:r>
              <a:rPr lang="en-US" sz="2400" b="0" strike="noStrike" spc="-1">
                <a:solidFill>
                  <a:srgbClr val="9A5315"/>
                </a:solidFill>
                <a:latin typeface="Arial"/>
              </a:rPr>
              <a:t>=&gt; Ảnh hưởng hiệu suất (Dễ thấy nhất khi hàm getNum() xử lý nhiều tác vụ trước khi return giá trị về)</a:t>
            </a:r>
          </a:p>
        </p:txBody>
      </p:sp>
      <p:pic>
        <p:nvPicPr>
          <p:cNvPr id="258" name="Picture 3"/>
          <p:cNvPicPr/>
          <p:nvPr/>
        </p:nvPicPr>
        <p:blipFill>
          <a:blip r:embed="rId2"/>
          <a:stretch>
            <a:fillRect/>
          </a:stretch>
        </p:blipFill>
        <p:spPr>
          <a:xfrm>
            <a:off x="2923200" y="1860840"/>
            <a:ext cx="2047680" cy="1361880"/>
          </a:xfrm>
          <a:prstGeom prst="rect">
            <a:avLst/>
          </a:prstGeom>
          <a:ln w="0">
            <a:noFill/>
          </a:ln>
        </p:spPr>
      </p:pic>
      <p:sp>
        <p:nvSpPr>
          <p:cNvPr id="4" name="PlaceHolder 3"/>
          <p:cNvSpPr>
            <a:spLocks noGrp="1"/>
          </p:cNvSpPr>
          <p:nvPr>
            <p:ph type="sldNum" idx="1"/>
          </p:nvPr>
        </p:nvSpPr>
        <p:spPr/>
        <p:txBody>
          <a:bodyPr/>
          <a:lstStyle/>
          <a:p>
            <a:fld id="{F0E094E6-DA8C-47BB-8C14-1271330475C3}" type="slidenum">
              <a:rPr/>
              <a:t>43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3. Life cycle Hooks</a:t>
            </a:r>
            <a:endParaRPr lang="en-US" sz="3600" b="0" strike="noStrike" spc="-1">
              <a:solidFill>
                <a:srgbClr val="9A5315"/>
              </a:solidFill>
              <a:latin typeface="Arial"/>
            </a:endParaRPr>
          </a:p>
        </p:txBody>
      </p:sp>
      <p:sp>
        <p:nvSpPr>
          <p:cNvPr id="260" name="PlaceHolder 2"/>
          <p:cNvSpPr>
            <a:spLocks noGrp="1"/>
          </p:cNvSpPr>
          <p:nvPr>
            <p:ph/>
          </p:nvPr>
        </p:nvSpPr>
        <p:spPr>
          <a:xfrm>
            <a:off x="1065240" y="1752480"/>
            <a:ext cx="612828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Vòng đời “chạy” của một Component được thể hiện theo hình bên →</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Về cơ bản, chỉ cần nắm thứ tự chạy của các “hook” và một số “hook” thường dùng sau: constructor, ngOnInit, ngAfterViewInit, ngOnDestroy</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constructor: được gọi 1 lần đầu tiên nhất để khởi tạo class TS</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ngOnChanges được gọi khi có giá trị được binding đến class bằng input/output (VD user nhập ô &lt;input&gt;, sử dụng @Input, @Output)</a:t>
            </a:r>
          </a:p>
        </p:txBody>
      </p:sp>
      <p:pic>
        <p:nvPicPr>
          <p:cNvPr id="261" name="Picture 4" descr="Lifecycle Hooks • Angular"/>
          <p:cNvPicPr/>
          <p:nvPr/>
        </p:nvPicPr>
        <p:blipFill>
          <a:blip r:embed="rId2"/>
          <a:stretch>
            <a:fillRect/>
          </a:stretch>
        </p:blipFill>
        <p:spPr>
          <a:xfrm>
            <a:off x="7404480" y="1633320"/>
            <a:ext cx="4211640" cy="4428720"/>
          </a:xfrm>
          <a:prstGeom prst="rect">
            <a:avLst/>
          </a:prstGeom>
          <a:ln w="0">
            <a:noFill/>
          </a:ln>
        </p:spPr>
      </p:pic>
      <p:sp>
        <p:nvSpPr>
          <p:cNvPr id="4" name="PlaceHolder 3"/>
          <p:cNvSpPr>
            <a:spLocks noGrp="1"/>
          </p:cNvSpPr>
          <p:nvPr>
            <p:ph type="sldNum" idx="1"/>
          </p:nvPr>
        </p:nvSpPr>
        <p:spPr/>
        <p:txBody>
          <a:bodyPr/>
          <a:lstStyle/>
          <a:p>
            <a:fld id="{D045EFEE-92C9-4DD2-B71B-A7FAC335BBA3}" type="slidenum">
              <a:rPr/>
              <a:t>44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3. Life cycle Hooks</a:t>
            </a:r>
            <a:endParaRPr lang="en-US" sz="3600" b="0" strike="noStrike" spc="-1">
              <a:solidFill>
                <a:srgbClr val="9A5315"/>
              </a:solidFill>
              <a:latin typeface="Arial"/>
            </a:endParaRPr>
          </a:p>
        </p:txBody>
      </p:sp>
      <p:sp>
        <p:nvSpPr>
          <p:cNvPr id="263" name="PlaceHolder 2"/>
          <p:cNvSpPr>
            <a:spLocks noGrp="1"/>
          </p:cNvSpPr>
          <p:nvPr>
            <p:ph/>
          </p:nvPr>
        </p:nvSpPr>
        <p:spPr>
          <a:xfrm>
            <a:off x="1065239" y="1752479"/>
            <a:ext cx="6339241" cy="4956433"/>
          </a:xfrm>
          <a:prstGeom prst="rect">
            <a:avLst/>
          </a:prstGeom>
          <a:noFill/>
          <a:ln w="0">
            <a:noFill/>
          </a:ln>
        </p:spPr>
        <p:txBody>
          <a:bodyPr anchor="t">
            <a:normAutofit/>
          </a:bodyPr>
          <a:lstStyle/>
          <a:p>
            <a:pPr marL="740410" lvl="1" indent="-283210" algn="l">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ngOnInit được gọi 1 lần để xử lý các tác vụ khởi tạo (nếu có)</a:t>
            </a:r>
          </a:p>
          <a:p>
            <a:pPr marL="740410" lvl="1" indent="-283210" algn="l">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ngOnDoCheck được gọi ngay sau ngOnChanges (và sau ngOnInit nếu có), để kiểm tra thay đổi dữ liệu ở các thành phần mà ngOnChanges không kiểm tra được</a:t>
            </a:r>
          </a:p>
          <a:p>
            <a:pPr marL="740410" lvl="1" indent="-283210" algn="l">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ngAfterContentInit được gọi 1 lần sau khi component content (ElementRef, ContentChild,...) khởi tạo xong</a:t>
            </a:r>
          </a:p>
          <a:p>
            <a:pPr marL="740410" lvl="1" indent="-283210" algn="l">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ngAfterContentChecked được gọi ngay sau ngOnDoCheck (và ngAfterContentInit nếu có), sau khi kiểm tra sự thay đổi của component content</a:t>
            </a:r>
          </a:p>
        </p:txBody>
      </p:sp>
      <p:pic>
        <p:nvPicPr>
          <p:cNvPr id="264" name="Picture 4" descr="Lifecycle Hooks • Angular"/>
          <p:cNvPicPr/>
          <p:nvPr/>
        </p:nvPicPr>
        <p:blipFill>
          <a:blip r:embed="rId2"/>
          <a:stretch>
            <a:fillRect/>
          </a:stretch>
        </p:blipFill>
        <p:spPr>
          <a:xfrm>
            <a:off x="7404480" y="1633320"/>
            <a:ext cx="4211640" cy="4428720"/>
          </a:xfrm>
          <a:prstGeom prst="rect">
            <a:avLst/>
          </a:prstGeom>
          <a:ln w="0">
            <a:noFill/>
          </a:ln>
        </p:spPr>
      </p:pic>
      <p:sp>
        <p:nvSpPr>
          <p:cNvPr id="4" name="PlaceHolder 3"/>
          <p:cNvSpPr>
            <a:spLocks noGrp="1"/>
          </p:cNvSpPr>
          <p:nvPr>
            <p:ph type="sldNum" idx="1"/>
          </p:nvPr>
        </p:nvSpPr>
        <p:spPr/>
        <p:txBody>
          <a:bodyPr/>
          <a:lstStyle/>
          <a:p>
            <a:fld id="{54B36123-6A6D-4120-BA36-AF3BC73E61AC}" type="slidenum">
              <a:rPr/>
              <a:t>45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3. Life cycle Hooks</a:t>
            </a:r>
            <a:endParaRPr lang="en-US" sz="3600" b="0" strike="noStrike" spc="-1">
              <a:solidFill>
                <a:srgbClr val="9A5315"/>
              </a:solidFill>
              <a:latin typeface="Arial"/>
            </a:endParaRPr>
          </a:p>
        </p:txBody>
      </p:sp>
      <p:sp>
        <p:nvSpPr>
          <p:cNvPr id="266" name="PlaceHolder 2"/>
          <p:cNvSpPr>
            <a:spLocks noGrp="1"/>
          </p:cNvSpPr>
          <p:nvPr>
            <p:ph/>
          </p:nvPr>
        </p:nvSpPr>
        <p:spPr>
          <a:xfrm>
            <a:off x="1065240" y="1752480"/>
            <a:ext cx="6128280" cy="4538160"/>
          </a:xfrm>
          <a:prstGeom prst="rect">
            <a:avLst/>
          </a:prstGeom>
          <a:noFill/>
          <a:ln w="0">
            <a:noFill/>
          </a:ln>
        </p:spPr>
        <p:txBody>
          <a:bodyPr anchor="t">
            <a:normAutofit lnSpcReduction="10000"/>
          </a:bodyPr>
          <a:lstStyle/>
          <a:p>
            <a:pPr marL="740410" lvl="1" indent="-283210">
              <a:spcBef>
                <a:spcPts val="1200"/>
              </a:spcBef>
              <a:buClr>
                <a:srgbClr val="9A5315"/>
              </a:buClr>
              <a:buFont typeface="Wingdings" panose="05000000000000000000" pitchFamily="2" charset="2"/>
              <a:buChar char=""/>
            </a:pPr>
            <a:r>
              <a:rPr lang="en-US" sz="2000" b="0" strike="noStrike" spc="-1">
                <a:solidFill>
                  <a:srgbClr val="9A5315"/>
                </a:solidFill>
                <a:latin typeface="Arial"/>
              </a:rPr>
              <a:t>ngAfterViewInit được gọi 1 lần sau khi khởi tạo xong view của component này và component content (ElementRef, ContentChild,...) bên trong</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ngAfterViewChecked được gọi ngay sau ngAfterContentChecked (và ngAfterViewInit nếu có), sau khi kiểm tra sự thay đổi view của component này và component content (ElementRef, ContentChild,...) bên trong</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ngOnDestroy được gọi trước khi Angular phá bỏ component</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Chi tiết của từng “hook” xem </a:t>
            </a:r>
            <a:r>
              <a:rPr lang="en-US" sz="2400" b="0" u="sng" strike="noStrike" spc="-1">
                <a:solidFill>
                  <a:srgbClr val="6DC025"/>
                </a:solidFill>
                <a:uFillTx/>
                <a:latin typeface="Arial"/>
                <a:hlinkClick r:id="rId2"/>
              </a:rPr>
              <a:t>tại đây (EN)</a:t>
            </a:r>
            <a:r>
              <a:rPr lang="en-US" sz="2400" b="0" strike="noStrike" spc="-1">
                <a:solidFill>
                  <a:srgbClr val="9A5315"/>
                </a:solidFill>
                <a:latin typeface="Arial"/>
              </a:rPr>
              <a:t> hoặc </a:t>
            </a:r>
            <a:r>
              <a:rPr lang="en-US" sz="2400" b="0" u="sng" strike="noStrike" spc="-1">
                <a:solidFill>
                  <a:srgbClr val="6DC025"/>
                </a:solidFill>
                <a:uFillTx/>
                <a:latin typeface="Arial"/>
                <a:hlinkClick r:id="rId3"/>
              </a:rPr>
              <a:t>tại đây (VN)</a:t>
            </a:r>
            <a:r>
              <a:rPr lang="en-US" sz="2400" b="0" strike="noStrike" spc="-1">
                <a:solidFill>
                  <a:srgbClr val="9A5315"/>
                </a:solidFill>
                <a:latin typeface="Arial"/>
              </a:rPr>
              <a:t>.</a:t>
            </a:r>
          </a:p>
        </p:txBody>
      </p:sp>
      <p:pic>
        <p:nvPicPr>
          <p:cNvPr id="267" name="Picture 4" descr="Lifecycle Hooks • Angular"/>
          <p:cNvPicPr/>
          <p:nvPr/>
        </p:nvPicPr>
        <p:blipFill>
          <a:blip r:embed="rId4"/>
          <a:stretch>
            <a:fillRect/>
          </a:stretch>
        </p:blipFill>
        <p:spPr>
          <a:xfrm>
            <a:off x="7404480" y="1633320"/>
            <a:ext cx="4211640" cy="4428720"/>
          </a:xfrm>
          <a:prstGeom prst="rect">
            <a:avLst/>
          </a:prstGeom>
          <a:ln w="0">
            <a:noFill/>
          </a:ln>
        </p:spPr>
      </p:pic>
      <p:sp>
        <p:nvSpPr>
          <p:cNvPr id="4" name="PlaceHolder 3"/>
          <p:cNvSpPr>
            <a:spLocks noGrp="1"/>
          </p:cNvSpPr>
          <p:nvPr>
            <p:ph type="sldNum" idx="1"/>
          </p:nvPr>
        </p:nvSpPr>
        <p:spPr/>
        <p:txBody>
          <a:bodyPr/>
          <a:lstStyle/>
          <a:p>
            <a:fld id="{DC324628-E67D-4A06-926D-A20153BE36A8}" type="slidenum">
              <a:rPr/>
              <a:t>46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4. Binding</a:t>
            </a:r>
            <a:endParaRPr lang="en-US" sz="3600" b="0" strike="noStrike" spc="-1">
              <a:solidFill>
                <a:srgbClr val="9A5315"/>
              </a:solidFill>
              <a:latin typeface="Arial"/>
            </a:endParaRPr>
          </a:p>
        </p:txBody>
      </p:sp>
      <p:sp>
        <p:nvSpPr>
          <p:cNvPr id="269"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Data Binding</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Là Binding dữ liệu (data) 1 chiều từ “chỗ này” đến “chỗ kia”</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Binding từ Class → Template (cùng 1 component): sử dụng String interpolation</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Binding từ Component này → Component khác: dùng ngoặc vuông </a:t>
            </a:r>
            <a:r>
              <a:rPr lang="en-US" sz="2000" b="1" strike="noStrike" spc="-1">
                <a:solidFill>
                  <a:srgbClr val="9A5315"/>
                </a:solidFill>
                <a:latin typeface="Arial"/>
              </a:rPr>
              <a:t>[ ]</a:t>
            </a:r>
            <a:br>
              <a:rPr sz="2000"/>
            </a:br>
            <a:r>
              <a:rPr lang="en-US" sz="2000" b="0" i="1" strike="noStrike" spc="-1">
                <a:solidFill>
                  <a:srgbClr val="9A5315"/>
                </a:solidFill>
                <a:latin typeface="Arial"/>
              </a:rPr>
              <a:t>Component nhận data bằng @Input, chi tiết xem mục 7</a:t>
            </a:r>
            <a:endParaRPr lang="en-US" sz="2000" b="0" strike="noStrike" spc="-1">
              <a:solidFill>
                <a:srgbClr val="9A5315"/>
              </a:solidFill>
              <a:latin typeface="Arial"/>
            </a:endParaRP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Sytax: </a:t>
            </a:r>
            <a:r>
              <a:rPr lang="en-US" sz="1800" b="1" strike="noStrike" spc="-1">
                <a:solidFill>
                  <a:srgbClr val="1A73CB"/>
                </a:solidFill>
                <a:latin typeface="Courier New"/>
              </a:rPr>
              <a:t>[&lt;varNameCompRecieve&gt;]=“&lt;varNameCompSend or Data&gt;”</a:t>
            </a:r>
            <a:endParaRPr lang="en-US" sz="1800" b="0" strike="noStrike" spc="-1">
              <a:solidFill>
                <a:srgbClr val="9A5315"/>
              </a:solidFill>
              <a:latin typeface="Arial"/>
            </a:endParaRP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VD:</a:t>
            </a:r>
          </a:p>
        </p:txBody>
      </p:sp>
      <p:pic>
        <p:nvPicPr>
          <p:cNvPr id="270" name="Picture 7"/>
          <p:cNvPicPr/>
          <p:nvPr/>
        </p:nvPicPr>
        <p:blipFill>
          <a:blip r:embed="rId2"/>
          <a:stretch>
            <a:fillRect/>
          </a:stretch>
        </p:blipFill>
        <p:spPr>
          <a:xfrm>
            <a:off x="2570040" y="4493880"/>
            <a:ext cx="5058000" cy="1798920"/>
          </a:xfrm>
          <a:prstGeom prst="rect">
            <a:avLst/>
          </a:prstGeom>
          <a:ln w="0">
            <a:noFill/>
          </a:ln>
        </p:spPr>
      </p:pic>
      <p:pic>
        <p:nvPicPr>
          <p:cNvPr id="271" name="Picture 3"/>
          <p:cNvPicPr/>
          <p:nvPr/>
        </p:nvPicPr>
        <p:blipFill>
          <a:blip r:embed="rId3"/>
          <a:stretch>
            <a:fillRect/>
          </a:stretch>
        </p:blipFill>
        <p:spPr>
          <a:xfrm>
            <a:off x="7958160" y="4899960"/>
            <a:ext cx="1445400" cy="1040040"/>
          </a:xfrm>
          <a:prstGeom prst="rect">
            <a:avLst/>
          </a:prstGeom>
          <a:ln w="0">
            <a:noFill/>
          </a:ln>
        </p:spPr>
      </p:pic>
      <p:sp>
        <p:nvSpPr>
          <p:cNvPr id="4" name="PlaceHolder 3"/>
          <p:cNvSpPr>
            <a:spLocks noGrp="1"/>
          </p:cNvSpPr>
          <p:nvPr>
            <p:ph type="sldNum" idx="1"/>
          </p:nvPr>
        </p:nvSpPr>
        <p:spPr/>
        <p:txBody>
          <a:bodyPr/>
          <a:lstStyle/>
          <a:p>
            <a:fld id="{E7353256-DF26-4766-8F4A-6F2A53914626}" type="slidenum">
              <a:rPr/>
              <a:t>47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4. Binding</a:t>
            </a:r>
            <a:endParaRPr lang="en-US" sz="3600" b="0" strike="noStrike" spc="-1">
              <a:solidFill>
                <a:srgbClr val="9A5315"/>
              </a:solidFill>
              <a:latin typeface="Arial"/>
            </a:endParaRPr>
          </a:p>
        </p:txBody>
      </p:sp>
      <p:sp>
        <p:nvSpPr>
          <p:cNvPr id="273"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Property Binding</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Tương tự như Data Binding vì cũng là binding dữ liệu 1 chiều</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Dùng cho các thuộc tính của các thẻ HTML có sẵn</a:t>
            </a:r>
            <a:br>
              <a:rPr sz="2000"/>
            </a:br>
            <a:r>
              <a:rPr lang="en-US" sz="2000" b="0" strike="noStrike" spc="-1">
                <a:solidFill>
                  <a:srgbClr val="9A5315"/>
                </a:solidFill>
                <a:latin typeface="Arial"/>
              </a:rPr>
              <a:t>VD: &lt;a&gt; có [href],   &lt;img&gt; có [src],   ...</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Các thuộc tính của thẻ HTML mà người dùng tự đặt (user defined) hoặc các thuộc tính có dấu trừ (-), ví dụ như “last-name”, thì cần lấy từ “attr”</a:t>
            </a:r>
            <a:br>
              <a:rPr sz="2000"/>
            </a:br>
            <a:r>
              <a:rPr lang="en-US" sz="2000" b="0" strike="noStrike" spc="-1">
                <a:solidFill>
                  <a:srgbClr val="9A5315"/>
                </a:solidFill>
                <a:latin typeface="Arial"/>
              </a:rPr>
              <a:t>VD: [attr.ho-ten]</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VD:</a:t>
            </a:r>
          </a:p>
        </p:txBody>
      </p:sp>
      <p:pic>
        <p:nvPicPr>
          <p:cNvPr id="274" name="Picture 9"/>
          <p:cNvPicPr/>
          <p:nvPr/>
        </p:nvPicPr>
        <p:blipFill>
          <a:blip r:embed="rId2"/>
          <a:stretch>
            <a:fillRect/>
          </a:stretch>
        </p:blipFill>
        <p:spPr>
          <a:xfrm>
            <a:off x="2409120" y="4653360"/>
            <a:ext cx="5139720" cy="1167120"/>
          </a:xfrm>
          <a:prstGeom prst="rect">
            <a:avLst/>
          </a:prstGeom>
          <a:ln w="0">
            <a:noFill/>
          </a:ln>
        </p:spPr>
      </p:pic>
      <p:pic>
        <p:nvPicPr>
          <p:cNvPr id="275" name="Picture 3"/>
          <p:cNvPicPr/>
          <p:nvPr/>
        </p:nvPicPr>
        <p:blipFill>
          <a:blip r:embed="rId3"/>
          <a:stretch>
            <a:fillRect/>
          </a:stretch>
        </p:blipFill>
        <p:spPr>
          <a:xfrm>
            <a:off x="8001360" y="4875120"/>
            <a:ext cx="1523880" cy="723600"/>
          </a:xfrm>
          <a:prstGeom prst="rect">
            <a:avLst/>
          </a:prstGeom>
          <a:ln w="0">
            <a:noFill/>
          </a:ln>
        </p:spPr>
      </p:pic>
      <p:sp>
        <p:nvSpPr>
          <p:cNvPr id="4" name="PlaceHolder 3"/>
          <p:cNvSpPr>
            <a:spLocks noGrp="1"/>
          </p:cNvSpPr>
          <p:nvPr>
            <p:ph type="sldNum" idx="1"/>
          </p:nvPr>
        </p:nvSpPr>
        <p:spPr/>
        <p:txBody>
          <a:bodyPr/>
          <a:lstStyle/>
          <a:p>
            <a:fld id="{46209DB1-C0D6-48B5-B4AC-24D0BD42BFD1}" type="slidenum">
              <a:rPr/>
              <a:t>48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4. Binding</a:t>
            </a:r>
            <a:endParaRPr lang="en-US" sz="3600" b="0" strike="noStrike" spc="-1">
              <a:solidFill>
                <a:srgbClr val="9A5315"/>
              </a:solidFill>
              <a:latin typeface="Arial"/>
            </a:endParaRPr>
          </a:p>
        </p:txBody>
      </p:sp>
      <p:sp>
        <p:nvSpPr>
          <p:cNvPr id="277"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Style Binding &amp; Class Binding</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Tương tự như Data Binding vì cũng là binding dữ liệu 1 chiều</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Syntax Style Binding: </a:t>
            </a:r>
            <a:r>
              <a:rPr lang="en-US" sz="1800" b="1" strike="noStrike" spc="-1">
                <a:solidFill>
                  <a:srgbClr val="1A73CB"/>
                </a:solidFill>
                <a:latin typeface="Courier New"/>
              </a:rPr>
              <a:t>[ngStyle]=“&lt;varName or DataObject&gt;”</a:t>
            </a:r>
            <a:br>
              <a:rPr sz="2000"/>
            </a:br>
            <a:r>
              <a:rPr lang="en-US" sz="2000" b="0" strike="noStrike" spc="-1">
                <a:solidFill>
                  <a:srgbClr val="9A5315"/>
                </a:solidFill>
                <a:latin typeface="Arial"/>
              </a:rPr>
              <a:t>Lưu ý: Dữ liệu binding cho ngStyle là kiểu </a:t>
            </a:r>
            <a:r>
              <a:rPr lang="en-US" sz="2000" b="1" strike="noStrike" spc="-1">
                <a:solidFill>
                  <a:srgbClr val="9A5315"/>
                </a:solidFill>
                <a:latin typeface="Arial"/>
              </a:rPr>
              <a:t>object</a:t>
            </a:r>
            <a:r>
              <a:rPr lang="en-US" sz="2000" b="0" strike="noStrike" spc="-1">
                <a:solidFill>
                  <a:srgbClr val="9A5315"/>
                </a:solidFill>
                <a:latin typeface="Arial"/>
              </a:rPr>
              <a:t> </a:t>
            </a:r>
            <a:r>
              <a:rPr lang="en-US" sz="2000" b="1" strike="noStrike" spc="-1">
                <a:solidFill>
                  <a:srgbClr val="9A5315"/>
                </a:solidFill>
                <a:latin typeface="Arial"/>
              </a:rPr>
              <a:t>{ [key: string]: string }</a:t>
            </a:r>
            <a:endParaRPr lang="en-US" sz="2000" b="0" strike="noStrike" spc="-1">
              <a:solidFill>
                <a:srgbClr val="9A5315"/>
              </a:solidFill>
              <a:latin typeface="Arial"/>
            </a:endParaRP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Syntax Class Binding: </a:t>
            </a:r>
            <a:r>
              <a:rPr lang="en-US" sz="1800" b="1" strike="noStrike" spc="-1">
                <a:solidFill>
                  <a:srgbClr val="1A73CB"/>
                </a:solidFill>
                <a:latin typeface="Courier New"/>
              </a:rPr>
              <a:t>[ngClass]=“&lt;varName or Data&gt;”</a:t>
            </a:r>
            <a:br>
              <a:rPr sz="2000"/>
            </a:br>
            <a:r>
              <a:rPr lang="en-US" sz="2000" b="0" strike="noStrike" spc="-1">
                <a:solidFill>
                  <a:srgbClr val="9A5315"/>
                </a:solidFill>
                <a:latin typeface="Arial"/>
              </a:rPr>
              <a:t>Lưu ý: Dữ liệu binding cho ngClass là kiểu </a:t>
            </a:r>
            <a:r>
              <a:rPr lang="en-US" sz="2000" b="1" strike="noStrike" spc="-1">
                <a:solidFill>
                  <a:srgbClr val="9A5315"/>
                </a:solidFill>
                <a:latin typeface="Arial"/>
              </a:rPr>
              <a:t>string</a:t>
            </a:r>
            <a:r>
              <a:rPr lang="en-US" sz="2000" b="0" strike="noStrike" spc="-1">
                <a:solidFill>
                  <a:srgbClr val="9A5315"/>
                </a:solidFill>
                <a:latin typeface="Arial"/>
              </a:rPr>
              <a:t> (tên css class)</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VD:</a:t>
            </a:r>
          </a:p>
          <a:p>
            <a:endParaRPr lang="en-US" sz="2000" b="0" strike="noStrike" spc="-1">
              <a:solidFill>
                <a:srgbClr val="9A5315"/>
              </a:solidFill>
              <a:latin typeface="Arial"/>
            </a:endParaRPr>
          </a:p>
        </p:txBody>
      </p:sp>
      <p:pic>
        <p:nvPicPr>
          <p:cNvPr id="278" name="Picture 3"/>
          <p:cNvPicPr/>
          <p:nvPr/>
        </p:nvPicPr>
        <p:blipFill>
          <a:blip r:embed="rId2"/>
          <a:stretch>
            <a:fillRect/>
          </a:stretch>
        </p:blipFill>
        <p:spPr>
          <a:xfrm>
            <a:off x="2420640" y="4312800"/>
            <a:ext cx="5310720" cy="1217520"/>
          </a:xfrm>
          <a:prstGeom prst="rect">
            <a:avLst/>
          </a:prstGeom>
          <a:ln w="0">
            <a:noFill/>
          </a:ln>
        </p:spPr>
      </p:pic>
      <p:pic>
        <p:nvPicPr>
          <p:cNvPr id="279" name="Picture 6"/>
          <p:cNvPicPr/>
          <p:nvPr/>
        </p:nvPicPr>
        <p:blipFill>
          <a:blip r:embed="rId3"/>
          <a:stretch>
            <a:fillRect/>
          </a:stretch>
        </p:blipFill>
        <p:spPr>
          <a:xfrm>
            <a:off x="8022960" y="4550040"/>
            <a:ext cx="2590920" cy="742680"/>
          </a:xfrm>
          <a:prstGeom prst="rect">
            <a:avLst/>
          </a:prstGeom>
          <a:ln w="0">
            <a:noFill/>
          </a:ln>
        </p:spPr>
      </p:pic>
      <p:sp>
        <p:nvSpPr>
          <p:cNvPr id="4" name="PlaceHolder 3"/>
          <p:cNvSpPr>
            <a:spLocks noGrp="1"/>
          </p:cNvSpPr>
          <p:nvPr>
            <p:ph type="sldNum" idx="1"/>
          </p:nvPr>
        </p:nvSpPr>
        <p:spPr/>
        <p:txBody>
          <a:bodyPr/>
          <a:lstStyle/>
          <a:p>
            <a:fld id="{5D799675-220D-484B-AE49-268232F29873}" type="slidenum">
              <a:rPr/>
              <a:t>49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1065240" y="643680"/>
            <a:ext cx="10058040" cy="6933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UTM Essendine Caps" panose="02040603050506020204"/>
              </a:rPr>
              <a:t>1. Kiến thức</a:t>
            </a:r>
            <a:endParaRPr lang="en-US" sz="3600" b="0" strike="noStrike" spc="-1">
              <a:solidFill>
                <a:srgbClr val="9A5315"/>
              </a:solidFill>
              <a:latin typeface="Arial"/>
            </a:endParaRPr>
          </a:p>
        </p:txBody>
      </p:sp>
      <p:sp>
        <p:nvSpPr>
          <p:cNvPr id="174" name="PlaceHolder 2"/>
          <p:cNvSpPr>
            <a:spLocks noGrp="1"/>
          </p:cNvSpPr>
          <p:nvPr>
            <p:ph/>
          </p:nvPr>
        </p:nvSpPr>
        <p:spPr>
          <a:xfrm>
            <a:off x="1065240" y="1566000"/>
            <a:ext cx="10616400" cy="4800240"/>
          </a:xfrm>
          <a:prstGeom prst="rect">
            <a:avLst/>
          </a:prstGeom>
          <a:noFill/>
          <a:ln w="0">
            <a:noFill/>
          </a:ln>
        </p:spPr>
        <p:txBody>
          <a:bodyPr anchor="t">
            <a:normAutofit/>
          </a:bodyPr>
          <a:lstStyle/>
          <a:p>
            <a:pPr marL="353695" indent="-353695">
              <a:lnSpc>
                <a:spcPct val="120000"/>
              </a:lnSpc>
              <a:spcBef>
                <a:spcPts val="1800"/>
              </a:spcBef>
              <a:buClr>
                <a:srgbClr val="9A5315"/>
              </a:buClr>
              <a:buFont typeface="Arial"/>
              <a:buAutoNum type="alphaLcPeriod"/>
            </a:pPr>
            <a:r>
              <a:rPr lang="en-US" sz="2400" b="0" strike="noStrike" spc="-1">
                <a:solidFill>
                  <a:srgbClr val="9A5315"/>
                </a:solidFill>
                <a:latin typeface="SVN-Segoe Print"/>
              </a:rPr>
              <a:t>Kiến thức cơ bản cần trang bị</a:t>
            </a:r>
            <a:br>
              <a:rPr sz="2400"/>
            </a:br>
            <a:r>
              <a:rPr lang="en-US" sz="2400" b="0" strike="noStrike" spc="-1">
                <a:solidFill>
                  <a:srgbClr val="9A5315"/>
                </a:solidFill>
                <a:latin typeface="SVN-Segoe Print"/>
              </a:rPr>
              <a:t>- JavaScript</a:t>
            </a:r>
            <a:br>
              <a:rPr sz="2400"/>
            </a:br>
            <a:r>
              <a:rPr lang="en-US" sz="2400" b="0" strike="noStrike" spc="-1">
                <a:solidFill>
                  <a:srgbClr val="1A73CB"/>
                </a:solidFill>
                <a:latin typeface="SVN-Segoe Print"/>
              </a:rPr>
              <a:t>  </a:t>
            </a:r>
            <a:r>
              <a:rPr lang="en-US" sz="2400" b="0" strike="noStrike" spc="-1">
                <a:solidFill>
                  <a:srgbClr val="9A5315"/>
                </a:solidFill>
                <a:latin typeface="SVN-Segoe Print"/>
              </a:rPr>
              <a:t>+ Browser Object Model:</a:t>
            </a:r>
            <a:br>
              <a:rPr sz="2400"/>
            </a:br>
            <a:r>
              <a:rPr lang="en-US" sz="2400" b="0" strike="noStrike" spc="-1">
                <a:solidFill>
                  <a:srgbClr val="9A5315"/>
                </a:solidFill>
                <a:latin typeface="SVN-Segoe Print"/>
              </a:rPr>
              <a:t>    </a:t>
            </a:r>
            <a:r>
              <a:rPr lang="en-US" sz="2400" b="0" strike="noStrike" spc="-1">
                <a:solidFill>
                  <a:srgbClr val="00B050"/>
                </a:solidFill>
                <a:latin typeface="SVN-Segoe Print"/>
              </a:rPr>
              <a:t>Timer:</a:t>
            </a:r>
            <a:r>
              <a:rPr lang="en-US" sz="2400" b="0" strike="noStrike" spc="-1">
                <a:solidFill>
                  <a:srgbClr val="1A73CB"/>
                </a:solidFill>
                <a:latin typeface="SVN-Segoe Print"/>
              </a:rPr>
              <a:t> setTimeout, setInterval, clearTimeout, clearInterval</a:t>
            </a:r>
            <a:br>
              <a:rPr sz="2400"/>
            </a:br>
            <a:r>
              <a:rPr lang="en-US" sz="2400" b="0" strike="noStrike" spc="-1">
                <a:solidFill>
                  <a:srgbClr val="1A73CB"/>
                </a:solidFill>
                <a:latin typeface="SVN-Segoe Print"/>
              </a:rPr>
              <a:t>    </a:t>
            </a:r>
            <a:r>
              <a:rPr lang="en-US" sz="2400" b="0" strike="noStrike" spc="-1">
                <a:solidFill>
                  <a:srgbClr val="00B050"/>
                </a:solidFill>
                <a:latin typeface="SVN-Segoe Print"/>
              </a:rPr>
              <a:t>Window:</a:t>
            </a:r>
            <a:r>
              <a:rPr lang="en-US" sz="2400" b="0" strike="noStrike" spc="-1">
                <a:solidFill>
                  <a:srgbClr val="1A73CB"/>
                </a:solidFill>
                <a:latin typeface="SVN-Segoe Print"/>
              </a:rPr>
              <a:t> document, innerWidth/Height, location, open,</a:t>
            </a:r>
            <a:br>
              <a:rPr sz="2400"/>
            </a:br>
            <a:r>
              <a:rPr lang="en-US" sz="2400" b="0" strike="noStrike" spc="-1">
                <a:solidFill>
                  <a:srgbClr val="1A73CB"/>
                </a:solidFill>
                <a:latin typeface="SVN-Segoe Print"/>
              </a:rPr>
              <a:t>                assign, scrollTo, localStorage</a:t>
            </a:r>
            <a:br>
              <a:rPr sz="2400"/>
            </a:br>
            <a:r>
              <a:rPr lang="en-US" sz="2400" b="0" strike="noStrike" spc="-1">
                <a:solidFill>
                  <a:srgbClr val="1A73CB"/>
                </a:solidFill>
                <a:latin typeface="SVN-Segoe Print"/>
              </a:rPr>
              <a:t>    </a:t>
            </a:r>
            <a:r>
              <a:rPr lang="en-US" sz="2400" b="0" strike="noStrike" spc="-1">
                <a:solidFill>
                  <a:srgbClr val="00B050"/>
                </a:solidFill>
                <a:latin typeface="SVN-Segoe Print"/>
              </a:rPr>
              <a:t>LocalStorage:</a:t>
            </a:r>
            <a:r>
              <a:rPr lang="en-US" sz="2400" b="0" strike="noStrike" spc="-1">
                <a:solidFill>
                  <a:srgbClr val="1A73CB"/>
                </a:solidFill>
                <a:latin typeface="SVN-Segoe Print"/>
              </a:rPr>
              <a:t> setItem, getItem, removeItem, clear</a:t>
            </a:r>
            <a:br>
              <a:rPr sz="2400"/>
            </a:br>
            <a:r>
              <a:rPr lang="en-US" sz="2400" b="0" strike="noStrike" spc="-1">
                <a:solidFill>
                  <a:srgbClr val="9A5315"/>
                </a:solidFill>
                <a:latin typeface="SVN-Segoe Print"/>
              </a:rPr>
              <a:t>  + Build-in Functions: </a:t>
            </a:r>
            <a:r>
              <a:rPr lang="en-US" sz="2400" b="0" u="sng" strike="noStrike" spc="-1">
                <a:solidFill>
                  <a:srgbClr val="1A73CB"/>
                </a:solidFill>
                <a:uFillTx/>
                <a:latin typeface="SVN-Segoe Print"/>
                <a:hlinkClick r:id="rId2"/>
              </a:rPr>
              <a:t>tutorialspoint.com</a:t>
            </a:r>
            <a:br>
              <a:rPr sz="2400"/>
            </a:br>
            <a:r>
              <a:rPr lang="en-US" sz="2400" b="0" strike="noStrike" spc="-1">
                <a:solidFill>
                  <a:srgbClr val="9A5315"/>
                </a:solidFill>
                <a:latin typeface="SVN-Segoe Print"/>
              </a:rPr>
              <a:t> </a:t>
            </a: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40669E33-8412-4356-922C-68571334F60F}" type="slidenum">
              <a:rPr/>
              <a:t>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4. Binding</a:t>
            </a:r>
            <a:endParaRPr lang="en-US" sz="3600" b="0" strike="noStrike" spc="-1">
              <a:solidFill>
                <a:srgbClr val="9A5315"/>
              </a:solidFill>
              <a:latin typeface="Arial"/>
            </a:endParaRPr>
          </a:p>
        </p:txBody>
      </p:sp>
      <p:sp>
        <p:nvSpPr>
          <p:cNvPr id="281"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Event Binding</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Là Binding sự kiện (event) 1 chiều từ “chỗ này” đến “chỗ kia”</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Binding từ Component này → Component khác: dùng ngoặc tròn </a:t>
            </a:r>
            <a:r>
              <a:rPr lang="en-US" sz="2000" b="1" strike="noStrike" spc="-1">
                <a:solidFill>
                  <a:srgbClr val="9A5315"/>
                </a:solidFill>
                <a:latin typeface="Arial"/>
              </a:rPr>
              <a:t>( )</a:t>
            </a:r>
            <a:br>
              <a:rPr sz="2000"/>
            </a:br>
            <a:r>
              <a:rPr lang="en-US" sz="2000" b="0" i="1" strike="noStrike" spc="-1">
                <a:solidFill>
                  <a:srgbClr val="9A5315"/>
                </a:solidFill>
                <a:latin typeface="Arial"/>
              </a:rPr>
              <a:t>Component trả data bằng @Output, chi tiết xem mục 7</a:t>
            </a:r>
            <a:endParaRPr lang="en-US" sz="2000" b="0" strike="noStrike" spc="-1">
              <a:solidFill>
                <a:srgbClr val="9A5315"/>
              </a:solidFill>
              <a:latin typeface="Arial"/>
            </a:endParaRP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Syntax: </a:t>
            </a:r>
            <a:r>
              <a:rPr lang="en-US" sz="1800" b="1" strike="noStrike" spc="-1">
                <a:solidFill>
                  <a:srgbClr val="1A73CB"/>
                </a:solidFill>
                <a:latin typeface="Courier New"/>
              </a:rPr>
              <a:t>(&lt;EventEmitter&gt;)=“&lt;handleEventFunction()&gt;”</a:t>
            </a:r>
            <a:endParaRPr lang="en-US" sz="1800" b="0" strike="noStrike" spc="-1">
              <a:solidFill>
                <a:srgbClr val="9A5315"/>
              </a:solidFill>
              <a:latin typeface="Arial"/>
            </a:endParaRP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EventEmitter trả về cho handleEventFunction() dữ liệu (nếu có) thông qua $event: </a:t>
            </a:r>
            <a:r>
              <a:rPr lang="en-US" sz="1800" b="1" strike="noStrike" spc="-1">
                <a:solidFill>
                  <a:srgbClr val="1A73CB"/>
                </a:solidFill>
                <a:latin typeface="Courier New"/>
              </a:rPr>
              <a:t>handleEventFunction(</a:t>
            </a:r>
            <a:r>
              <a:rPr lang="en-US" sz="1800" b="1" strike="noStrike" spc="-1">
                <a:solidFill>
                  <a:srgbClr val="E7954E"/>
                </a:solidFill>
                <a:latin typeface="Courier New"/>
              </a:rPr>
              <a:t>$event</a:t>
            </a:r>
            <a:r>
              <a:rPr lang="en-US" sz="1800" b="1" strike="noStrike" spc="-1">
                <a:solidFill>
                  <a:srgbClr val="1A73CB"/>
                </a:solidFill>
                <a:latin typeface="Courier New"/>
              </a:rPr>
              <a:t>)</a:t>
            </a:r>
            <a:endParaRPr lang="en-US" sz="1800" b="0" strike="noStrike" spc="-1">
              <a:solidFill>
                <a:srgbClr val="9A5315"/>
              </a:solidFill>
              <a:latin typeface="Arial"/>
            </a:endParaRP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Trong nội bộ 1 component, thường dùng để binding sự kiện từ các thẻ HTML</a:t>
            </a:r>
            <a:br>
              <a:rPr sz="2000"/>
            </a:br>
            <a:r>
              <a:rPr lang="en-US" sz="2000" b="0" strike="noStrike" spc="-1">
                <a:solidFill>
                  <a:srgbClr val="9A5315"/>
                </a:solidFill>
                <a:latin typeface="Arial"/>
              </a:rPr>
              <a:t>VD: &lt;button&gt; có (click),   &lt;input&gt; có (change), ...</a:t>
            </a:r>
          </a:p>
          <a:p>
            <a:endParaRPr lang="en-US" sz="2000" b="0" strike="noStrike" spc="-1">
              <a:solidFill>
                <a:srgbClr val="9A5315"/>
              </a:solidFill>
              <a:latin typeface="Arial"/>
            </a:endParaRPr>
          </a:p>
        </p:txBody>
      </p:sp>
      <p:pic>
        <p:nvPicPr>
          <p:cNvPr id="282" name="Picture 3"/>
          <p:cNvPicPr/>
          <p:nvPr/>
        </p:nvPicPr>
        <p:blipFill>
          <a:blip r:embed="rId2"/>
          <a:stretch>
            <a:fillRect/>
          </a:stretch>
        </p:blipFill>
        <p:spPr>
          <a:xfrm>
            <a:off x="1889280" y="5509440"/>
            <a:ext cx="5486760" cy="479880"/>
          </a:xfrm>
          <a:prstGeom prst="rect">
            <a:avLst/>
          </a:prstGeom>
          <a:ln w="0">
            <a:noFill/>
          </a:ln>
        </p:spPr>
      </p:pic>
      <p:sp>
        <p:nvSpPr>
          <p:cNvPr id="4" name="PlaceHolder 3"/>
          <p:cNvSpPr>
            <a:spLocks noGrp="1"/>
          </p:cNvSpPr>
          <p:nvPr>
            <p:ph type="sldNum" idx="1"/>
          </p:nvPr>
        </p:nvSpPr>
        <p:spPr/>
        <p:txBody>
          <a:bodyPr/>
          <a:lstStyle/>
          <a:p>
            <a:fld id="{1B5FBA37-1A26-4170-8609-CC66908AC889}" type="slidenum">
              <a:rPr/>
              <a:t>50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4. Binding</a:t>
            </a:r>
            <a:endParaRPr lang="en-US" sz="3600" b="0" strike="noStrike" spc="-1">
              <a:solidFill>
                <a:srgbClr val="9A5315"/>
              </a:solidFill>
              <a:latin typeface="Arial"/>
            </a:endParaRPr>
          </a:p>
        </p:txBody>
      </p:sp>
      <p:sp>
        <p:nvSpPr>
          <p:cNvPr id="28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Two-ways Binding</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Là binding data 2 chiều giữa người dùng và 1 Angular component, bằng cách sử dụng Property binding (Template → Class) và Event binding (Class → Template)</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Syntax: </a:t>
            </a:r>
            <a:r>
              <a:rPr lang="en-US" sz="1800" b="1" strike="noStrike" spc="-1">
                <a:solidFill>
                  <a:srgbClr val="1A73CB"/>
                </a:solidFill>
                <a:latin typeface="Courier New"/>
              </a:rPr>
              <a:t>[(ngModel)]=“&lt;varName&gt;”</a:t>
            </a:r>
            <a:endParaRPr lang="en-US" sz="1800" b="0" strike="noStrike" spc="-1">
              <a:solidFill>
                <a:srgbClr val="9A5315"/>
              </a:solidFill>
              <a:latin typeface="Arial"/>
            </a:endParaRP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Nếu chỉ muốn tương tác một chiều như data binding thì chỉ cần dùng </a:t>
            </a:r>
            <a:r>
              <a:rPr lang="en-US" sz="2000" b="1" strike="noStrike" spc="-1">
                <a:solidFill>
                  <a:srgbClr val="1A73CB"/>
                </a:solidFill>
                <a:latin typeface="Arial"/>
              </a:rPr>
              <a:t>[</a:t>
            </a:r>
            <a:r>
              <a:rPr lang="en-US" sz="2000" b="0" strike="noStrike" spc="-1">
                <a:solidFill>
                  <a:srgbClr val="1A73CB"/>
                </a:solidFill>
                <a:latin typeface="Arial"/>
              </a:rPr>
              <a:t>ngModel</a:t>
            </a:r>
            <a:r>
              <a:rPr lang="en-US" sz="2000" b="1" strike="noStrike" spc="-1">
                <a:solidFill>
                  <a:srgbClr val="1A73CB"/>
                </a:solidFill>
                <a:latin typeface="Arial"/>
              </a:rPr>
              <a:t>]</a:t>
            </a:r>
            <a:endParaRPr lang="en-US" sz="2000" b="0" strike="noStrike" spc="-1">
              <a:solidFill>
                <a:srgbClr val="9A5315"/>
              </a:solidFill>
              <a:latin typeface="Arial"/>
            </a:endParaRP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Nếu muốn handle sự kiện ngModel thay đổi value, sử dụng </a:t>
            </a:r>
            <a:r>
              <a:rPr lang="en-US" sz="2000" b="0" strike="noStrike" spc="-1">
                <a:solidFill>
                  <a:srgbClr val="1A73CB"/>
                </a:solidFill>
                <a:latin typeface="Arial"/>
              </a:rPr>
              <a:t>(ngModelChange)</a:t>
            </a:r>
            <a:br>
              <a:rPr sz="2000"/>
            </a:br>
            <a:r>
              <a:rPr lang="en-US" sz="2000" b="0" strike="noStrike" spc="-1">
                <a:solidFill>
                  <a:srgbClr val="9A5315"/>
                </a:solidFill>
                <a:latin typeface="Arial"/>
              </a:rPr>
              <a:t>Giá trị thay đổi được emit thông qua </a:t>
            </a:r>
            <a:r>
              <a:rPr lang="en-US" sz="2000" b="0" strike="noStrike" spc="-1">
                <a:solidFill>
                  <a:srgbClr val="1A73CB"/>
                </a:solidFill>
                <a:latin typeface="Arial"/>
              </a:rPr>
              <a:t>$event</a:t>
            </a:r>
            <a:r>
              <a:rPr lang="en-US" sz="2000" b="0" strike="noStrike" spc="-1">
                <a:solidFill>
                  <a:srgbClr val="9A5315"/>
                </a:solidFill>
                <a:latin typeface="Arial"/>
              </a:rPr>
              <a:t>, đồng thời nếu sử dụng </a:t>
            </a:r>
            <a:r>
              <a:rPr lang="en-US" sz="2000" b="1" strike="noStrike" spc="-1">
                <a:solidFill>
                  <a:srgbClr val="1A73CB"/>
                </a:solidFill>
                <a:latin typeface="Arial"/>
              </a:rPr>
              <a:t>[(</a:t>
            </a:r>
            <a:r>
              <a:rPr lang="en-US" sz="2000" b="0" strike="noStrike" spc="-1">
                <a:solidFill>
                  <a:srgbClr val="1A73CB"/>
                </a:solidFill>
                <a:latin typeface="Arial"/>
              </a:rPr>
              <a:t>ngModel</a:t>
            </a:r>
            <a:r>
              <a:rPr lang="en-US" sz="2000" b="1" strike="noStrike" spc="-1">
                <a:solidFill>
                  <a:srgbClr val="1A73CB"/>
                </a:solidFill>
                <a:latin typeface="Arial"/>
              </a:rPr>
              <a:t>)]=“&lt;varName&gt;”</a:t>
            </a:r>
            <a:r>
              <a:rPr lang="en-US" sz="2000" b="0" strike="noStrike" spc="-1">
                <a:solidFill>
                  <a:srgbClr val="9A5315"/>
                </a:solidFill>
                <a:latin typeface="Arial"/>
              </a:rPr>
              <a:t> thì &lt;varName&gt; cũng được cập nhật giá trị</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VD: Người dùng nhập tên vào &lt;input&gt;, tên người dùng tự động hiện ra bên dưới.</a:t>
            </a:r>
            <a:br>
              <a:rPr sz="2000"/>
            </a:br>
            <a:r>
              <a:rPr lang="en-US" sz="2000" b="0" strike="noStrike" spc="-1">
                <a:solidFill>
                  <a:srgbClr val="9A5315"/>
                </a:solidFill>
                <a:latin typeface="Arial"/>
              </a:rPr>
              <a:t>=&gt; Tên người dùng được lưu vào một biến và cập nhật liên tục lên template</a:t>
            </a:r>
          </a:p>
        </p:txBody>
      </p:sp>
      <p:sp>
        <p:nvSpPr>
          <p:cNvPr id="4" name="PlaceHolder 3"/>
          <p:cNvSpPr>
            <a:spLocks noGrp="1"/>
          </p:cNvSpPr>
          <p:nvPr>
            <p:ph type="sldNum" idx="1"/>
          </p:nvPr>
        </p:nvSpPr>
        <p:spPr/>
        <p:txBody>
          <a:bodyPr/>
          <a:lstStyle/>
          <a:p>
            <a:fld id="{FF11ADA8-B446-4D35-84FC-C980B92727BA}" type="slidenum">
              <a:rPr/>
              <a:t>51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4. Binding</a:t>
            </a:r>
            <a:endParaRPr lang="en-US" sz="3600" b="0" strike="noStrike" spc="-1">
              <a:solidFill>
                <a:srgbClr val="9A5315"/>
              </a:solidFill>
              <a:latin typeface="Arial"/>
            </a:endParaRPr>
          </a:p>
        </p:txBody>
      </p:sp>
      <p:sp>
        <p:nvSpPr>
          <p:cNvPr id="286"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Two-ways Binding</a:t>
            </a:r>
          </a:p>
        </p:txBody>
      </p:sp>
      <p:pic>
        <p:nvPicPr>
          <p:cNvPr id="287" name="Picture 3"/>
          <p:cNvPicPr/>
          <p:nvPr/>
        </p:nvPicPr>
        <p:blipFill>
          <a:blip r:embed="rId2"/>
          <a:stretch>
            <a:fillRect/>
          </a:stretch>
        </p:blipFill>
        <p:spPr>
          <a:xfrm>
            <a:off x="3920760" y="2235960"/>
            <a:ext cx="3934080" cy="771120"/>
          </a:xfrm>
          <a:prstGeom prst="rect">
            <a:avLst/>
          </a:prstGeom>
          <a:ln w="0">
            <a:noFill/>
          </a:ln>
        </p:spPr>
      </p:pic>
      <p:pic>
        <p:nvPicPr>
          <p:cNvPr id="288" name="Picture 7" descr="Table&#10;&#10;Description automatically generated with medium confidence"/>
          <p:cNvPicPr/>
          <p:nvPr/>
        </p:nvPicPr>
        <p:blipFill>
          <a:blip r:embed="rId3"/>
          <a:stretch>
            <a:fillRect/>
          </a:stretch>
        </p:blipFill>
        <p:spPr>
          <a:xfrm>
            <a:off x="4884840" y="3247200"/>
            <a:ext cx="2418840" cy="1018800"/>
          </a:xfrm>
          <a:prstGeom prst="rect">
            <a:avLst/>
          </a:prstGeom>
          <a:ln w="0">
            <a:noFill/>
          </a:ln>
        </p:spPr>
      </p:pic>
      <p:sp>
        <p:nvSpPr>
          <p:cNvPr id="4" name="PlaceHolder 3"/>
          <p:cNvSpPr>
            <a:spLocks noGrp="1"/>
          </p:cNvSpPr>
          <p:nvPr>
            <p:ph type="sldNum" idx="1"/>
          </p:nvPr>
        </p:nvSpPr>
        <p:spPr/>
        <p:txBody>
          <a:bodyPr/>
          <a:lstStyle/>
          <a:p>
            <a:fld id="{A38F626B-7B0E-4228-A08D-E535AD5B2BEC}" type="slidenum">
              <a:rPr/>
              <a:t>52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5. Built-in Directives</a:t>
            </a:r>
            <a:endParaRPr lang="en-US" sz="3600" b="0" strike="noStrike" spc="-1">
              <a:solidFill>
                <a:srgbClr val="9A5315"/>
              </a:solidFill>
              <a:latin typeface="Arial"/>
            </a:endParaRPr>
          </a:p>
        </p:txBody>
      </p:sp>
      <p:sp>
        <p:nvSpPr>
          <p:cNvPr id="290"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Directives là gì?</a:t>
            </a:r>
            <a:br>
              <a:rPr sz="2400"/>
            </a:br>
            <a:r>
              <a:rPr lang="en-US" sz="2400" b="0" strike="noStrike" spc="-1">
                <a:solidFill>
                  <a:srgbClr val="9A5315"/>
                </a:solidFill>
                <a:latin typeface="Arial"/>
              </a:rPr>
              <a:t>=&gt; Hiểu đơn giản thì đó là các đoạn code TS/JS, đính kèm như một property trong các tag HTML, giúp dễ dàng tạo hoặc thay đổi các đối tượng trên view</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Các loại Directives</a:t>
            </a:r>
            <a:br>
              <a:rPr sz="2400"/>
            </a:br>
            <a:r>
              <a:rPr lang="en-US" sz="2400" b="0" strike="noStrike" spc="-1">
                <a:solidFill>
                  <a:srgbClr val="9A5315"/>
                </a:solidFill>
                <a:latin typeface="Arial"/>
              </a:rPr>
              <a:t>+ Components directives: ví dụ &lt;my-comp&gt;&lt;/my-comp&gt;</a:t>
            </a:r>
            <a:br>
              <a:rPr sz="2400"/>
            </a:br>
            <a:r>
              <a:rPr lang="en-US" sz="2400" b="0" strike="noStrike" spc="-1">
                <a:solidFill>
                  <a:srgbClr val="9A5315"/>
                </a:solidFill>
                <a:latin typeface="Arial"/>
              </a:rPr>
              <a:t>+ Structural directives: ví dụ *ngIf, *ngFor (sẽ giới thiệu sau đây)</a:t>
            </a:r>
            <a:br>
              <a:rPr sz="2400"/>
            </a:br>
            <a:r>
              <a:rPr lang="en-US" sz="2400" b="0" strike="noStrike" spc="-1">
                <a:solidFill>
                  <a:srgbClr val="9A5315"/>
                </a:solidFill>
                <a:latin typeface="Arial"/>
              </a:rPr>
              <a:t>+ Attribute directives: ví dụ [ngStyle] (đã giới thiệu trước)</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Phần này sẽ đi chi tiết vào một số Built-in Structural directives thường dùng: ngIf, ngFor, ngSwitchCase, ngTemplateOutlet</a:t>
            </a:r>
          </a:p>
        </p:txBody>
      </p:sp>
      <p:sp>
        <p:nvSpPr>
          <p:cNvPr id="4" name="PlaceHolder 3"/>
          <p:cNvSpPr>
            <a:spLocks noGrp="1"/>
          </p:cNvSpPr>
          <p:nvPr>
            <p:ph type="sldNum" idx="1"/>
          </p:nvPr>
        </p:nvSpPr>
        <p:spPr/>
        <p:txBody>
          <a:bodyPr/>
          <a:lstStyle/>
          <a:p>
            <a:fld id="{FC178556-67DB-415F-90BC-7FB9BB06DAE3}" type="slidenum">
              <a:rPr/>
              <a:t>53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5. Built-in Directives</a:t>
            </a:r>
            <a:endParaRPr lang="en-US" sz="3600" b="0" strike="noStrike" spc="-1">
              <a:solidFill>
                <a:srgbClr val="9A5315"/>
              </a:solidFill>
              <a:latin typeface="Arial"/>
            </a:endParaRPr>
          </a:p>
        </p:txBody>
      </p:sp>
      <p:sp>
        <p:nvSpPr>
          <p:cNvPr id="292"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ngIf</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Syntax: </a:t>
            </a:r>
            <a:r>
              <a:rPr lang="en-US" sz="1800" b="1" strike="noStrike" spc="-1">
                <a:solidFill>
                  <a:srgbClr val="1A73CB"/>
                </a:solidFill>
                <a:latin typeface="Courier New"/>
              </a:rPr>
              <a:t>&lt;tag *ngIf=“&lt;conditional</a:t>
            </a:r>
            <a:r>
              <a:rPr lang="en-US" sz="1800" b="1" strike="noStrike" spc="-1">
                <a:solidFill>
                  <a:srgbClr val="E7954E"/>
                </a:solidFill>
                <a:latin typeface="Courier New"/>
              </a:rPr>
              <a:t>[; else template]</a:t>
            </a:r>
            <a:r>
              <a:rPr lang="en-US" sz="1800" b="1" strike="noStrike" spc="-1">
                <a:solidFill>
                  <a:srgbClr val="1A73CB"/>
                </a:solidFill>
                <a:latin typeface="Courier New"/>
              </a:rPr>
              <a:t>&gt;”&gt;&lt;/tag&gt;</a:t>
            </a:r>
            <a:endParaRPr lang="en-US" sz="1800" b="0" strike="noStrike" spc="-1">
              <a:solidFill>
                <a:srgbClr val="9A5315"/>
              </a:solidFill>
              <a:latin typeface="Arial"/>
            </a:endParaRP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Nếu conditional true sẽ hiện (render) &lt;tag&gt; và các nội dung bọc bên trong</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 else template] là tuỳ chọn, nếu conditional false sẽ hiện (render) các nội dung của một TemplateRef được khai báo từ trước với &lt;ng-template&gt;</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VD:</a:t>
            </a:r>
          </a:p>
        </p:txBody>
      </p:sp>
      <p:pic>
        <p:nvPicPr>
          <p:cNvPr id="293" name="Picture 11"/>
          <p:cNvPicPr/>
          <p:nvPr/>
        </p:nvPicPr>
        <p:blipFill>
          <a:blip r:embed="rId2"/>
          <a:stretch>
            <a:fillRect/>
          </a:stretch>
        </p:blipFill>
        <p:spPr>
          <a:xfrm>
            <a:off x="1794240" y="4390200"/>
            <a:ext cx="6534720" cy="1495440"/>
          </a:xfrm>
          <a:prstGeom prst="rect">
            <a:avLst/>
          </a:prstGeom>
          <a:ln w="0">
            <a:noFill/>
          </a:ln>
        </p:spPr>
      </p:pic>
      <p:pic>
        <p:nvPicPr>
          <p:cNvPr id="294" name="Picture 22" descr="A picture containing graphical user interface&#10;&#10;Description automatically generated"/>
          <p:cNvPicPr/>
          <p:nvPr/>
        </p:nvPicPr>
        <p:blipFill>
          <a:blip r:embed="rId3"/>
          <a:stretch>
            <a:fillRect/>
          </a:stretch>
        </p:blipFill>
        <p:spPr>
          <a:xfrm>
            <a:off x="8802360" y="4780800"/>
            <a:ext cx="1847520" cy="713880"/>
          </a:xfrm>
          <a:prstGeom prst="rect">
            <a:avLst/>
          </a:prstGeom>
          <a:ln w="0">
            <a:noFill/>
          </a:ln>
        </p:spPr>
      </p:pic>
      <p:sp>
        <p:nvSpPr>
          <p:cNvPr id="4" name="PlaceHolder 3"/>
          <p:cNvSpPr>
            <a:spLocks noGrp="1"/>
          </p:cNvSpPr>
          <p:nvPr>
            <p:ph type="sldNum" idx="1"/>
          </p:nvPr>
        </p:nvSpPr>
        <p:spPr/>
        <p:txBody>
          <a:bodyPr/>
          <a:lstStyle/>
          <a:p>
            <a:fld id="{934DB1D6-338E-44F9-80BA-C99DCAAACB20}" type="slidenum">
              <a:rPr/>
              <a:t>54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5. Built-in Directives</a:t>
            </a:r>
            <a:endParaRPr lang="en-US" sz="3600" b="0" strike="noStrike" spc="-1">
              <a:solidFill>
                <a:srgbClr val="9A5315"/>
              </a:solidFill>
              <a:latin typeface="Arial"/>
            </a:endParaRPr>
          </a:p>
        </p:txBody>
      </p:sp>
      <p:sp>
        <p:nvSpPr>
          <p:cNvPr id="296"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Arial"/>
              </a:rPr>
              <a:t>ngFor</a:t>
            </a:r>
            <a:endParaRPr lang="en-US" sz="2400" b="0" strike="noStrike" spc="-1" dirty="0">
              <a:solidFill>
                <a:srgbClr val="9A5315"/>
              </a:solidFill>
              <a:latin typeface="Arial"/>
            </a:endParaRPr>
          </a:p>
          <a:p>
            <a:pPr marL="740410" lvl="1" indent="-283210">
              <a:lnSpc>
                <a:spcPct val="100000"/>
              </a:lnSpc>
              <a:spcBef>
                <a:spcPts val="1200"/>
              </a:spcBef>
              <a:buClr>
                <a:srgbClr val="9A5315"/>
              </a:buClr>
              <a:buFont typeface="Wingdings" panose="05000000000000000000" pitchFamily="2" charset="2"/>
              <a:buChar char=""/>
            </a:pPr>
            <a:r>
              <a:rPr lang="en-US" sz="2000" b="0" strike="noStrike" spc="-1" dirty="0">
                <a:solidFill>
                  <a:srgbClr val="9A5315"/>
                </a:solidFill>
                <a:latin typeface="Arial"/>
              </a:rPr>
              <a:t>Syntax: </a:t>
            </a:r>
            <a:r>
              <a:rPr lang="en-US" sz="1800" b="1" strike="noStrike" spc="-1" dirty="0">
                <a:solidFill>
                  <a:srgbClr val="1A73CB"/>
                </a:solidFill>
                <a:latin typeface="Courier New"/>
              </a:rPr>
              <a:t>&lt;tag *</a:t>
            </a:r>
            <a:r>
              <a:rPr lang="en-US" sz="1800" b="1" strike="noStrike" spc="-1" dirty="0" err="1">
                <a:solidFill>
                  <a:srgbClr val="1A73CB"/>
                </a:solidFill>
                <a:latin typeface="Courier New"/>
              </a:rPr>
              <a:t>ngFor</a:t>
            </a:r>
            <a:r>
              <a:rPr lang="en-US" sz="1800" b="1" strike="noStrike" spc="-1" dirty="0">
                <a:solidFill>
                  <a:srgbClr val="1A73CB"/>
                </a:solidFill>
                <a:latin typeface="Courier New"/>
              </a:rPr>
              <a:t>=“let &lt;element&gt; of &lt;</a:t>
            </a:r>
            <a:r>
              <a:rPr lang="en-US" sz="1800" b="1" strike="noStrike" spc="-1" dirty="0" err="1">
                <a:solidFill>
                  <a:srgbClr val="1A73CB"/>
                </a:solidFill>
                <a:latin typeface="Courier New"/>
              </a:rPr>
              <a:t>elementArray</a:t>
            </a:r>
            <a:r>
              <a:rPr lang="en-US" sz="1800" b="1" strike="noStrike" spc="-1" dirty="0">
                <a:solidFill>
                  <a:srgbClr val="1A73CB"/>
                </a:solidFill>
                <a:latin typeface="Courier New"/>
              </a:rPr>
              <a:t>&gt;</a:t>
            </a:r>
            <a:br>
              <a:rPr sz="1800" dirty="0"/>
            </a:br>
            <a:r>
              <a:rPr lang="en-US" sz="1800" b="1" strike="noStrike" spc="-1" dirty="0">
                <a:solidFill>
                  <a:srgbClr val="1A73CB"/>
                </a:solidFill>
                <a:latin typeface="Courier New"/>
              </a:rPr>
              <a:t>					</a:t>
            </a:r>
            <a:r>
              <a:rPr lang="en-US" sz="1800" b="1" strike="noStrike" spc="-1" dirty="0">
                <a:solidFill>
                  <a:srgbClr val="E7954E"/>
                </a:solidFill>
                <a:latin typeface="Courier New"/>
              </a:rPr>
              <a:t>[; </a:t>
            </a:r>
            <a:r>
              <a:rPr lang="en-US" sz="1800" b="1" strike="noStrike" spc="-1" dirty="0" err="1">
                <a:solidFill>
                  <a:srgbClr val="E7954E"/>
                </a:solidFill>
                <a:latin typeface="Courier New"/>
              </a:rPr>
              <a:t>optinal</a:t>
            </a:r>
            <a:r>
              <a:rPr lang="en-US" sz="1800" b="1" strike="noStrike" spc="-1" dirty="0">
                <a:solidFill>
                  <a:srgbClr val="E7954E"/>
                </a:solidFill>
                <a:latin typeface="Courier New"/>
              </a:rPr>
              <a:t> expression]</a:t>
            </a:r>
            <a:r>
              <a:rPr lang="en-US" sz="1800" b="1" strike="noStrike" spc="-1" dirty="0">
                <a:solidFill>
                  <a:srgbClr val="1A73CB"/>
                </a:solidFill>
                <a:latin typeface="Courier New"/>
              </a:rPr>
              <a:t>”&gt;&lt;/tag&gt;</a:t>
            </a:r>
            <a:endParaRPr lang="en-US" sz="1800" b="0" strike="noStrike" spc="-1" dirty="0">
              <a:solidFill>
                <a:srgbClr val="9A5315"/>
              </a:solidFill>
              <a:latin typeface="Arial"/>
            </a:endParaRPr>
          </a:p>
          <a:p>
            <a:pPr marL="740410" lvl="1" indent="-283210">
              <a:lnSpc>
                <a:spcPct val="100000"/>
              </a:lnSpc>
              <a:spcBef>
                <a:spcPts val="1200"/>
              </a:spcBef>
              <a:buClr>
                <a:srgbClr val="E7954E"/>
              </a:buClr>
              <a:buFont typeface="Wingdings" panose="05000000000000000000" pitchFamily="2" charset="2"/>
              <a:buChar char=""/>
            </a:pPr>
            <a:r>
              <a:rPr lang="en-US" sz="2000" b="0" strike="noStrike" spc="-1" dirty="0">
                <a:solidFill>
                  <a:srgbClr val="E7954E"/>
                </a:solidFill>
                <a:latin typeface="Arial"/>
              </a:rPr>
              <a:t>[; </a:t>
            </a:r>
            <a:r>
              <a:rPr lang="en-US" sz="2000" b="0" strike="noStrike" spc="-1" dirty="0" err="1">
                <a:solidFill>
                  <a:srgbClr val="E7954E"/>
                </a:solidFill>
                <a:latin typeface="Arial"/>
              </a:rPr>
              <a:t>optinal</a:t>
            </a:r>
            <a:r>
              <a:rPr lang="en-US" sz="2000" b="0" strike="noStrike" spc="-1" dirty="0">
                <a:solidFill>
                  <a:srgbClr val="E7954E"/>
                </a:solidFill>
                <a:latin typeface="Arial"/>
              </a:rPr>
              <a:t> expression]</a:t>
            </a:r>
            <a:r>
              <a:rPr lang="en-US" sz="2000" b="0" strike="noStrike" spc="-1" dirty="0">
                <a:solidFill>
                  <a:srgbClr val="9A5315"/>
                </a:solidFill>
                <a:latin typeface="Arial"/>
              </a:rPr>
              <a:t> </a:t>
            </a:r>
            <a:r>
              <a:rPr lang="en-US" sz="2000" b="0" strike="noStrike" spc="-1" dirty="0" err="1">
                <a:solidFill>
                  <a:srgbClr val="9A5315"/>
                </a:solidFill>
                <a:latin typeface="Arial"/>
              </a:rPr>
              <a:t>là</a:t>
            </a:r>
            <a:r>
              <a:rPr lang="en-US" sz="2000" b="0" strike="noStrike" spc="-1" dirty="0">
                <a:solidFill>
                  <a:srgbClr val="9A5315"/>
                </a:solidFill>
                <a:latin typeface="Arial"/>
              </a:rPr>
              <a:t> </a:t>
            </a:r>
            <a:r>
              <a:rPr lang="en-US" sz="2000" b="0" strike="noStrike" spc="-1" dirty="0" err="1">
                <a:solidFill>
                  <a:srgbClr val="9A5315"/>
                </a:solidFill>
                <a:latin typeface="Arial"/>
              </a:rPr>
              <a:t>tuỳ</a:t>
            </a:r>
            <a:r>
              <a:rPr lang="en-US" sz="2000" b="0" strike="noStrike" spc="-1" dirty="0">
                <a:solidFill>
                  <a:srgbClr val="9A5315"/>
                </a:solidFill>
                <a:latin typeface="Arial"/>
              </a:rPr>
              <a:t> </a:t>
            </a:r>
            <a:r>
              <a:rPr lang="en-US" sz="2000" b="0" strike="noStrike" spc="-1" dirty="0" err="1">
                <a:solidFill>
                  <a:srgbClr val="9A5315"/>
                </a:solidFill>
                <a:latin typeface="Arial"/>
              </a:rPr>
              <a:t>chọn</a:t>
            </a:r>
            <a:r>
              <a:rPr lang="en-US" sz="2000" b="0" strike="noStrike" spc="-1" dirty="0">
                <a:solidFill>
                  <a:srgbClr val="9A5315"/>
                </a:solidFill>
                <a:latin typeface="Arial"/>
              </a:rPr>
              <a:t>, </a:t>
            </a:r>
            <a:r>
              <a:rPr lang="en-US" sz="2000" b="0" strike="noStrike" spc="-1" dirty="0" err="1">
                <a:solidFill>
                  <a:srgbClr val="9A5315"/>
                </a:solidFill>
                <a:latin typeface="Arial"/>
              </a:rPr>
              <a:t>có</a:t>
            </a:r>
            <a:r>
              <a:rPr lang="en-US" sz="2000" b="0" strike="noStrike" spc="-1" dirty="0">
                <a:solidFill>
                  <a:srgbClr val="9A5315"/>
                </a:solidFill>
                <a:latin typeface="Arial"/>
              </a:rPr>
              <a:t> </a:t>
            </a:r>
            <a:r>
              <a:rPr lang="en-US" sz="2000" b="0" strike="noStrike" spc="-1" dirty="0" err="1">
                <a:solidFill>
                  <a:srgbClr val="9A5315"/>
                </a:solidFill>
                <a:latin typeface="Arial"/>
              </a:rPr>
              <a:t>thể</a:t>
            </a:r>
            <a:r>
              <a:rPr lang="en-US" sz="2000" b="0" strike="noStrike" spc="-1" dirty="0">
                <a:solidFill>
                  <a:srgbClr val="9A5315"/>
                </a:solidFill>
                <a:latin typeface="Arial"/>
              </a:rPr>
              <a:t> </a:t>
            </a:r>
            <a:r>
              <a:rPr lang="en-US" sz="2000" b="0" strike="noStrike" spc="-1" dirty="0" err="1">
                <a:solidFill>
                  <a:srgbClr val="9A5315"/>
                </a:solidFill>
                <a:latin typeface="Arial"/>
              </a:rPr>
              <a:t>là</a:t>
            </a:r>
            <a:r>
              <a:rPr lang="en-US" sz="2000" b="0" strike="noStrike" spc="-1" dirty="0">
                <a:solidFill>
                  <a:srgbClr val="9A5315"/>
                </a:solidFill>
                <a:latin typeface="Arial"/>
              </a:rPr>
              <a:t>:</a:t>
            </a:r>
            <a:br>
              <a:rPr sz="2000" dirty="0"/>
            </a:br>
            <a:r>
              <a:rPr lang="en-US" sz="2000" b="0" strike="noStrike" spc="-1" dirty="0">
                <a:solidFill>
                  <a:srgbClr val="9A5315"/>
                </a:solidFill>
                <a:latin typeface="Arial"/>
              </a:rPr>
              <a:t>+ </a:t>
            </a:r>
            <a:r>
              <a:rPr lang="en-US" sz="2000" b="0" strike="noStrike" spc="-1" dirty="0" err="1">
                <a:solidFill>
                  <a:srgbClr val="9A5315"/>
                </a:solidFill>
                <a:latin typeface="Arial"/>
              </a:rPr>
              <a:t>Lấy</a:t>
            </a:r>
            <a:r>
              <a:rPr lang="en-US" sz="2000" b="0" strike="noStrike" spc="-1" dirty="0">
                <a:solidFill>
                  <a:srgbClr val="9A5315"/>
                </a:solidFill>
                <a:latin typeface="Arial"/>
              </a:rPr>
              <a:t> index </a:t>
            </a:r>
            <a:r>
              <a:rPr lang="en-US" sz="2000" b="0" strike="noStrike" spc="-1" dirty="0" err="1">
                <a:solidFill>
                  <a:srgbClr val="9A5315"/>
                </a:solidFill>
                <a:latin typeface="Arial"/>
              </a:rPr>
              <a:t>của</a:t>
            </a:r>
            <a:r>
              <a:rPr lang="en-US" sz="2000" b="0" strike="noStrike" spc="-1" dirty="0">
                <a:solidFill>
                  <a:srgbClr val="9A5315"/>
                </a:solidFill>
                <a:latin typeface="Arial"/>
              </a:rPr>
              <a:t> </a:t>
            </a:r>
            <a:r>
              <a:rPr lang="en-US" sz="2000" b="0" strike="noStrike" spc="-1" dirty="0" err="1">
                <a:solidFill>
                  <a:srgbClr val="9A5315"/>
                </a:solidFill>
                <a:latin typeface="Arial"/>
              </a:rPr>
              <a:t>phần</a:t>
            </a:r>
            <a:r>
              <a:rPr lang="en-US" sz="2000" b="0" strike="noStrike" spc="-1" dirty="0">
                <a:solidFill>
                  <a:srgbClr val="9A5315"/>
                </a:solidFill>
                <a:latin typeface="Arial"/>
              </a:rPr>
              <a:t> </a:t>
            </a:r>
            <a:r>
              <a:rPr lang="en-US" sz="2000" b="0" strike="noStrike" spc="-1" dirty="0" err="1">
                <a:solidFill>
                  <a:srgbClr val="9A5315"/>
                </a:solidFill>
                <a:latin typeface="Arial"/>
              </a:rPr>
              <a:t>tử</a:t>
            </a:r>
            <a:r>
              <a:rPr lang="en-US" sz="2000" b="0" strike="noStrike" spc="-1" dirty="0">
                <a:solidFill>
                  <a:srgbClr val="9A5315"/>
                </a:solidFill>
                <a:latin typeface="Arial"/>
              </a:rPr>
              <a:t>: </a:t>
            </a:r>
            <a:r>
              <a:rPr lang="en-US" sz="2000" b="0" strike="noStrike" spc="-1" dirty="0" err="1">
                <a:solidFill>
                  <a:srgbClr val="9A5315"/>
                </a:solidFill>
                <a:latin typeface="Arial"/>
              </a:rPr>
              <a:t>ví</a:t>
            </a:r>
            <a:r>
              <a:rPr lang="en-US" sz="2000" b="0" strike="noStrike" spc="-1" dirty="0">
                <a:solidFill>
                  <a:srgbClr val="9A5315"/>
                </a:solidFill>
                <a:latin typeface="Arial"/>
              </a:rPr>
              <a:t> </a:t>
            </a:r>
            <a:r>
              <a:rPr lang="en-US" sz="2000" b="0" strike="noStrike" spc="-1" dirty="0" err="1">
                <a:solidFill>
                  <a:srgbClr val="9A5315"/>
                </a:solidFill>
                <a:latin typeface="Arial"/>
              </a:rPr>
              <a:t>dụ</a:t>
            </a:r>
            <a:r>
              <a:rPr lang="en-US" sz="2000" b="0" strike="noStrike" spc="-1" dirty="0">
                <a:solidFill>
                  <a:srgbClr val="9A5315"/>
                </a:solidFill>
                <a:latin typeface="Arial"/>
              </a:rPr>
              <a:t> </a:t>
            </a:r>
            <a:r>
              <a:rPr lang="en-US" sz="2000" b="0" strike="noStrike" spc="-1" dirty="0">
                <a:solidFill>
                  <a:srgbClr val="1A73CB"/>
                </a:solidFill>
                <a:latin typeface="Arial"/>
              </a:rPr>
              <a:t>let </a:t>
            </a:r>
            <a:r>
              <a:rPr lang="en-US" sz="2000" b="0" strike="noStrike" spc="-1" dirty="0" err="1">
                <a:solidFill>
                  <a:srgbClr val="1A73CB"/>
                </a:solidFill>
                <a:latin typeface="Arial"/>
              </a:rPr>
              <a:t>i</a:t>
            </a:r>
            <a:r>
              <a:rPr lang="en-US" sz="2000" b="0" strike="noStrike" spc="-1" dirty="0">
                <a:solidFill>
                  <a:srgbClr val="1A73CB"/>
                </a:solidFill>
                <a:latin typeface="Arial"/>
              </a:rPr>
              <a:t> = index;</a:t>
            </a:r>
            <a:br>
              <a:rPr sz="2000" dirty="0"/>
            </a:br>
            <a:r>
              <a:rPr lang="en-US" sz="2000" b="0" strike="noStrike" spc="-1" dirty="0">
                <a:solidFill>
                  <a:srgbClr val="9A5315"/>
                </a:solidFill>
                <a:latin typeface="Arial"/>
              </a:rPr>
              <a:t>+ </a:t>
            </a:r>
            <a:r>
              <a:rPr lang="en-US" sz="2000" b="0" strike="noStrike" spc="-1" dirty="0" err="1">
                <a:solidFill>
                  <a:srgbClr val="9A5315"/>
                </a:solidFill>
                <a:latin typeface="Arial"/>
              </a:rPr>
              <a:t>Kiểm</a:t>
            </a:r>
            <a:r>
              <a:rPr lang="en-US" sz="2000" b="0" strike="noStrike" spc="-1" dirty="0">
                <a:solidFill>
                  <a:srgbClr val="9A5315"/>
                </a:solidFill>
                <a:latin typeface="Arial"/>
              </a:rPr>
              <a:t> </a:t>
            </a:r>
            <a:r>
              <a:rPr lang="en-US" sz="2000" b="0" strike="noStrike" spc="-1" dirty="0" err="1">
                <a:solidFill>
                  <a:srgbClr val="9A5315"/>
                </a:solidFill>
                <a:latin typeface="Arial"/>
              </a:rPr>
              <a:t>tra</a:t>
            </a:r>
            <a:r>
              <a:rPr lang="en-US" sz="2000" b="0" strike="noStrike" spc="-1" dirty="0">
                <a:solidFill>
                  <a:srgbClr val="9A5315"/>
                </a:solidFill>
                <a:latin typeface="Arial"/>
              </a:rPr>
              <a:t> </a:t>
            </a:r>
            <a:r>
              <a:rPr lang="en-US" sz="2000" b="0" strike="noStrike" spc="-1" dirty="0" err="1">
                <a:solidFill>
                  <a:srgbClr val="9A5315"/>
                </a:solidFill>
                <a:latin typeface="Arial"/>
              </a:rPr>
              <a:t>có</a:t>
            </a:r>
            <a:r>
              <a:rPr lang="en-US" sz="2000" b="0" strike="noStrike" spc="-1" dirty="0">
                <a:solidFill>
                  <a:srgbClr val="9A5315"/>
                </a:solidFill>
                <a:latin typeface="Arial"/>
              </a:rPr>
              <a:t> </a:t>
            </a:r>
            <a:r>
              <a:rPr lang="en-US" sz="2000" b="0" strike="noStrike" spc="-1" dirty="0" err="1">
                <a:solidFill>
                  <a:srgbClr val="9A5315"/>
                </a:solidFill>
                <a:latin typeface="Arial"/>
              </a:rPr>
              <a:t>phải</a:t>
            </a:r>
            <a:r>
              <a:rPr lang="en-US" sz="2000" b="0" strike="noStrike" spc="-1" dirty="0">
                <a:solidFill>
                  <a:srgbClr val="9A5315"/>
                </a:solidFill>
                <a:latin typeface="Arial"/>
              </a:rPr>
              <a:t> </a:t>
            </a:r>
            <a:r>
              <a:rPr lang="en-US" sz="2000" b="0" strike="noStrike" spc="-1" dirty="0" err="1">
                <a:solidFill>
                  <a:srgbClr val="9A5315"/>
                </a:solidFill>
                <a:latin typeface="Arial"/>
              </a:rPr>
              <a:t>phần</a:t>
            </a:r>
            <a:r>
              <a:rPr lang="en-US" sz="2000" b="0" strike="noStrike" spc="-1" dirty="0">
                <a:solidFill>
                  <a:srgbClr val="9A5315"/>
                </a:solidFill>
                <a:latin typeface="Arial"/>
              </a:rPr>
              <a:t> </a:t>
            </a:r>
            <a:r>
              <a:rPr lang="en-US" sz="2000" b="0" strike="noStrike" spc="-1" dirty="0" err="1">
                <a:solidFill>
                  <a:srgbClr val="9A5315"/>
                </a:solidFill>
                <a:latin typeface="Arial"/>
              </a:rPr>
              <a:t>tử</a:t>
            </a:r>
            <a:r>
              <a:rPr lang="en-US" sz="2000" b="0" strike="noStrike" spc="-1" dirty="0">
                <a:solidFill>
                  <a:srgbClr val="9A5315"/>
                </a:solidFill>
                <a:latin typeface="Arial"/>
              </a:rPr>
              <a:t> </a:t>
            </a:r>
            <a:r>
              <a:rPr lang="en-US" sz="2000" b="0" strike="noStrike" spc="-1" dirty="0" err="1">
                <a:solidFill>
                  <a:srgbClr val="9A5315"/>
                </a:solidFill>
                <a:latin typeface="Arial"/>
              </a:rPr>
              <a:t>đầu</a:t>
            </a:r>
            <a:r>
              <a:rPr lang="en-US" sz="2000" b="0" strike="noStrike" spc="-1" dirty="0">
                <a:solidFill>
                  <a:srgbClr val="9A5315"/>
                </a:solidFill>
                <a:latin typeface="Arial"/>
              </a:rPr>
              <a:t> </a:t>
            </a:r>
            <a:r>
              <a:rPr lang="en-US" sz="2000" b="0" strike="noStrike" spc="-1" dirty="0" err="1">
                <a:solidFill>
                  <a:srgbClr val="9A5315"/>
                </a:solidFill>
                <a:latin typeface="Arial"/>
              </a:rPr>
              <a:t>tiên</a:t>
            </a:r>
            <a:r>
              <a:rPr lang="en-US" sz="2000" b="0" strike="noStrike" spc="-1" dirty="0">
                <a:solidFill>
                  <a:srgbClr val="9A5315"/>
                </a:solidFill>
                <a:latin typeface="Arial"/>
              </a:rPr>
              <a:t> </a:t>
            </a:r>
            <a:r>
              <a:rPr lang="en-US" sz="2000" b="0" strike="noStrike" spc="-1" dirty="0" err="1">
                <a:solidFill>
                  <a:srgbClr val="9A5315"/>
                </a:solidFill>
                <a:latin typeface="Arial"/>
              </a:rPr>
              <a:t>không</a:t>
            </a:r>
            <a:r>
              <a:rPr lang="en-US" sz="2000" b="0" strike="noStrike" spc="-1" dirty="0">
                <a:solidFill>
                  <a:srgbClr val="9A5315"/>
                </a:solidFill>
                <a:latin typeface="Arial"/>
              </a:rPr>
              <a:t>: </a:t>
            </a:r>
            <a:r>
              <a:rPr lang="en-US" sz="2000" b="0" strike="noStrike" spc="-1" dirty="0">
                <a:solidFill>
                  <a:srgbClr val="1A73CB"/>
                </a:solidFill>
                <a:latin typeface="Arial"/>
              </a:rPr>
              <a:t>let </a:t>
            </a:r>
            <a:r>
              <a:rPr lang="en-US" sz="2000" b="0" strike="noStrike" spc="-1" dirty="0" err="1">
                <a:solidFill>
                  <a:srgbClr val="1A73CB"/>
                </a:solidFill>
                <a:latin typeface="Arial"/>
              </a:rPr>
              <a:t>isFirst</a:t>
            </a:r>
            <a:r>
              <a:rPr lang="en-US" sz="2000" b="0" strike="noStrike" spc="-1" dirty="0">
                <a:solidFill>
                  <a:srgbClr val="1A73CB"/>
                </a:solidFill>
                <a:latin typeface="Arial"/>
              </a:rPr>
              <a:t> = first;</a:t>
            </a:r>
            <a:br>
              <a:rPr sz="2000" dirty="0"/>
            </a:br>
            <a:r>
              <a:rPr lang="en-US" sz="2000" b="0" strike="noStrike" spc="-1" dirty="0">
                <a:solidFill>
                  <a:srgbClr val="9A5315"/>
                </a:solidFill>
                <a:latin typeface="Arial"/>
              </a:rPr>
              <a:t>+ </a:t>
            </a:r>
            <a:r>
              <a:rPr lang="en-US" sz="2000" b="0" strike="noStrike" spc="-1" dirty="0" err="1">
                <a:solidFill>
                  <a:srgbClr val="9A5315"/>
                </a:solidFill>
                <a:latin typeface="Arial"/>
              </a:rPr>
              <a:t>Kiểm</a:t>
            </a:r>
            <a:r>
              <a:rPr lang="en-US" sz="2000" b="0" strike="noStrike" spc="-1" dirty="0">
                <a:solidFill>
                  <a:srgbClr val="9A5315"/>
                </a:solidFill>
                <a:latin typeface="Arial"/>
              </a:rPr>
              <a:t> </a:t>
            </a:r>
            <a:r>
              <a:rPr lang="en-US" sz="2000" b="0" strike="noStrike" spc="-1" dirty="0" err="1">
                <a:solidFill>
                  <a:srgbClr val="9A5315"/>
                </a:solidFill>
                <a:latin typeface="Arial"/>
              </a:rPr>
              <a:t>tra</a:t>
            </a:r>
            <a:r>
              <a:rPr lang="en-US" sz="2000" b="0" strike="noStrike" spc="-1" dirty="0">
                <a:solidFill>
                  <a:srgbClr val="9A5315"/>
                </a:solidFill>
                <a:latin typeface="Arial"/>
              </a:rPr>
              <a:t> </a:t>
            </a:r>
            <a:r>
              <a:rPr lang="en-US" sz="2000" b="0" strike="noStrike" spc="-1" dirty="0" err="1">
                <a:solidFill>
                  <a:srgbClr val="9A5315"/>
                </a:solidFill>
                <a:latin typeface="Arial"/>
              </a:rPr>
              <a:t>có</a:t>
            </a:r>
            <a:r>
              <a:rPr lang="en-US" sz="2000" b="0" strike="noStrike" spc="-1" dirty="0">
                <a:solidFill>
                  <a:srgbClr val="9A5315"/>
                </a:solidFill>
                <a:latin typeface="Arial"/>
              </a:rPr>
              <a:t> </a:t>
            </a:r>
            <a:r>
              <a:rPr lang="en-US" sz="2000" b="0" strike="noStrike" spc="-1" dirty="0" err="1">
                <a:solidFill>
                  <a:srgbClr val="9A5315"/>
                </a:solidFill>
                <a:latin typeface="Arial"/>
              </a:rPr>
              <a:t>phải</a:t>
            </a:r>
            <a:r>
              <a:rPr lang="en-US" sz="2000" b="0" strike="noStrike" spc="-1" dirty="0">
                <a:solidFill>
                  <a:srgbClr val="9A5315"/>
                </a:solidFill>
                <a:latin typeface="Arial"/>
              </a:rPr>
              <a:t> </a:t>
            </a:r>
            <a:r>
              <a:rPr lang="en-US" sz="2000" b="0" strike="noStrike" spc="-1" dirty="0" err="1">
                <a:solidFill>
                  <a:srgbClr val="9A5315"/>
                </a:solidFill>
                <a:latin typeface="Arial"/>
              </a:rPr>
              <a:t>phần</a:t>
            </a:r>
            <a:r>
              <a:rPr lang="en-US" sz="2000" b="0" strike="noStrike" spc="-1" dirty="0">
                <a:solidFill>
                  <a:srgbClr val="9A5315"/>
                </a:solidFill>
                <a:latin typeface="Arial"/>
              </a:rPr>
              <a:t> </a:t>
            </a:r>
            <a:r>
              <a:rPr lang="en-US" sz="2000" b="0" strike="noStrike" spc="-1" dirty="0" err="1">
                <a:solidFill>
                  <a:srgbClr val="9A5315"/>
                </a:solidFill>
                <a:latin typeface="Arial"/>
              </a:rPr>
              <a:t>tử</a:t>
            </a:r>
            <a:r>
              <a:rPr lang="en-US" sz="2000" b="0" strike="noStrike" spc="-1" dirty="0">
                <a:solidFill>
                  <a:srgbClr val="9A5315"/>
                </a:solidFill>
                <a:latin typeface="Arial"/>
              </a:rPr>
              <a:t> </a:t>
            </a:r>
            <a:r>
              <a:rPr lang="en-US" sz="2000" b="0" strike="noStrike" spc="-1" dirty="0" err="1">
                <a:solidFill>
                  <a:srgbClr val="9A5315"/>
                </a:solidFill>
                <a:latin typeface="Arial"/>
              </a:rPr>
              <a:t>cuối</a:t>
            </a:r>
            <a:r>
              <a:rPr lang="en-US" sz="2000" b="0" strike="noStrike" spc="-1" dirty="0">
                <a:solidFill>
                  <a:srgbClr val="9A5315"/>
                </a:solidFill>
                <a:latin typeface="Arial"/>
              </a:rPr>
              <a:t> </a:t>
            </a:r>
            <a:r>
              <a:rPr lang="en-US" sz="2000" b="0" strike="noStrike" spc="-1" dirty="0" err="1">
                <a:solidFill>
                  <a:srgbClr val="9A5315"/>
                </a:solidFill>
                <a:latin typeface="Arial"/>
              </a:rPr>
              <a:t>cùng</a:t>
            </a:r>
            <a:r>
              <a:rPr lang="en-US" sz="2000" b="0" strike="noStrike" spc="-1" dirty="0">
                <a:solidFill>
                  <a:srgbClr val="9A5315"/>
                </a:solidFill>
                <a:latin typeface="Arial"/>
              </a:rPr>
              <a:t> </a:t>
            </a:r>
            <a:r>
              <a:rPr lang="en-US" sz="2000" b="0" strike="noStrike" spc="-1" dirty="0" err="1">
                <a:solidFill>
                  <a:srgbClr val="9A5315"/>
                </a:solidFill>
                <a:latin typeface="Arial"/>
              </a:rPr>
              <a:t>không</a:t>
            </a:r>
            <a:r>
              <a:rPr lang="en-US" sz="2000" b="0" strike="noStrike" spc="-1" dirty="0">
                <a:solidFill>
                  <a:srgbClr val="9A5315"/>
                </a:solidFill>
                <a:latin typeface="Arial"/>
              </a:rPr>
              <a:t>: </a:t>
            </a:r>
            <a:r>
              <a:rPr lang="en-US" sz="2000" b="0" strike="noStrike" spc="-1" dirty="0">
                <a:solidFill>
                  <a:srgbClr val="1A73CB"/>
                </a:solidFill>
                <a:latin typeface="Arial"/>
              </a:rPr>
              <a:t>let </a:t>
            </a:r>
            <a:r>
              <a:rPr lang="en-US" sz="2000" b="0" strike="noStrike" spc="-1" dirty="0" err="1">
                <a:solidFill>
                  <a:srgbClr val="1A73CB"/>
                </a:solidFill>
                <a:latin typeface="Arial"/>
              </a:rPr>
              <a:t>isLast</a:t>
            </a:r>
            <a:r>
              <a:rPr lang="en-US" sz="2000" b="0" strike="noStrike" spc="-1" dirty="0">
                <a:solidFill>
                  <a:srgbClr val="1A73CB"/>
                </a:solidFill>
                <a:latin typeface="Arial"/>
              </a:rPr>
              <a:t> = last;</a:t>
            </a:r>
            <a:br>
              <a:rPr sz="2000" dirty="0"/>
            </a:br>
            <a:r>
              <a:rPr lang="en-US" sz="2000" b="0" strike="noStrike" spc="-1" dirty="0">
                <a:solidFill>
                  <a:srgbClr val="9A5315"/>
                </a:solidFill>
                <a:latin typeface="Arial"/>
              </a:rPr>
              <a:t>+ Theo </a:t>
            </a:r>
            <a:r>
              <a:rPr lang="en-US" sz="2000" b="0" strike="noStrike" spc="-1" dirty="0" err="1">
                <a:solidFill>
                  <a:srgbClr val="9A5315"/>
                </a:solidFill>
                <a:latin typeface="Arial"/>
              </a:rPr>
              <a:t>dõi</a:t>
            </a:r>
            <a:r>
              <a:rPr lang="en-US" sz="2000" b="0" strike="noStrike" spc="-1" dirty="0">
                <a:solidFill>
                  <a:srgbClr val="9A5315"/>
                </a:solidFill>
                <a:latin typeface="Arial"/>
              </a:rPr>
              <a:t> </a:t>
            </a:r>
            <a:r>
              <a:rPr lang="en-US" sz="2000" b="0" strike="noStrike" spc="-1" dirty="0" err="1">
                <a:solidFill>
                  <a:srgbClr val="9A5315"/>
                </a:solidFill>
                <a:latin typeface="Arial"/>
              </a:rPr>
              <a:t>phần</a:t>
            </a:r>
            <a:r>
              <a:rPr lang="en-US" sz="2000" b="0" strike="noStrike" spc="-1" dirty="0">
                <a:solidFill>
                  <a:srgbClr val="9A5315"/>
                </a:solidFill>
                <a:latin typeface="Arial"/>
              </a:rPr>
              <a:t> </a:t>
            </a:r>
            <a:r>
              <a:rPr lang="en-US" sz="2000" b="0" strike="noStrike" spc="-1" dirty="0" err="1">
                <a:solidFill>
                  <a:srgbClr val="9A5315"/>
                </a:solidFill>
                <a:latin typeface="Arial"/>
              </a:rPr>
              <a:t>tử</a:t>
            </a:r>
            <a:r>
              <a:rPr lang="en-US" sz="2000" b="0" strike="noStrike" spc="-1" dirty="0">
                <a:solidFill>
                  <a:srgbClr val="9A5315"/>
                </a:solidFill>
                <a:latin typeface="Arial"/>
              </a:rPr>
              <a:t> </a:t>
            </a:r>
            <a:r>
              <a:rPr lang="en-US" sz="2000" b="0" strike="noStrike" spc="-1" dirty="0" err="1">
                <a:solidFill>
                  <a:srgbClr val="9A5315"/>
                </a:solidFill>
                <a:latin typeface="Arial"/>
              </a:rPr>
              <a:t>có</a:t>
            </a:r>
            <a:r>
              <a:rPr lang="en-US" sz="2000" b="0" strike="noStrike" spc="-1" dirty="0">
                <a:solidFill>
                  <a:srgbClr val="9A5315"/>
                </a:solidFill>
                <a:latin typeface="Arial"/>
              </a:rPr>
              <a:t> </a:t>
            </a:r>
            <a:r>
              <a:rPr lang="en-US" sz="2000" b="0" strike="noStrike" spc="-1" dirty="0" err="1">
                <a:solidFill>
                  <a:srgbClr val="9A5315"/>
                </a:solidFill>
                <a:latin typeface="Arial"/>
              </a:rPr>
              <a:t>thay</a:t>
            </a:r>
            <a:r>
              <a:rPr lang="en-US" sz="2000" b="0" strike="noStrike" spc="-1" dirty="0">
                <a:solidFill>
                  <a:srgbClr val="9A5315"/>
                </a:solidFill>
                <a:latin typeface="Arial"/>
              </a:rPr>
              <a:t> </a:t>
            </a:r>
            <a:r>
              <a:rPr lang="en-US" sz="2000" b="0" strike="noStrike" spc="-1" dirty="0" err="1">
                <a:solidFill>
                  <a:srgbClr val="9A5315"/>
                </a:solidFill>
                <a:latin typeface="Arial"/>
              </a:rPr>
              <a:t>đổi</a:t>
            </a:r>
            <a:r>
              <a:rPr lang="en-US" sz="2000" b="0" strike="noStrike" spc="-1" dirty="0">
                <a:solidFill>
                  <a:srgbClr val="9A5315"/>
                </a:solidFill>
                <a:latin typeface="Arial"/>
              </a:rPr>
              <a:t> hay </a:t>
            </a:r>
            <a:r>
              <a:rPr lang="en-US" sz="2000" b="0" strike="noStrike" spc="-1" dirty="0" err="1">
                <a:solidFill>
                  <a:srgbClr val="9A5315"/>
                </a:solidFill>
                <a:latin typeface="Arial"/>
              </a:rPr>
              <a:t>không</a:t>
            </a:r>
            <a:r>
              <a:rPr lang="en-US" sz="2000" b="0" strike="noStrike" spc="-1" dirty="0">
                <a:solidFill>
                  <a:srgbClr val="9A5315"/>
                </a:solidFill>
                <a:latin typeface="Arial"/>
              </a:rPr>
              <a:t> </a:t>
            </a:r>
            <a:r>
              <a:rPr lang="en-US" sz="2000" b="0" strike="noStrike" spc="-1" dirty="0" err="1">
                <a:solidFill>
                  <a:srgbClr val="9A5315"/>
                </a:solidFill>
                <a:latin typeface="Arial"/>
              </a:rPr>
              <a:t>để</a:t>
            </a:r>
            <a:r>
              <a:rPr lang="en-US" sz="2000" b="0" strike="noStrike" spc="-1" dirty="0">
                <a:solidFill>
                  <a:srgbClr val="9A5315"/>
                </a:solidFill>
                <a:latin typeface="Arial"/>
              </a:rPr>
              <a:t> </a:t>
            </a:r>
            <a:r>
              <a:rPr lang="en-US" sz="2000" b="0" strike="noStrike" spc="-1" dirty="0" err="1">
                <a:solidFill>
                  <a:srgbClr val="9A5315"/>
                </a:solidFill>
                <a:latin typeface="Arial"/>
              </a:rPr>
              <a:t>thực</a:t>
            </a:r>
            <a:r>
              <a:rPr lang="en-US" sz="2000" b="0" strike="noStrike" spc="-1" dirty="0">
                <a:solidFill>
                  <a:srgbClr val="9A5315"/>
                </a:solidFill>
                <a:latin typeface="Arial"/>
              </a:rPr>
              <a:t> </a:t>
            </a:r>
            <a:r>
              <a:rPr lang="en-US" sz="2000" b="0" strike="noStrike" spc="-1" dirty="0" err="1">
                <a:solidFill>
                  <a:srgbClr val="9A5315"/>
                </a:solidFill>
                <a:latin typeface="Arial"/>
              </a:rPr>
              <a:t>hiện</a:t>
            </a:r>
            <a:r>
              <a:rPr lang="en-US" sz="2000" b="0" strike="noStrike" spc="-1" dirty="0">
                <a:solidFill>
                  <a:srgbClr val="9A5315"/>
                </a:solidFill>
                <a:latin typeface="Arial"/>
              </a:rPr>
              <a:t> render </a:t>
            </a:r>
            <a:r>
              <a:rPr lang="en-US" sz="2000" b="0" strike="noStrike" spc="-1" dirty="0" err="1">
                <a:solidFill>
                  <a:srgbClr val="9A5315"/>
                </a:solidFill>
                <a:latin typeface="Arial"/>
              </a:rPr>
              <a:t>lại</a:t>
            </a:r>
            <a:r>
              <a:rPr lang="en-US" sz="2000" b="0" strike="noStrike" spc="-1" dirty="0">
                <a:solidFill>
                  <a:srgbClr val="9A5315"/>
                </a:solidFill>
                <a:latin typeface="Arial"/>
              </a:rPr>
              <a:t>: </a:t>
            </a:r>
            <a:r>
              <a:rPr lang="en-US" sz="2000" b="0" strike="noStrike" spc="-1" dirty="0" err="1">
                <a:solidFill>
                  <a:srgbClr val="1A73CB"/>
                </a:solidFill>
                <a:latin typeface="Arial"/>
              </a:rPr>
              <a:t>trackBy</a:t>
            </a:r>
            <a:endParaRPr lang="en-US" sz="2000" b="0" strike="noStrike" spc="-1" dirty="0">
              <a:solidFill>
                <a:srgbClr val="9A5315"/>
              </a:solidFill>
              <a:latin typeface="Arial"/>
            </a:endParaRPr>
          </a:p>
          <a:p>
            <a:pPr marL="740410" lvl="1" indent="-283210">
              <a:lnSpc>
                <a:spcPct val="100000"/>
              </a:lnSpc>
              <a:spcBef>
                <a:spcPts val="1200"/>
              </a:spcBef>
              <a:buClr>
                <a:srgbClr val="9A5315"/>
              </a:buClr>
              <a:buFont typeface="Wingdings" panose="05000000000000000000" pitchFamily="2" charset="2"/>
              <a:buChar char=""/>
            </a:pPr>
            <a:r>
              <a:rPr lang="en-US" sz="2000" b="0" strike="noStrike" spc="-1" dirty="0" err="1">
                <a:solidFill>
                  <a:srgbClr val="9A5315"/>
                </a:solidFill>
                <a:latin typeface="Arial"/>
              </a:rPr>
              <a:t>Lặp</a:t>
            </a:r>
            <a:r>
              <a:rPr lang="en-US" sz="2000" b="0" strike="noStrike" spc="-1" dirty="0">
                <a:solidFill>
                  <a:srgbClr val="9A5315"/>
                </a:solidFill>
                <a:latin typeface="Arial"/>
              </a:rPr>
              <a:t> </a:t>
            </a:r>
            <a:r>
              <a:rPr lang="en-US" sz="2000" b="0" strike="noStrike" spc="-1" dirty="0" err="1">
                <a:solidFill>
                  <a:srgbClr val="9A5315"/>
                </a:solidFill>
                <a:latin typeface="Arial"/>
              </a:rPr>
              <a:t>lại</a:t>
            </a:r>
            <a:r>
              <a:rPr lang="en-US" sz="2000" b="0" strike="noStrike" spc="-1" dirty="0">
                <a:solidFill>
                  <a:srgbClr val="9A5315"/>
                </a:solidFill>
                <a:latin typeface="Arial"/>
              </a:rPr>
              <a:t> (Loop) </a:t>
            </a:r>
            <a:r>
              <a:rPr lang="en-US" sz="2000" b="0" strike="noStrike" spc="-1" dirty="0" err="1">
                <a:solidFill>
                  <a:srgbClr val="9A5315"/>
                </a:solidFill>
                <a:latin typeface="Arial"/>
              </a:rPr>
              <a:t>lần</a:t>
            </a:r>
            <a:r>
              <a:rPr lang="en-US" sz="2000" b="0" strike="noStrike" spc="-1" dirty="0">
                <a:solidFill>
                  <a:srgbClr val="9A5315"/>
                </a:solidFill>
                <a:latin typeface="Arial"/>
              </a:rPr>
              <a:t> </a:t>
            </a:r>
            <a:r>
              <a:rPr lang="en-US" sz="2000" b="0" strike="noStrike" spc="-1" dirty="0" err="1">
                <a:solidFill>
                  <a:srgbClr val="9A5315"/>
                </a:solidFill>
                <a:latin typeface="Arial"/>
              </a:rPr>
              <a:t>lượt</a:t>
            </a:r>
            <a:r>
              <a:rPr lang="en-US" sz="2000" b="0" strike="noStrike" spc="-1" dirty="0">
                <a:solidFill>
                  <a:srgbClr val="9A5315"/>
                </a:solidFill>
                <a:latin typeface="Arial"/>
              </a:rPr>
              <a:t> </a:t>
            </a:r>
            <a:r>
              <a:rPr lang="en-US" sz="2000" b="0" strike="noStrike" spc="-1" dirty="0" err="1">
                <a:solidFill>
                  <a:srgbClr val="9A5315"/>
                </a:solidFill>
                <a:latin typeface="Arial"/>
              </a:rPr>
              <a:t>các</a:t>
            </a:r>
            <a:r>
              <a:rPr lang="en-US" sz="2000" b="0" strike="noStrike" spc="-1" dirty="0">
                <a:solidFill>
                  <a:srgbClr val="9A5315"/>
                </a:solidFill>
                <a:latin typeface="Arial"/>
              </a:rPr>
              <a:t> </a:t>
            </a:r>
            <a:r>
              <a:rPr lang="en-US" sz="2000" b="0" strike="noStrike" spc="-1" dirty="0" err="1">
                <a:solidFill>
                  <a:srgbClr val="9A5315"/>
                </a:solidFill>
                <a:latin typeface="Arial"/>
              </a:rPr>
              <a:t>phần</a:t>
            </a:r>
            <a:r>
              <a:rPr lang="en-US" sz="2000" b="0" strike="noStrike" spc="-1" dirty="0">
                <a:solidFill>
                  <a:srgbClr val="9A5315"/>
                </a:solidFill>
                <a:latin typeface="Arial"/>
              </a:rPr>
              <a:t> </a:t>
            </a:r>
            <a:r>
              <a:rPr lang="en-US" sz="2000" b="0" strike="noStrike" spc="-1" dirty="0" err="1">
                <a:solidFill>
                  <a:srgbClr val="9A5315"/>
                </a:solidFill>
                <a:latin typeface="Arial"/>
              </a:rPr>
              <a:t>tử</a:t>
            </a:r>
            <a:r>
              <a:rPr lang="en-US" sz="2000" b="0" strike="noStrike" spc="-1" dirty="0">
                <a:solidFill>
                  <a:srgbClr val="9A5315"/>
                </a:solidFill>
                <a:latin typeface="Arial"/>
              </a:rPr>
              <a:t> </a:t>
            </a:r>
            <a:r>
              <a:rPr lang="en-US" sz="2000" b="0" strike="noStrike" spc="-1" dirty="0" err="1">
                <a:solidFill>
                  <a:srgbClr val="9A5315"/>
                </a:solidFill>
                <a:latin typeface="Arial"/>
              </a:rPr>
              <a:t>của</a:t>
            </a:r>
            <a:r>
              <a:rPr lang="en-US" sz="2000" b="0" strike="noStrike" spc="-1" dirty="0">
                <a:solidFill>
                  <a:srgbClr val="9A5315"/>
                </a:solidFill>
                <a:latin typeface="Arial"/>
              </a:rPr>
              <a:t> </a:t>
            </a:r>
            <a:r>
              <a:rPr lang="en-US" sz="2000" b="0" strike="noStrike" spc="-1" dirty="0" err="1">
                <a:solidFill>
                  <a:srgbClr val="9A5315"/>
                </a:solidFill>
                <a:latin typeface="Arial"/>
              </a:rPr>
              <a:t>mảng</a:t>
            </a:r>
            <a:r>
              <a:rPr lang="en-US" sz="2000" b="0" strike="noStrike" spc="-1" dirty="0">
                <a:solidFill>
                  <a:srgbClr val="9A5315"/>
                </a:solidFill>
                <a:latin typeface="Arial"/>
              </a:rPr>
              <a:t> </a:t>
            </a:r>
            <a:r>
              <a:rPr lang="en-US" sz="2000" b="0" strike="noStrike" spc="-1" dirty="0" err="1">
                <a:solidFill>
                  <a:srgbClr val="9A5315"/>
                </a:solidFill>
                <a:latin typeface="Arial"/>
              </a:rPr>
              <a:t>và</a:t>
            </a:r>
            <a:r>
              <a:rPr lang="en-US" sz="2000" b="0" strike="noStrike" spc="-1" dirty="0">
                <a:solidFill>
                  <a:srgbClr val="9A5315"/>
                </a:solidFill>
                <a:latin typeface="Arial"/>
              </a:rPr>
              <a:t> render </a:t>
            </a:r>
            <a:r>
              <a:rPr lang="en-US" sz="2000" b="0" strike="noStrike" spc="-1" dirty="0" err="1">
                <a:solidFill>
                  <a:srgbClr val="9A5315"/>
                </a:solidFill>
                <a:latin typeface="Arial"/>
              </a:rPr>
              <a:t>ra</a:t>
            </a:r>
            <a:r>
              <a:rPr lang="en-US" sz="2000" b="0" strike="noStrike" spc="-1" dirty="0">
                <a:solidFill>
                  <a:srgbClr val="9A5315"/>
                </a:solidFill>
                <a:latin typeface="Arial"/>
              </a:rPr>
              <a:t> HTML</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dirty="0">
                <a:solidFill>
                  <a:srgbClr val="9A5315"/>
                </a:solidFill>
                <a:latin typeface="Arial"/>
              </a:rPr>
              <a:t>VD:</a:t>
            </a:r>
          </a:p>
        </p:txBody>
      </p:sp>
      <p:pic>
        <p:nvPicPr>
          <p:cNvPr id="297" name="Picture 6"/>
          <p:cNvPicPr/>
          <p:nvPr/>
        </p:nvPicPr>
        <p:blipFill>
          <a:blip r:embed="rId2"/>
          <a:stretch>
            <a:fillRect/>
          </a:stretch>
        </p:blipFill>
        <p:spPr>
          <a:xfrm>
            <a:off x="3130920" y="5148360"/>
            <a:ext cx="1926360" cy="1457640"/>
          </a:xfrm>
          <a:prstGeom prst="rect">
            <a:avLst/>
          </a:prstGeom>
          <a:ln w="0">
            <a:noFill/>
          </a:ln>
        </p:spPr>
      </p:pic>
      <p:pic>
        <p:nvPicPr>
          <p:cNvPr id="298" name="Picture 10"/>
          <p:cNvPicPr/>
          <p:nvPr/>
        </p:nvPicPr>
        <p:blipFill>
          <a:blip r:embed="rId3"/>
          <a:stretch>
            <a:fillRect/>
          </a:stretch>
        </p:blipFill>
        <p:spPr>
          <a:xfrm>
            <a:off x="5344200" y="5267520"/>
            <a:ext cx="1542960" cy="1218960"/>
          </a:xfrm>
          <a:prstGeom prst="rect">
            <a:avLst/>
          </a:prstGeom>
          <a:ln w="0">
            <a:noFill/>
          </a:ln>
        </p:spPr>
      </p:pic>
      <p:sp>
        <p:nvSpPr>
          <p:cNvPr id="4" name="PlaceHolder 3"/>
          <p:cNvSpPr>
            <a:spLocks noGrp="1"/>
          </p:cNvSpPr>
          <p:nvPr>
            <p:ph type="sldNum" idx="1"/>
          </p:nvPr>
        </p:nvSpPr>
        <p:spPr/>
        <p:txBody>
          <a:bodyPr/>
          <a:lstStyle/>
          <a:p>
            <a:fld id="{F63C409D-EC8C-4FC4-88C4-DEF90B902B51}" type="slidenum">
              <a:rPr/>
              <a:t>55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5. Built-in Directives</a:t>
            </a:r>
            <a:endParaRPr lang="en-US" sz="3600" b="0" strike="noStrike" spc="-1">
              <a:solidFill>
                <a:srgbClr val="9A5315"/>
              </a:solidFill>
              <a:latin typeface="Arial"/>
            </a:endParaRPr>
          </a:p>
        </p:txBody>
      </p:sp>
      <p:sp>
        <p:nvSpPr>
          <p:cNvPr id="300"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dirty="0" err="1">
                <a:solidFill>
                  <a:srgbClr val="9A5315"/>
                </a:solidFill>
                <a:latin typeface="Arial"/>
              </a:rPr>
              <a:t>ngFor</a:t>
            </a:r>
            <a:endParaRPr lang="en-US" sz="2400" b="0" strike="noStrike" spc="-1" dirty="0">
              <a:solidFill>
                <a:srgbClr val="9A5315"/>
              </a:solidFill>
              <a:latin typeface="Arial"/>
            </a:endParaRPr>
          </a:p>
          <a:p>
            <a:pPr marL="740410" lvl="1" indent="-283210">
              <a:lnSpc>
                <a:spcPct val="100000"/>
              </a:lnSpc>
              <a:spcBef>
                <a:spcPts val="1200"/>
              </a:spcBef>
              <a:buClr>
                <a:srgbClr val="9A5315"/>
              </a:buClr>
              <a:buFont typeface="Wingdings" panose="05000000000000000000" pitchFamily="2" charset="2"/>
              <a:buChar char=""/>
            </a:pPr>
            <a:r>
              <a:rPr lang="en-US" sz="2000" b="0" strike="noStrike" spc="-1" dirty="0" err="1">
                <a:solidFill>
                  <a:srgbClr val="9A5315"/>
                </a:solidFill>
                <a:latin typeface="Arial"/>
              </a:rPr>
              <a:t>TrackBy</a:t>
            </a:r>
            <a:r>
              <a:rPr lang="en-US" sz="2000" b="0" strike="noStrike" spc="-1" dirty="0">
                <a:solidFill>
                  <a:srgbClr val="9A5315"/>
                </a:solidFill>
                <a:latin typeface="Arial"/>
              </a:rPr>
              <a:t> Function: </a:t>
            </a:r>
            <a:r>
              <a:rPr lang="en-US" sz="2000" b="0" strike="noStrike" spc="-1" dirty="0" err="1">
                <a:solidFill>
                  <a:srgbClr val="9A5315"/>
                </a:solidFill>
                <a:latin typeface="Arial"/>
              </a:rPr>
              <a:t>Mỗi</a:t>
            </a:r>
            <a:r>
              <a:rPr lang="en-US" sz="2000" b="0" strike="noStrike" spc="-1" dirty="0">
                <a:solidFill>
                  <a:srgbClr val="9A5315"/>
                </a:solidFill>
                <a:latin typeface="Arial"/>
              </a:rPr>
              <a:t> </a:t>
            </a:r>
            <a:r>
              <a:rPr lang="en-US" sz="2000" b="0" strike="noStrike" spc="-1" dirty="0" err="1">
                <a:solidFill>
                  <a:srgbClr val="9A5315"/>
                </a:solidFill>
                <a:latin typeface="Arial"/>
              </a:rPr>
              <a:t>lần</a:t>
            </a:r>
            <a:r>
              <a:rPr lang="en-US" sz="2000" b="0" strike="noStrike" spc="-1" dirty="0">
                <a:solidFill>
                  <a:srgbClr val="9A5315"/>
                </a:solidFill>
                <a:latin typeface="Arial"/>
              </a:rPr>
              <a:t> </a:t>
            </a:r>
            <a:r>
              <a:rPr lang="en-US" sz="2000" b="0" strike="noStrike" spc="-1" dirty="0" err="1">
                <a:solidFill>
                  <a:srgbClr val="1A73CB"/>
                </a:solidFill>
                <a:latin typeface="Arial"/>
              </a:rPr>
              <a:t>elementArray</a:t>
            </a:r>
            <a:r>
              <a:rPr lang="en-US" sz="2000" b="0" strike="noStrike" spc="-1" dirty="0">
                <a:solidFill>
                  <a:srgbClr val="9A5315"/>
                </a:solidFill>
                <a:latin typeface="Arial"/>
              </a:rPr>
              <a:t> </a:t>
            </a:r>
            <a:r>
              <a:rPr lang="en-US" sz="2000" b="0" strike="noStrike" spc="-1" dirty="0" err="1">
                <a:solidFill>
                  <a:srgbClr val="9A5315"/>
                </a:solidFill>
                <a:latin typeface="Arial"/>
              </a:rPr>
              <a:t>thay</a:t>
            </a:r>
            <a:r>
              <a:rPr lang="en-US" sz="2000" b="0" strike="noStrike" spc="-1" dirty="0">
                <a:solidFill>
                  <a:srgbClr val="9A5315"/>
                </a:solidFill>
                <a:latin typeface="Arial"/>
              </a:rPr>
              <a:t> </a:t>
            </a:r>
            <a:r>
              <a:rPr lang="en-US" sz="2000" b="0" strike="noStrike" spc="-1" dirty="0" err="1">
                <a:solidFill>
                  <a:srgbClr val="9A5315"/>
                </a:solidFill>
                <a:latin typeface="Arial"/>
              </a:rPr>
              <a:t>đổi</a:t>
            </a:r>
            <a:r>
              <a:rPr lang="en-US" sz="2000" b="0" strike="noStrike" spc="-1" dirty="0">
                <a:solidFill>
                  <a:srgbClr val="9A5315"/>
                </a:solidFill>
                <a:latin typeface="Arial"/>
              </a:rPr>
              <a:t> </a:t>
            </a:r>
            <a:r>
              <a:rPr lang="en-US" sz="2000" b="0" strike="noStrike" spc="-1" dirty="0" err="1">
                <a:solidFill>
                  <a:srgbClr val="9A5315"/>
                </a:solidFill>
                <a:latin typeface="Arial"/>
              </a:rPr>
              <a:t>mà</a:t>
            </a:r>
            <a:r>
              <a:rPr lang="en-US" sz="2000" b="0" strike="noStrike" spc="-1" dirty="0">
                <a:solidFill>
                  <a:srgbClr val="9A5315"/>
                </a:solidFill>
                <a:latin typeface="Arial"/>
              </a:rPr>
              <a:t> </a:t>
            </a:r>
            <a:r>
              <a:rPr lang="en-US" sz="2000" b="0" strike="noStrike" spc="-1" dirty="0" err="1">
                <a:solidFill>
                  <a:srgbClr val="9A5315"/>
                </a:solidFill>
                <a:latin typeface="Arial"/>
              </a:rPr>
              <a:t>phải</a:t>
            </a:r>
            <a:r>
              <a:rPr lang="en-US" sz="2000" b="0" strike="noStrike" spc="-1" dirty="0">
                <a:solidFill>
                  <a:srgbClr val="9A5315"/>
                </a:solidFill>
                <a:latin typeface="Arial"/>
              </a:rPr>
              <a:t> </a:t>
            </a:r>
            <a:r>
              <a:rPr lang="en-US" sz="2000" b="0" strike="noStrike" spc="-1" dirty="0" err="1">
                <a:solidFill>
                  <a:srgbClr val="9A5315"/>
                </a:solidFill>
                <a:latin typeface="Arial"/>
              </a:rPr>
              <a:t>cập</a:t>
            </a:r>
            <a:r>
              <a:rPr lang="en-US" sz="2000" b="0" strike="noStrike" spc="-1" dirty="0">
                <a:solidFill>
                  <a:srgbClr val="9A5315"/>
                </a:solidFill>
                <a:latin typeface="Arial"/>
              </a:rPr>
              <a:t> </a:t>
            </a:r>
            <a:r>
              <a:rPr lang="en-US" sz="2000" b="0" strike="noStrike" spc="-1" dirty="0" err="1">
                <a:solidFill>
                  <a:srgbClr val="9A5315"/>
                </a:solidFill>
                <a:latin typeface="Arial"/>
              </a:rPr>
              <a:t>nhật</a:t>
            </a:r>
            <a:r>
              <a:rPr lang="en-US" sz="2000" b="0" strike="noStrike" spc="-1" dirty="0">
                <a:solidFill>
                  <a:srgbClr val="9A5315"/>
                </a:solidFill>
                <a:latin typeface="Arial"/>
              </a:rPr>
              <a:t> </a:t>
            </a:r>
            <a:r>
              <a:rPr lang="en-US" sz="2000" b="0" strike="noStrike" spc="-1" dirty="0" err="1">
                <a:solidFill>
                  <a:srgbClr val="9A5315"/>
                </a:solidFill>
                <a:latin typeface="Arial"/>
              </a:rPr>
              <a:t>lại</a:t>
            </a:r>
            <a:r>
              <a:rPr lang="en-US" sz="2000" b="0" strike="noStrike" spc="-1" dirty="0">
                <a:solidFill>
                  <a:srgbClr val="9A5315"/>
                </a:solidFill>
                <a:latin typeface="Arial"/>
              </a:rPr>
              <a:t> </a:t>
            </a:r>
            <a:r>
              <a:rPr lang="en-US" sz="2000" b="0" strike="noStrike" spc="-1" dirty="0" err="1">
                <a:solidFill>
                  <a:srgbClr val="9A5315"/>
                </a:solidFill>
                <a:latin typeface="Arial"/>
              </a:rPr>
              <a:t>toàn</a:t>
            </a:r>
            <a:r>
              <a:rPr lang="en-US" sz="2000" b="0" strike="noStrike" spc="-1" dirty="0">
                <a:solidFill>
                  <a:srgbClr val="9A5315"/>
                </a:solidFill>
                <a:latin typeface="Arial"/>
              </a:rPr>
              <a:t> </a:t>
            </a:r>
            <a:r>
              <a:rPr lang="en-US" sz="2000" b="0" strike="noStrike" spc="-1" dirty="0" err="1">
                <a:solidFill>
                  <a:srgbClr val="9A5315"/>
                </a:solidFill>
                <a:latin typeface="Arial"/>
              </a:rPr>
              <a:t>bộ</a:t>
            </a:r>
            <a:r>
              <a:rPr lang="en-US" sz="2000" b="0" strike="noStrike" spc="-1" dirty="0">
                <a:solidFill>
                  <a:srgbClr val="9A5315"/>
                </a:solidFill>
                <a:latin typeface="Arial"/>
              </a:rPr>
              <a:t> view, </a:t>
            </a:r>
            <a:r>
              <a:rPr lang="en-US" sz="2000" b="0" strike="noStrike" spc="-1" dirty="0" err="1">
                <a:solidFill>
                  <a:srgbClr val="9A5315"/>
                </a:solidFill>
                <a:latin typeface="Arial"/>
              </a:rPr>
              <a:t>kể</a:t>
            </a:r>
            <a:r>
              <a:rPr lang="en-US" sz="2000" b="0" strike="noStrike" spc="-1" dirty="0">
                <a:solidFill>
                  <a:srgbClr val="9A5315"/>
                </a:solidFill>
                <a:latin typeface="Arial"/>
              </a:rPr>
              <a:t> </a:t>
            </a:r>
            <a:r>
              <a:rPr lang="en-US" sz="2000" b="0" strike="noStrike" spc="-1" dirty="0" err="1">
                <a:solidFill>
                  <a:srgbClr val="9A5315"/>
                </a:solidFill>
                <a:latin typeface="Arial"/>
              </a:rPr>
              <a:t>cả</a:t>
            </a:r>
            <a:r>
              <a:rPr lang="en-US" sz="2000" b="0" strike="noStrike" spc="-1" dirty="0">
                <a:solidFill>
                  <a:srgbClr val="9A5315"/>
                </a:solidFill>
                <a:latin typeface="Arial"/>
              </a:rPr>
              <a:t> </a:t>
            </a:r>
            <a:r>
              <a:rPr lang="en-US" sz="2000" b="0" strike="noStrike" spc="-1" dirty="0" err="1">
                <a:solidFill>
                  <a:srgbClr val="9A5315"/>
                </a:solidFill>
                <a:latin typeface="Arial"/>
              </a:rPr>
              <a:t>những</a:t>
            </a:r>
            <a:r>
              <a:rPr lang="en-US" sz="2000" b="0" strike="noStrike" spc="-1" dirty="0">
                <a:solidFill>
                  <a:srgbClr val="9A5315"/>
                </a:solidFill>
                <a:latin typeface="Arial"/>
              </a:rPr>
              <a:t> </a:t>
            </a:r>
            <a:r>
              <a:rPr lang="en-US" sz="2000" b="0" strike="noStrike" spc="-1" dirty="0" err="1">
                <a:solidFill>
                  <a:srgbClr val="9A5315"/>
                </a:solidFill>
                <a:latin typeface="Arial"/>
              </a:rPr>
              <a:t>phần</a:t>
            </a:r>
            <a:r>
              <a:rPr lang="en-US" sz="2000" b="0" strike="noStrike" spc="-1" dirty="0">
                <a:solidFill>
                  <a:srgbClr val="9A5315"/>
                </a:solidFill>
                <a:latin typeface="Arial"/>
              </a:rPr>
              <a:t> </a:t>
            </a:r>
            <a:r>
              <a:rPr lang="en-US" sz="2000" b="0" strike="noStrike" spc="-1" dirty="0" err="1">
                <a:solidFill>
                  <a:srgbClr val="9A5315"/>
                </a:solidFill>
                <a:latin typeface="Arial"/>
              </a:rPr>
              <a:t>tử</a:t>
            </a:r>
            <a:r>
              <a:rPr lang="en-US" sz="2000" b="0" strike="noStrike" spc="-1" dirty="0">
                <a:solidFill>
                  <a:srgbClr val="9A5315"/>
                </a:solidFill>
                <a:latin typeface="Arial"/>
              </a:rPr>
              <a:t> </a:t>
            </a:r>
            <a:r>
              <a:rPr lang="en-US" sz="2000" b="0" strike="noStrike" spc="-1" dirty="0" err="1">
                <a:solidFill>
                  <a:srgbClr val="9A5315"/>
                </a:solidFill>
                <a:latin typeface="Arial"/>
              </a:rPr>
              <a:t>không</a:t>
            </a:r>
            <a:r>
              <a:rPr lang="en-US" sz="2000" b="0" strike="noStrike" spc="-1" dirty="0">
                <a:solidFill>
                  <a:srgbClr val="9A5315"/>
                </a:solidFill>
                <a:latin typeface="Arial"/>
              </a:rPr>
              <a:t> </a:t>
            </a:r>
            <a:r>
              <a:rPr lang="en-US" sz="2000" b="0" strike="noStrike" spc="-1" dirty="0" err="1">
                <a:solidFill>
                  <a:srgbClr val="9A5315"/>
                </a:solidFill>
                <a:latin typeface="Arial"/>
              </a:rPr>
              <a:t>thay</a:t>
            </a:r>
            <a:r>
              <a:rPr lang="en-US" sz="2000" b="0" strike="noStrike" spc="-1" dirty="0">
                <a:solidFill>
                  <a:srgbClr val="9A5315"/>
                </a:solidFill>
                <a:latin typeface="Arial"/>
              </a:rPr>
              <a:t> </a:t>
            </a:r>
            <a:r>
              <a:rPr lang="en-US" sz="2000" b="0" strike="noStrike" spc="-1" dirty="0" err="1">
                <a:solidFill>
                  <a:srgbClr val="9A5315"/>
                </a:solidFill>
                <a:latin typeface="Arial"/>
              </a:rPr>
              <a:t>đổi</a:t>
            </a:r>
            <a:r>
              <a:rPr lang="en-US" sz="2000" b="0" strike="noStrike" spc="-1" dirty="0">
                <a:solidFill>
                  <a:srgbClr val="9A5315"/>
                </a:solidFill>
                <a:latin typeface="Arial"/>
              </a:rPr>
              <a:t> </a:t>
            </a:r>
            <a:r>
              <a:rPr lang="en-US" sz="2000" b="0" strike="noStrike" spc="-1" dirty="0" err="1">
                <a:solidFill>
                  <a:srgbClr val="9A5315"/>
                </a:solidFill>
                <a:latin typeface="Arial"/>
              </a:rPr>
              <a:t>thì</a:t>
            </a:r>
            <a:r>
              <a:rPr lang="en-US" sz="2000" b="0" strike="noStrike" spc="-1" dirty="0">
                <a:solidFill>
                  <a:srgbClr val="9A5315"/>
                </a:solidFill>
                <a:latin typeface="Arial"/>
              </a:rPr>
              <a:t> </a:t>
            </a:r>
            <a:r>
              <a:rPr lang="en-US" sz="2000" b="0" strike="noStrike" spc="-1" dirty="0" err="1">
                <a:solidFill>
                  <a:srgbClr val="9A5315"/>
                </a:solidFill>
                <a:latin typeface="Arial"/>
              </a:rPr>
              <a:t>sẽ</a:t>
            </a:r>
            <a:r>
              <a:rPr lang="en-US" sz="2000" b="0" strike="noStrike" spc="-1" dirty="0">
                <a:solidFill>
                  <a:srgbClr val="9A5315"/>
                </a:solidFill>
                <a:latin typeface="Arial"/>
              </a:rPr>
              <a:t> </a:t>
            </a:r>
            <a:r>
              <a:rPr lang="en-US" sz="2000" b="0" strike="noStrike" spc="-1" dirty="0" err="1">
                <a:solidFill>
                  <a:srgbClr val="9A5315"/>
                </a:solidFill>
                <a:latin typeface="Arial"/>
              </a:rPr>
              <a:t>ảnh</a:t>
            </a:r>
            <a:r>
              <a:rPr lang="en-US" sz="2000" b="0" strike="noStrike" spc="-1" dirty="0">
                <a:solidFill>
                  <a:srgbClr val="9A5315"/>
                </a:solidFill>
                <a:latin typeface="Arial"/>
              </a:rPr>
              <a:t> </a:t>
            </a:r>
            <a:r>
              <a:rPr lang="en-US" sz="2000" b="0" strike="noStrike" spc="-1" dirty="0" err="1">
                <a:solidFill>
                  <a:srgbClr val="9A5315"/>
                </a:solidFill>
                <a:latin typeface="Arial"/>
              </a:rPr>
              <a:t>hưởng</a:t>
            </a:r>
            <a:r>
              <a:rPr lang="en-US" sz="2000" b="0" strike="noStrike" spc="-1" dirty="0">
                <a:solidFill>
                  <a:srgbClr val="9A5315"/>
                </a:solidFill>
                <a:latin typeface="Arial"/>
              </a:rPr>
              <a:t> </a:t>
            </a:r>
            <a:r>
              <a:rPr lang="en-US" sz="2000" b="0" strike="noStrike" spc="-1" dirty="0" err="1">
                <a:solidFill>
                  <a:srgbClr val="9A5315"/>
                </a:solidFill>
                <a:latin typeface="Arial"/>
              </a:rPr>
              <a:t>đến</a:t>
            </a:r>
            <a:r>
              <a:rPr lang="en-US" sz="2000" b="0" strike="noStrike" spc="-1" dirty="0">
                <a:solidFill>
                  <a:srgbClr val="9A5315"/>
                </a:solidFill>
                <a:latin typeface="Arial"/>
              </a:rPr>
              <a:t> </a:t>
            </a:r>
            <a:r>
              <a:rPr lang="en-US" sz="2000" b="0" strike="noStrike" spc="-1" dirty="0" err="1">
                <a:solidFill>
                  <a:srgbClr val="9A5315"/>
                </a:solidFill>
                <a:latin typeface="Arial"/>
              </a:rPr>
              <a:t>hiệu</a:t>
            </a:r>
            <a:r>
              <a:rPr lang="en-US" sz="2000" b="0" strike="noStrike" spc="-1" dirty="0">
                <a:solidFill>
                  <a:srgbClr val="9A5315"/>
                </a:solidFill>
                <a:latin typeface="Arial"/>
              </a:rPr>
              <a:t> </a:t>
            </a:r>
            <a:r>
              <a:rPr lang="en-US" sz="2000" b="0" strike="noStrike" spc="-1" dirty="0" err="1">
                <a:solidFill>
                  <a:srgbClr val="9A5315"/>
                </a:solidFill>
                <a:latin typeface="Arial"/>
              </a:rPr>
              <a:t>năng</a:t>
            </a:r>
            <a:r>
              <a:rPr lang="en-US" sz="2000" b="0" strike="noStrike" spc="-1" dirty="0">
                <a:solidFill>
                  <a:srgbClr val="9A5315"/>
                </a:solidFill>
                <a:latin typeface="Arial"/>
              </a:rPr>
              <a:t>.</a:t>
            </a:r>
            <a:br>
              <a:rPr sz="2000" dirty="0"/>
            </a:br>
            <a:r>
              <a:rPr lang="en-US" sz="2000" b="0" strike="noStrike" spc="-1" dirty="0" err="1">
                <a:solidFill>
                  <a:srgbClr val="9A5315"/>
                </a:solidFill>
                <a:latin typeface="Arial"/>
              </a:rPr>
              <a:t>TrackBy</a:t>
            </a:r>
            <a:r>
              <a:rPr lang="en-US" sz="2000" b="0" strike="noStrike" spc="-1" dirty="0">
                <a:solidFill>
                  <a:srgbClr val="9A5315"/>
                </a:solidFill>
                <a:latin typeface="Arial"/>
              </a:rPr>
              <a:t> Function </a:t>
            </a:r>
            <a:r>
              <a:rPr lang="en-US" sz="2000" b="0" strike="noStrike" spc="-1" dirty="0" err="1">
                <a:solidFill>
                  <a:srgbClr val="9A5315"/>
                </a:solidFill>
                <a:latin typeface="Arial"/>
              </a:rPr>
              <a:t>giúp</a:t>
            </a:r>
            <a:r>
              <a:rPr lang="en-US" sz="2000" b="0" strike="noStrike" spc="-1" dirty="0">
                <a:solidFill>
                  <a:srgbClr val="9A5315"/>
                </a:solidFill>
                <a:latin typeface="Arial"/>
              </a:rPr>
              <a:t> </a:t>
            </a:r>
            <a:r>
              <a:rPr lang="en-US" sz="2000" b="0" strike="noStrike" spc="-1" dirty="0" err="1">
                <a:solidFill>
                  <a:srgbClr val="9A5315"/>
                </a:solidFill>
                <a:latin typeface="Arial"/>
              </a:rPr>
              <a:t>ngFor</a:t>
            </a:r>
            <a:r>
              <a:rPr lang="en-US" sz="2000" b="0" strike="noStrike" spc="-1" dirty="0">
                <a:solidFill>
                  <a:srgbClr val="9A5315"/>
                </a:solidFill>
                <a:latin typeface="Arial"/>
              </a:rPr>
              <a:t> </a:t>
            </a:r>
            <a:r>
              <a:rPr lang="en-US" sz="2000" b="0" strike="noStrike" spc="-1" dirty="0" err="1">
                <a:solidFill>
                  <a:srgbClr val="9A5315"/>
                </a:solidFill>
                <a:latin typeface="Arial"/>
              </a:rPr>
              <a:t>dựa</a:t>
            </a:r>
            <a:r>
              <a:rPr lang="en-US" sz="2000" b="0" strike="noStrike" spc="-1" dirty="0">
                <a:solidFill>
                  <a:srgbClr val="9A5315"/>
                </a:solidFill>
                <a:latin typeface="Arial"/>
              </a:rPr>
              <a:t> </a:t>
            </a:r>
            <a:r>
              <a:rPr lang="en-US" sz="2000" b="0" strike="noStrike" spc="-1" dirty="0" err="1">
                <a:solidFill>
                  <a:srgbClr val="9A5315"/>
                </a:solidFill>
                <a:latin typeface="Arial"/>
              </a:rPr>
              <a:t>vào</a:t>
            </a:r>
            <a:r>
              <a:rPr lang="en-US" sz="2000" b="0" strike="noStrike" spc="-1" dirty="0">
                <a:solidFill>
                  <a:srgbClr val="9A5315"/>
                </a:solidFill>
                <a:latin typeface="Arial"/>
              </a:rPr>
              <a:t> </a:t>
            </a:r>
            <a:r>
              <a:rPr lang="en-US" sz="2000" b="0" strike="noStrike" spc="-1" dirty="0" err="1">
                <a:solidFill>
                  <a:srgbClr val="9A5315"/>
                </a:solidFill>
                <a:latin typeface="Arial"/>
              </a:rPr>
              <a:t>một</a:t>
            </a:r>
            <a:r>
              <a:rPr lang="en-US" sz="2000" b="0" strike="noStrike" spc="-1" dirty="0">
                <a:solidFill>
                  <a:srgbClr val="9A5315"/>
                </a:solidFill>
                <a:latin typeface="Arial"/>
              </a:rPr>
              <a:t> </a:t>
            </a:r>
            <a:r>
              <a:rPr lang="en-US" sz="2000" b="0" strike="noStrike" spc="-1" dirty="0" err="1">
                <a:solidFill>
                  <a:srgbClr val="9A5315"/>
                </a:solidFill>
                <a:latin typeface="Arial"/>
              </a:rPr>
              <a:t>dấu</a:t>
            </a:r>
            <a:r>
              <a:rPr lang="en-US" sz="2000" b="0" strike="noStrike" spc="-1" dirty="0">
                <a:solidFill>
                  <a:srgbClr val="9A5315"/>
                </a:solidFill>
                <a:latin typeface="Arial"/>
              </a:rPr>
              <a:t> </a:t>
            </a:r>
            <a:r>
              <a:rPr lang="en-US" sz="2000" b="0" strike="noStrike" spc="-1" dirty="0" err="1">
                <a:solidFill>
                  <a:srgbClr val="9A5315"/>
                </a:solidFill>
                <a:latin typeface="Arial"/>
              </a:rPr>
              <a:t>hiệu</a:t>
            </a:r>
            <a:r>
              <a:rPr lang="en-US" sz="2000" b="0" strike="noStrike" spc="-1" dirty="0">
                <a:solidFill>
                  <a:srgbClr val="9A5315"/>
                </a:solidFill>
                <a:latin typeface="Arial"/>
              </a:rPr>
              <a:t> </a:t>
            </a:r>
            <a:r>
              <a:rPr lang="en-US" sz="2000" b="0" strike="noStrike" spc="-1" dirty="0" err="1">
                <a:solidFill>
                  <a:srgbClr val="9A5315"/>
                </a:solidFill>
                <a:latin typeface="Arial"/>
              </a:rPr>
              <a:t>nào</a:t>
            </a:r>
            <a:r>
              <a:rPr lang="en-US" sz="2000" b="0" strike="noStrike" spc="-1" dirty="0">
                <a:solidFill>
                  <a:srgbClr val="9A5315"/>
                </a:solidFill>
                <a:latin typeface="Arial"/>
              </a:rPr>
              <a:t> </a:t>
            </a:r>
            <a:r>
              <a:rPr lang="en-US" sz="2000" b="0" strike="noStrike" spc="-1" dirty="0" err="1">
                <a:solidFill>
                  <a:srgbClr val="9A5315"/>
                </a:solidFill>
                <a:latin typeface="Arial"/>
              </a:rPr>
              <a:t>đó</a:t>
            </a:r>
            <a:r>
              <a:rPr lang="en-US" sz="2000" b="0" strike="noStrike" spc="-1" dirty="0">
                <a:solidFill>
                  <a:srgbClr val="9A5315"/>
                </a:solidFill>
                <a:latin typeface="Arial"/>
              </a:rPr>
              <a:t> </a:t>
            </a:r>
            <a:r>
              <a:rPr lang="en-US" sz="2000" b="0" strike="noStrike" spc="-1" dirty="0" err="1">
                <a:solidFill>
                  <a:srgbClr val="9A5315"/>
                </a:solidFill>
                <a:latin typeface="Arial"/>
              </a:rPr>
              <a:t>để</a:t>
            </a:r>
            <a:r>
              <a:rPr lang="en-US" sz="2000" b="0" strike="noStrike" spc="-1" dirty="0">
                <a:solidFill>
                  <a:srgbClr val="9A5315"/>
                </a:solidFill>
                <a:latin typeface="Arial"/>
              </a:rPr>
              <a:t> </a:t>
            </a:r>
            <a:r>
              <a:rPr lang="en-US" sz="2000" b="0" strike="noStrike" spc="-1" dirty="0" err="1">
                <a:solidFill>
                  <a:srgbClr val="9A5315"/>
                </a:solidFill>
                <a:latin typeface="Arial"/>
              </a:rPr>
              <a:t>biết</a:t>
            </a:r>
            <a:r>
              <a:rPr lang="en-US" sz="2000" b="0" strike="noStrike" spc="-1" dirty="0">
                <a:solidFill>
                  <a:srgbClr val="9A5315"/>
                </a:solidFill>
                <a:latin typeface="Arial"/>
              </a:rPr>
              <a:t> </a:t>
            </a:r>
            <a:r>
              <a:rPr lang="en-US" sz="2000" b="0" strike="noStrike" spc="-1" dirty="0">
                <a:solidFill>
                  <a:srgbClr val="1A73CB"/>
                </a:solidFill>
                <a:latin typeface="Arial"/>
              </a:rPr>
              <a:t>element</a:t>
            </a:r>
            <a:r>
              <a:rPr lang="en-US" sz="2000" b="0" strike="noStrike" spc="-1" dirty="0">
                <a:solidFill>
                  <a:srgbClr val="9A5315"/>
                </a:solidFill>
                <a:latin typeface="Arial"/>
              </a:rPr>
              <a:t> </a:t>
            </a:r>
            <a:r>
              <a:rPr lang="en-US" sz="2000" b="0" strike="noStrike" spc="-1" dirty="0" err="1">
                <a:solidFill>
                  <a:srgbClr val="9A5315"/>
                </a:solidFill>
                <a:latin typeface="Arial"/>
              </a:rPr>
              <a:t>có</a:t>
            </a:r>
            <a:r>
              <a:rPr lang="en-US" sz="2000" b="0" strike="noStrike" spc="-1" dirty="0">
                <a:solidFill>
                  <a:srgbClr val="9A5315"/>
                </a:solidFill>
                <a:latin typeface="Arial"/>
              </a:rPr>
              <a:t> </a:t>
            </a:r>
            <a:r>
              <a:rPr lang="en-US" sz="2000" b="0" strike="noStrike" spc="-1" dirty="0" err="1">
                <a:solidFill>
                  <a:srgbClr val="9A5315"/>
                </a:solidFill>
                <a:latin typeface="Arial"/>
              </a:rPr>
              <a:t>thay</a:t>
            </a:r>
            <a:r>
              <a:rPr lang="en-US" sz="2000" b="0" strike="noStrike" spc="-1" dirty="0">
                <a:solidFill>
                  <a:srgbClr val="9A5315"/>
                </a:solidFill>
                <a:latin typeface="Arial"/>
              </a:rPr>
              <a:t> </a:t>
            </a:r>
            <a:r>
              <a:rPr lang="en-US" sz="2000" b="0" strike="noStrike" spc="-1" dirty="0" err="1">
                <a:solidFill>
                  <a:srgbClr val="9A5315"/>
                </a:solidFill>
                <a:latin typeface="Arial"/>
              </a:rPr>
              <a:t>đổi</a:t>
            </a:r>
            <a:r>
              <a:rPr lang="en-US" sz="2000" b="0" strike="noStrike" spc="-1" dirty="0">
                <a:solidFill>
                  <a:srgbClr val="9A5315"/>
                </a:solidFill>
                <a:latin typeface="Arial"/>
              </a:rPr>
              <a:t> hay </a:t>
            </a:r>
            <a:r>
              <a:rPr lang="en-US" sz="2000" b="0" strike="noStrike" spc="-1" dirty="0" err="1">
                <a:solidFill>
                  <a:srgbClr val="9A5315"/>
                </a:solidFill>
                <a:latin typeface="Arial"/>
              </a:rPr>
              <a:t>không</a:t>
            </a:r>
            <a:r>
              <a:rPr lang="en-US" sz="2000" b="0" strike="noStrike" spc="-1" dirty="0">
                <a:solidFill>
                  <a:srgbClr val="9A5315"/>
                </a:solidFill>
                <a:latin typeface="Arial"/>
              </a:rPr>
              <a:t>, </a:t>
            </a:r>
            <a:r>
              <a:rPr lang="en-US" sz="2000" b="0" strike="noStrike" spc="-1" dirty="0" err="1">
                <a:solidFill>
                  <a:srgbClr val="9A5315"/>
                </a:solidFill>
                <a:latin typeface="Arial"/>
              </a:rPr>
              <a:t>nếu</a:t>
            </a:r>
            <a:r>
              <a:rPr lang="en-US" sz="2000" b="0" strike="noStrike" spc="-1" dirty="0">
                <a:solidFill>
                  <a:srgbClr val="9A5315"/>
                </a:solidFill>
                <a:latin typeface="Arial"/>
              </a:rPr>
              <a:t> </a:t>
            </a:r>
            <a:r>
              <a:rPr lang="en-US" sz="2000" b="0" strike="noStrike" spc="-1" dirty="0" err="1">
                <a:solidFill>
                  <a:srgbClr val="9A5315"/>
                </a:solidFill>
                <a:latin typeface="Arial"/>
              </a:rPr>
              <a:t>có</a:t>
            </a:r>
            <a:r>
              <a:rPr lang="en-US" sz="2000" b="0" strike="noStrike" spc="-1" dirty="0">
                <a:solidFill>
                  <a:srgbClr val="9A5315"/>
                </a:solidFill>
                <a:latin typeface="Arial"/>
              </a:rPr>
              <a:t> </a:t>
            </a:r>
            <a:r>
              <a:rPr lang="en-US" sz="2000" b="0" strike="noStrike" spc="-1" dirty="0" err="1">
                <a:solidFill>
                  <a:srgbClr val="9A5315"/>
                </a:solidFill>
                <a:latin typeface="Arial"/>
              </a:rPr>
              <a:t>chỉ</a:t>
            </a:r>
            <a:r>
              <a:rPr lang="en-US" sz="2000" b="0" strike="noStrike" spc="-1" dirty="0">
                <a:solidFill>
                  <a:srgbClr val="9A5315"/>
                </a:solidFill>
                <a:latin typeface="Arial"/>
              </a:rPr>
              <a:t> render </a:t>
            </a:r>
            <a:r>
              <a:rPr lang="en-US" sz="2000" b="0" strike="noStrike" spc="-1" dirty="0" err="1">
                <a:solidFill>
                  <a:srgbClr val="9A5315"/>
                </a:solidFill>
                <a:latin typeface="Arial"/>
              </a:rPr>
              <a:t>lại</a:t>
            </a:r>
            <a:r>
              <a:rPr lang="en-US" sz="2000" b="0" strike="noStrike" spc="-1" dirty="0">
                <a:solidFill>
                  <a:srgbClr val="9A5315"/>
                </a:solidFill>
                <a:latin typeface="Arial"/>
              </a:rPr>
              <a:t> </a:t>
            </a:r>
            <a:r>
              <a:rPr lang="en-US" sz="2000" b="0" strike="noStrike" spc="-1" dirty="0" err="1">
                <a:solidFill>
                  <a:srgbClr val="9A5315"/>
                </a:solidFill>
                <a:latin typeface="Arial"/>
              </a:rPr>
              <a:t>đúng</a:t>
            </a:r>
            <a:r>
              <a:rPr lang="en-US" sz="2000" b="0" strike="noStrike" spc="-1" dirty="0">
                <a:solidFill>
                  <a:srgbClr val="9A5315"/>
                </a:solidFill>
                <a:latin typeface="Arial"/>
              </a:rPr>
              <a:t> </a:t>
            </a:r>
            <a:r>
              <a:rPr lang="en-US" sz="2000" b="0" strike="noStrike" spc="-1" dirty="0">
                <a:solidFill>
                  <a:srgbClr val="1A73CB"/>
                </a:solidFill>
                <a:latin typeface="Arial"/>
              </a:rPr>
              <a:t>element</a:t>
            </a:r>
            <a:r>
              <a:rPr lang="en-US" sz="2000" b="0" strike="noStrike" spc="-1" dirty="0">
                <a:solidFill>
                  <a:srgbClr val="9A5315"/>
                </a:solidFill>
                <a:latin typeface="Arial"/>
              </a:rPr>
              <a:t> </a:t>
            </a:r>
            <a:r>
              <a:rPr lang="en-US" sz="2000" b="0" strike="noStrike" spc="-1" dirty="0" err="1">
                <a:solidFill>
                  <a:srgbClr val="9A5315"/>
                </a:solidFill>
                <a:latin typeface="Arial"/>
              </a:rPr>
              <a:t>đó</a:t>
            </a:r>
            <a:r>
              <a:rPr lang="en-US" sz="2000" b="0" strike="noStrike" spc="-1" dirty="0">
                <a:solidFill>
                  <a:srgbClr val="9A5315"/>
                </a:solidFill>
                <a:latin typeface="Arial"/>
              </a:rPr>
              <a:t> </a:t>
            </a:r>
            <a:r>
              <a:rPr lang="en-US" sz="2000" b="0" strike="noStrike" spc="-1" dirty="0" err="1">
                <a:solidFill>
                  <a:srgbClr val="9A5315"/>
                </a:solidFill>
                <a:latin typeface="Arial"/>
              </a:rPr>
              <a:t>thôi</a:t>
            </a:r>
            <a:r>
              <a:rPr lang="en-US" sz="2000" b="0" strike="noStrike" spc="-1" dirty="0">
                <a:solidFill>
                  <a:srgbClr val="9A5315"/>
                </a:solidFill>
                <a:latin typeface="Arial"/>
              </a:rPr>
              <a:t>.</a:t>
            </a:r>
          </a:p>
          <a:p>
            <a:pPr marL="740410" lvl="1" indent="-283210">
              <a:lnSpc>
                <a:spcPct val="100000"/>
              </a:lnSpc>
              <a:spcBef>
                <a:spcPts val="1200"/>
              </a:spcBef>
              <a:buClr>
                <a:srgbClr val="9A5315"/>
              </a:buClr>
              <a:buFont typeface="Wingdings" panose="05000000000000000000" pitchFamily="2" charset="2"/>
              <a:buChar char=""/>
            </a:pPr>
            <a:r>
              <a:rPr lang="en-US" sz="2000" spc="-1" dirty="0" err="1">
                <a:solidFill>
                  <a:srgbClr val="9A5315"/>
                </a:solidFill>
                <a:latin typeface="Arial"/>
              </a:rPr>
              <a:t>TrackByFunction</a:t>
            </a:r>
            <a:r>
              <a:rPr lang="en-US" sz="2000" spc="-1" dirty="0">
                <a:solidFill>
                  <a:srgbClr val="9A5315"/>
                </a:solidFill>
                <a:latin typeface="Arial"/>
              </a:rPr>
              <a:t> </a:t>
            </a:r>
            <a:r>
              <a:rPr lang="en-US" sz="2000" spc="-1" dirty="0" err="1">
                <a:solidFill>
                  <a:srgbClr val="9A5315"/>
                </a:solidFill>
                <a:latin typeface="Arial"/>
              </a:rPr>
              <a:t>nhận</a:t>
            </a:r>
            <a:r>
              <a:rPr lang="en-US" sz="2000" spc="-1" dirty="0">
                <a:solidFill>
                  <a:srgbClr val="9A5315"/>
                </a:solidFill>
                <a:latin typeface="Arial"/>
              </a:rPr>
              <a:t> </a:t>
            </a:r>
            <a:r>
              <a:rPr lang="en-US" sz="2000" spc="-1" dirty="0" err="1">
                <a:solidFill>
                  <a:srgbClr val="9A5315"/>
                </a:solidFill>
                <a:latin typeface="Arial"/>
              </a:rPr>
              <a:t>đầu</a:t>
            </a:r>
            <a:r>
              <a:rPr lang="en-US" sz="2000" spc="-1" dirty="0">
                <a:solidFill>
                  <a:srgbClr val="9A5315"/>
                </a:solidFill>
                <a:latin typeface="Arial"/>
              </a:rPr>
              <a:t> </a:t>
            </a:r>
            <a:r>
              <a:rPr lang="en-US" sz="2000" spc="-1" dirty="0" err="1">
                <a:solidFill>
                  <a:srgbClr val="9A5315"/>
                </a:solidFill>
                <a:latin typeface="Arial"/>
              </a:rPr>
              <a:t>vào</a:t>
            </a:r>
            <a:r>
              <a:rPr lang="en-US" sz="2000" spc="-1" dirty="0">
                <a:solidFill>
                  <a:srgbClr val="9A5315"/>
                </a:solidFill>
                <a:latin typeface="Arial"/>
              </a:rPr>
              <a:t> </a:t>
            </a:r>
            <a:r>
              <a:rPr lang="en-US" sz="2000" spc="-1" dirty="0" err="1">
                <a:solidFill>
                  <a:srgbClr val="9A5315"/>
                </a:solidFill>
                <a:latin typeface="Arial"/>
              </a:rPr>
              <a:t>và</a:t>
            </a:r>
            <a:r>
              <a:rPr lang="en-US" sz="2000" spc="-1" dirty="0">
                <a:solidFill>
                  <a:srgbClr val="9A5315"/>
                </a:solidFill>
                <a:latin typeface="Arial"/>
              </a:rPr>
              <a:t> index </a:t>
            </a:r>
            <a:r>
              <a:rPr lang="en-US" sz="2000" spc="-1" dirty="0" err="1">
                <a:solidFill>
                  <a:srgbClr val="9A5315"/>
                </a:solidFill>
                <a:latin typeface="Arial"/>
              </a:rPr>
              <a:t>và</a:t>
            </a:r>
            <a:r>
              <a:rPr lang="en-US" sz="2000" spc="-1" dirty="0">
                <a:solidFill>
                  <a:srgbClr val="9A5315"/>
                </a:solidFill>
                <a:latin typeface="Arial"/>
              </a:rPr>
              <a:t> 1 </a:t>
            </a:r>
            <a:r>
              <a:rPr lang="en-US" sz="2000" spc="-1" dirty="0" err="1">
                <a:solidFill>
                  <a:srgbClr val="9A5315"/>
                </a:solidFill>
                <a:latin typeface="Arial"/>
              </a:rPr>
              <a:t>phần</a:t>
            </a:r>
            <a:r>
              <a:rPr lang="en-US" sz="2000" spc="-1" dirty="0">
                <a:solidFill>
                  <a:srgbClr val="9A5315"/>
                </a:solidFill>
                <a:latin typeface="Arial"/>
              </a:rPr>
              <a:t> </a:t>
            </a:r>
            <a:r>
              <a:rPr lang="en-US" sz="2000" spc="-1" dirty="0" err="1">
                <a:solidFill>
                  <a:srgbClr val="9A5315"/>
                </a:solidFill>
                <a:latin typeface="Arial"/>
              </a:rPr>
              <a:t>tử</a:t>
            </a:r>
            <a:r>
              <a:rPr lang="en-US" sz="2000" spc="-1" dirty="0">
                <a:solidFill>
                  <a:srgbClr val="9A5315"/>
                </a:solidFill>
                <a:latin typeface="Arial"/>
              </a:rPr>
              <a:t> </a:t>
            </a:r>
            <a:r>
              <a:rPr lang="en-US" sz="2000" spc="-1" dirty="0" err="1">
                <a:solidFill>
                  <a:srgbClr val="9A5315"/>
                </a:solidFill>
                <a:latin typeface="Arial"/>
              </a:rPr>
              <a:t>của</a:t>
            </a:r>
            <a:r>
              <a:rPr lang="en-US" sz="2000" spc="-1" dirty="0">
                <a:solidFill>
                  <a:srgbClr val="9A5315"/>
                </a:solidFill>
                <a:latin typeface="Arial"/>
              </a:rPr>
              <a:t> </a:t>
            </a:r>
            <a:r>
              <a:rPr lang="en-US" sz="2000" spc="-1" dirty="0" err="1">
                <a:solidFill>
                  <a:srgbClr val="9A5315"/>
                </a:solidFill>
                <a:latin typeface="Arial"/>
              </a:rPr>
              <a:t>mảng</a:t>
            </a:r>
            <a:r>
              <a:rPr lang="en-US" sz="2000" spc="-1" dirty="0">
                <a:solidFill>
                  <a:srgbClr val="9A5315"/>
                </a:solidFill>
                <a:latin typeface="Arial"/>
              </a:rPr>
              <a:t>, </a:t>
            </a:r>
            <a:r>
              <a:rPr lang="en-US" sz="2000" spc="-1" dirty="0" err="1">
                <a:solidFill>
                  <a:srgbClr val="9A5315"/>
                </a:solidFill>
                <a:latin typeface="Arial"/>
              </a:rPr>
              <a:t>yêu</a:t>
            </a:r>
            <a:r>
              <a:rPr lang="en-US" sz="2000" spc="-1" dirty="0">
                <a:solidFill>
                  <a:srgbClr val="9A5315"/>
                </a:solidFill>
                <a:latin typeface="Arial"/>
              </a:rPr>
              <a:t> </a:t>
            </a:r>
            <a:r>
              <a:rPr lang="en-US" sz="2000" spc="-1" dirty="0" err="1">
                <a:solidFill>
                  <a:srgbClr val="9A5315"/>
                </a:solidFill>
                <a:latin typeface="Arial"/>
              </a:rPr>
              <a:t>cầu</a:t>
            </a:r>
            <a:r>
              <a:rPr lang="en-US" sz="2000" spc="-1" dirty="0">
                <a:solidFill>
                  <a:srgbClr val="9A5315"/>
                </a:solidFill>
                <a:latin typeface="Arial"/>
              </a:rPr>
              <a:t> </a:t>
            </a:r>
            <a:r>
              <a:rPr lang="en-US" sz="2000" spc="-1" dirty="0" err="1">
                <a:solidFill>
                  <a:srgbClr val="9A5315"/>
                </a:solidFill>
                <a:latin typeface="Arial"/>
              </a:rPr>
              <a:t>trả</a:t>
            </a:r>
            <a:r>
              <a:rPr lang="en-US" sz="2000" spc="-1" dirty="0">
                <a:solidFill>
                  <a:srgbClr val="9A5315"/>
                </a:solidFill>
                <a:latin typeface="Arial"/>
              </a:rPr>
              <a:t> </a:t>
            </a:r>
            <a:r>
              <a:rPr lang="en-US" sz="2000" spc="-1" dirty="0" err="1">
                <a:solidFill>
                  <a:srgbClr val="9A5315"/>
                </a:solidFill>
                <a:latin typeface="Arial"/>
              </a:rPr>
              <a:t>về</a:t>
            </a:r>
            <a:r>
              <a:rPr lang="en-US" sz="2000" spc="-1" dirty="0">
                <a:solidFill>
                  <a:srgbClr val="9A5315"/>
                </a:solidFill>
                <a:latin typeface="Arial"/>
              </a:rPr>
              <a:t> </a:t>
            </a:r>
            <a:r>
              <a:rPr lang="en-US" sz="2000" spc="-1" dirty="0" err="1">
                <a:solidFill>
                  <a:srgbClr val="9A5315"/>
                </a:solidFill>
                <a:latin typeface="Arial"/>
              </a:rPr>
              <a:t>một</a:t>
            </a:r>
            <a:r>
              <a:rPr lang="en-US" sz="2000" spc="-1" dirty="0">
                <a:solidFill>
                  <a:srgbClr val="9A5315"/>
                </a:solidFill>
                <a:latin typeface="Arial"/>
              </a:rPr>
              <a:t> </a:t>
            </a:r>
            <a:r>
              <a:rPr lang="en-US" sz="2000" spc="-1" dirty="0" err="1">
                <a:solidFill>
                  <a:srgbClr val="9A5315"/>
                </a:solidFill>
                <a:latin typeface="Arial"/>
              </a:rPr>
              <a:t>giá</a:t>
            </a:r>
            <a:r>
              <a:rPr lang="en-US" sz="2000" spc="-1" dirty="0">
                <a:solidFill>
                  <a:srgbClr val="9A5315"/>
                </a:solidFill>
                <a:latin typeface="Arial"/>
              </a:rPr>
              <a:t> </a:t>
            </a:r>
            <a:r>
              <a:rPr lang="en-US" sz="2000" spc="-1" dirty="0" err="1">
                <a:solidFill>
                  <a:srgbClr val="9A5315"/>
                </a:solidFill>
                <a:latin typeface="Arial"/>
              </a:rPr>
              <a:t>trị</a:t>
            </a:r>
            <a:r>
              <a:rPr lang="en-US" sz="2000" spc="-1" dirty="0">
                <a:solidFill>
                  <a:srgbClr val="9A5315"/>
                </a:solidFill>
                <a:latin typeface="Arial"/>
              </a:rPr>
              <a:t> unique </a:t>
            </a:r>
            <a:r>
              <a:rPr lang="en-US" sz="2000" spc="-1" dirty="0" err="1">
                <a:solidFill>
                  <a:srgbClr val="9A5315"/>
                </a:solidFill>
                <a:latin typeface="Arial"/>
              </a:rPr>
              <a:t>đối</a:t>
            </a:r>
            <a:r>
              <a:rPr lang="en-US" sz="2000" spc="-1" dirty="0">
                <a:solidFill>
                  <a:srgbClr val="9A5315"/>
                </a:solidFill>
                <a:latin typeface="Arial"/>
              </a:rPr>
              <a:t> </a:t>
            </a:r>
            <a:r>
              <a:rPr lang="en-US" sz="2000" spc="-1" dirty="0" err="1">
                <a:solidFill>
                  <a:srgbClr val="9A5315"/>
                </a:solidFill>
                <a:latin typeface="Arial"/>
              </a:rPr>
              <a:t>với</a:t>
            </a:r>
            <a:r>
              <a:rPr lang="en-US" sz="2000" spc="-1" dirty="0">
                <a:solidFill>
                  <a:srgbClr val="9A5315"/>
                </a:solidFill>
                <a:latin typeface="Arial"/>
              </a:rPr>
              <a:t> </a:t>
            </a:r>
            <a:r>
              <a:rPr lang="en-US" sz="2000" spc="-1" dirty="0" err="1">
                <a:solidFill>
                  <a:srgbClr val="9A5315"/>
                </a:solidFill>
                <a:latin typeface="Arial"/>
              </a:rPr>
              <a:t>đầu</a:t>
            </a:r>
            <a:r>
              <a:rPr lang="en-US" sz="2000" spc="-1" dirty="0">
                <a:solidFill>
                  <a:srgbClr val="9A5315"/>
                </a:solidFill>
                <a:latin typeface="Arial"/>
              </a:rPr>
              <a:t> </a:t>
            </a:r>
            <a:r>
              <a:rPr lang="en-US" sz="2000" spc="-1" dirty="0" err="1">
                <a:solidFill>
                  <a:srgbClr val="9A5315"/>
                </a:solidFill>
                <a:latin typeface="Arial"/>
              </a:rPr>
              <a:t>vào</a:t>
            </a:r>
            <a:r>
              <a:rPr lang="en-US" sz="2000" spc="-1" dirty="0">
                <a:solidFill>
                  <a:srgbClr val="9A5315"/>
                </a:solidFill>
                <a:latin typeface="Arial"/>
              </a:rPr>
              <a:t> </a:t>
            </a:r>
            <a:r>
              <a:rPr lang="en-US" sz="2000" spc="-1" dirty="0" err="1">
                <a:solidFill>
                  <a:srgbClr val="9A5315"/>
                </a:solidFill>
                <a:latin typeface="Arial"/>
              </a:rPr>
              <a:t>đó</a:t>
            </a:r>
            <a:r>
              <a:rPr lang="en-US" sz="2000" spc="-1">
                <a:solidFill>
                  <a:srgbClr val="9A5315"/>
                </a:solidFill>
                <a:latin typeface="Arial"/>
              </a:rPr>
              <a:t>.</a:t>
            </a:r>
            <a:endParaRPr lang="en-US" sz="2000" b="0" strike="noStrike" spc="-1" dirty="0">
              <a:solidFill>
                <a:srgbClr val="9A5315"/>
              </a:solidFill>
              <a:latin typeface="Arial"/>
            </a:endParaRPr>
          </a:p>
          <a:p>
            <a:pPr marL="740410" lvl="1" indent="-283210">
              <a:lnSpc>
                <a:spcPct val="100000"/>
              </a:lnSpc>
              <a:spcBef>
                <a:spcPts val="1200"/>
              </a:spcBef>
              <a:buClr>
                <a:srgbClr val="9A5315"/>
              </a:buClr>
              <a:buFont typeface="Wingdings" panose="05000000000000000000" pitchFamily="2" charset="2"/>
              <a:buChar char=""/>
            </a:pPr>
            <a:r>
              <a:rPr lang="en-US" sz="2000" b="0" strike="noStrike" spc="-1" dirty="0" err="1">
                <a:solidFill>
                  <a:srgbClr val="9A5315"/>
                </a:solidFill>
                <a:latin typeface="Arial"/>
              </a:rPr>
              <a:t>Xem</a:t>
            </a:r>
            <a:r>
              <a:rPr lang="en-US" sz="2000" b="0" strike="noStrike" spc="-1" dirty="0">
                <a:solidFill>
                  <a:srgbClr val="9A5315"/>
                </a:solidFill>
                <a:latin typeface="Arial"/>
              </a:rPr>
              <a:t> </a:t>
            </a:r>
            <a:r>
              <a:rPr lang="en-US" sz="2000" b="0" strike="noStrike" spc="-1" dirty="0" err="1">
                <a:solidFill>
                  <a:srgbClr val="9A5315"/>
                </a:solidFill>
                <a:latin typeface="Arial"/>
              </a:rPr>
              <a:t>thêm</a:t>
            </a:r>
            <a:r>
              <a:rPr lang="en-US" sz="2000" b="0" strike="noStrike" spc="-1" dirty="0">
                <a:solidFill>
                  <a:srgbClr val="9A5315"/>
                </a:solidFill>
                <a:latin typeface="Arial"/>
              </a:rPr>
              <a:t> </a:t>
            </a:r>
            <a:r>
              <a:rPr lang="en-US" sz="2000" b="0" u="sng" strike="noStrike" spc="-1" dirty="0">
                <a:solidFill>
                  <a:srgbClr val="6DC025"/>
                </a:solidFill>
                <a:uFillTx/>
                <a:latin typeface="Arial"/>
                <a:hlinkClick r:id="rId2"/>
              </a:rPr>
              <a:t>tại đây</a:t>
            </a:r>
            <a:r>
              <a:rPr lang="en-US" sz="2000" b="0" strike="noStrike" spc="-1" dirty="0">
                <a:solidFill>
                  <a:srgbClr val="9A5315"/>
                </a:solidFill>
                <a:latin typeface="Arial"/>
              </a:rPr>
              <a:t>.</a:t>
            </a:r>
          </a:p>
          <a:p>
            <a:endParaRPr lang="en-US" sz="2000" b="0" strike="noStrike" spc="-1" dirty="0">
              <a:solidFill>
                <a:srgbClr val="9A5315"/>
              </a:solidFill>
              <a:latin typeface="Arial"/>
            </a:endParaRPr>
          </a:p>
        </p:txBody>
      </p:sp>
      <p:sp>
        <p:nvSpPr>
          <p:cNvPr id="4" name="PlaceHolder 3"/>
          <p:cNvSpPr>
            <a:spLocks noGrp="1"/>
          </p:cNvSpPr>
          <p:nvPr>
            <p:ph type="sldNum" idx="1"/>
          </p:nvPr>
        </p:nvSpPr>
        <p:spPr/>
        <p:txBody>
          <a:bodyPr/>
          <a:lstStyle/>
          <a:p>
            <a:fld id="{4558DD90-0914-4E7E-8C69-1A895B745243}" type="slidenum">
              <a:rPr/>
              <a:t>56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5. Built-in Directives</a:t>
            </a:r>
            <a:endParaRPr lang="en-US" sz="3600" b="0" strike="noStrike" spc="-1">
              <a:solidFill>
                <a:srgbClr val="9A5315"/>
              </a:solidFill>
              <a:latin typeface="Arial"/>
            </a:endParaRPr>
          </a:p>
        </p:txBody>
      </p:sp>
      <p:sp>
        <p:nvSpPr>
          <p:cNvPr id="302"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ngSwitchCase</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Syntax:</a:t>
            </a:r>
            <a:br>
              <a:rPr sz="2000"/>
            </a:br>
            <a:br>
              <a:rPr sz="2000"/>
            </a:br>
            <a:br>
              <a:rPr sz="2000"/>
            </a:br>
            <a:br>
              <a:rPr sz="2000"/>
            </a:br>
            <a:r>
              <a:rPr lang="en-US" sz="2000" b="0" strike="noStrike" spc="-1">
                <a:solidFill>
                  <a:srgbClr val="9A5315"/>
                </a:solidFill>
                <a:latin typeface="Arial"/>
              </a:rPr>
              <a:t> </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Cơ chế hoạt động tương đồng với switch-case của JS/TS</a:t>
            </a:r>
          </a:p>
        </p:txBody>
      </p:sp>
      <p:pic>
        <p:nvPicPr>
          <p:cNvPr id="303" name="Picture 3"/>
          <p:cNvPicPr/>
          <p:nvPr/>
        </p:nvPicPr>
        <p:blipFill>
          <a:blip r:embed="rId2"/>
          <a:stretch>
            <a:fillRect/>
          </a:stretch>
        </p:blipFill>
        <p:spPr>
          <a:xfrm>
            <a:off x="2861640" y="2309400"/>
            <a:ext cx="6468120" cy="1541160"/>
          </a:xfrm>
          <a:prstGeom prst="rect">
            <a:avLst/>
          </a:prstGeom>
          <a:ln w="0">
            <a:noFill/>
          </a:ln>
        </p:spPr>
      </p:pic>
      <p:pic>
        <p:nvPicPr>
          <p:cNvPr id="304" name="Picture 6"/>
          <p:cNvPicPr/>
          <p:nvPr/>
        </p:nvPicPr>
        <p:blipFill>
          <a:blip r:embed="rId3"/>
          <a:stretch>
            <a:fillRect/>
          </a:stretch>
        </p:blipFill>
        <p:spPr>
          <a:xfrm>
            <a:off x="2304000" y="4352400"/>
            <a:ext cx="2835000" cy="2003760"/>
          </a:xfrm>
          <a:prstGeom prst="rect">
            <a:avLst/>
          </a:prstGeom>
          <a:ln w="0">
            <a:noFill/>
          </a:ln>
        </p:spPr>
      </p:pic>
      <p:pic>
        <p:nvPicPr>
          <p:cNvPr id="305" name="Picture 10" descr="Text&#10;&#10;Description automatically generated with medium confidence"/>
          <p:cNvPicPr/>
          <p:nvPr/>
        </p:nvPicPr>
        <p:blipFill>
          <a:blip r:embed="rId4"/>
          <a:stretch>
            <a:fillRect/>
          </a:stretch>
        </p:blipFill>
        <p:spPr>
          <a:xfrm>
            <a:off x="5605200" y="4827240"/>
            <a:ext cx="2381040" cy="923400"/>
          </a:xfrm>
          <a:prstGeom prst="rect">
            <a:avLst/>
          </a:prstGeom>
          <a:ln w="0">
            <a:noFill/>
          </a:ln>
        </p:spPr>
      </p:pic>
      <p:sp>
        <p:nvSpPr>
          <p:cNvPr id="4" name="PlaceHolder 3"/>
          <p:cNvSpPr>
            <a:spLocks noGrp="1"/>
          </p:cNvSpPr>
          <p:nvPr>
            <p:ph type="sldNum" idx="1"/>
          </p:nvPr>
        </p:nvSpPr>
        <p:spPr/>
        <p:txBody>
          <a:bodyPr/>
          <a:lstStyle/>
          <a:p>
            <a:fld id="{C227D46D-C639-439D-9B11-99139E12E333}" type="slidenum">
              <a:rPr/>
              <a:t>57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5. Built-in Directives</a:t>
            </a:r>
            <a:endParaRPr lang="en-US" sz="3600" b="0" strike="noStrike" spc="-1">
              <a:solidFill>
                <a:srgbClr val="9A5315"/>
              </a:solidFill>
              <a:latin typeface="Arial"/>
            </a:endParaRPr>
          </a:p>
        </p:txBody>
      </p:sp>
      <p:sp>
        <p:nvSpPr>
          <p:cNvPr id="307"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ngTemplateOutlet</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Thường dùng khi render một lượng lớn HTML template, các template này lại có nhiều loại khác nhau</a:t>
            </a:r>
            <a:br>
              <a:rPr sz="2000"/>
            </a:br>
            <a:r>
              <a:rPr lang="en-US" sz="2000" b="0" strike="noStrike" spc="-1">
                <a:solidFill>
                  <a:srgbClr val="9A5315"/>
                </a:solidFill>
                <a:latin typeface="Arial"/>
              </a:rPr>
              <a:t>VD: listCauHoi có nhiều câu hỏi, mỗi câu lại là một loại khác nhau (chọn 1, chọn nhiều, điền khuyết). Mỗi loại câu hỏi lại render ra các HTML khác nhau, thay vì để tất cả code trong ngFor sẽ khó bảo trì thì tách ra thành các ngTemplateOutlet</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Syntax:</a:t>
            </a:r>
            <a:br>
              <a:rPr sz="2000"/>
            </a:br>
            <a:br>
              <a:rPr sz="2000"/>
            </a:br>
            <a:br>
              <a:rPr sz="2000"/>
            </a:br>
            <a:r>
              <a:rPr lang="en-US" sz="2000" b="0" strike="noStrike" spc="-1">
                <a:solidFill>
                  <a:srgbClr val="9A5315"/>
                </a:solidFill>
                <a:latin typeface="Arial"/>
              </a:rPr>
              <a:t>+ templateRefExp: nhận một TemplateRef &lt;ng-template&gt; sẽ render</a:t>
            </a:r>
            <a:br>
              <a:rPr sz="2000"/>
            </a:br>
            <a:r>
              <a:rPr lang="en-US" sz="2000" b="0" strike="noStrike" spc="-1">
                <a:solidFill>
                  <a:srgbClr val="9A5315"/>
                </a:solidFill>
                <a:latin typeface="Arial"/>
              </a:rPr>
              <a:t>+ contextExp: là kiểu </a:t>
            </a:r>
            <a:r>
              <a:rPr lang="en-US" sz="2000" b="1" strike="noStrike" spc="-1">
                <a:solidFill>
                  <a:srgbClr val="9A5315"/>
                </a:solidFill>
                <a:latin typeface="Arial"/>
              </a:rPr>
              <a:t>object { [key: string]: any }</a:t>
            </a:r>
            <a:br>
              <a:rPr sz="2000"/>
            </a:br>
            <a:r>
              <a:rPr lang="en-US" sz="2000" b="0" strike="noStrike" spc="-1">
                <a:solidFill>
                  <a:srgbClr val="9A5315"/>
                </a:solidFill>
                <a:latin typeface="Arial"/>
              </a:rPr>
              <a:t>Sử dụng </a:t>
            </a:r>
            <a:r>
              <a:rPr lang="en-US" sz="2000" b="1" strike="noStrike" spc="-1">
                <a:solidFill>
                  <a:srgbClr val="9A5315"/>
                </a:solidFill>
                <a:latin typeface="Arial"/>
              </a:rPr>
              <a:t>{</a:t>
            </a:r>
            <a:r>
              <a:rPr lang="en-US" sz="2000" b="0" strike="noStrike" spc="-1">
                <a:solidFill>
                  <a:srgbClr val="9A5315"/>
                </a:solidFill>
                <a:latin typeface="Arial"/>
              </a:rPr>
              <a:t> </a:t>
            </a:r>
            <a:r>
              <a:rPr lang="en-US" sz="2000" b="1" strike="noStrike" spc="-1">
                <a:solidFill>
                  <a:srgbClr val="9A5315"/>
                </a:solidFill>
                <a:latin typeface="Arial"/>
              </a:rPr>
              <a:t>$implicit : defaultValue } </a:t>
            </a:r>
            <a:r>
              <a:rPr lang="en-US" sz="2000" b="0" strike="noStrike" spc="-1">
                <a:solidFill>
                  <a:srgbClr val="9A5315"/>
                </a:solidFill>
                <a:latin typeface="Arial"/>
              </a:rPr>
              <a:t>để đặt giá trị mặc định cho contextExp</a:t>
            </a:r>
          </a:p>
          <a:p>
            <a:endParaRPr lang="en-US" sz="2000" b="0" strike="noStrike" spc="-1">
              <a:solidFill>
                <a:srgbClr val="9A5315"/>
              </a:solidFill>
              <a:latin typeface="Arial"/>
            </a:endParaRPr>
          </a:p>
        </p:txBody>
      </p:sp>
      <p:pic>
        <p:nvPicPr>
          <p:cNvPr id="308" name="Picture 3"/>
          <p:cNvPicPr/>
          <p:nvPr/>
        </p:nvPicPr>
        <p:blipFill>
          <a:blip r:embed="rId2"/>
          <a:stretch>
            <a:fillRect/>
          </a:stretch>
        </p:blipFill>
        <p:spPr>
          <a:xfrm>
            <a:off x="1695960" y="4464000"/>
            <a:ext cx="9201960" cy="317880"/>
          </a:xfrm>
          <a:prstGeom prst="rect">
            <a:avLst/>
          </a:prstGeom>
          <a:ln w="0">
            <a:noFill/>
          </a:ln>
        </p:spPr>
      </p:pic>
      <p:sp>
        <p:nvSpPr>
          <p:cNvPr id="4" name="PlaceHolder 3"/>
          <p:cNvSpPr>
            <a:spLocks noGrp="1"/>
          </p:cNvSpPr>
          <p:nvPr>
            <p:ph type="sldNum" idx="1"/>
          </p:nvPr>
        </p:nvSpPr>
        <p:spPr/>
        <p:txBody>
          <a:bodyPr/>
          <a:lstStyle/>
          <a:p>
            <a:fld id="{9390EE78-DF20-47F4-B98E-E5372749AF80}" type="slidenum">
              <a:rPr/>
              <a:t>58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5. Built-in Directives</a:t>
            </a:r>
            <a:endParaRPr lang="en-US" sz="3600" b="0" strike="noStrike" spc="-1">
              <a:solidFill>
                <a:srgbClr val="9A5315"/>
              </a:solidFill>
              <a:latin typeface="Arial"/>
            </a:endParaRPr>
          </a:p>
        </p:txBody>
      </p:sp>
      <p:sp>
        <p:nvSpPr>
          <p:cNvPr id="310" name="PlaceHolder 2"/>
          <p:cNvSpPr>
            <a:spLocks noGrp="1"/>
          </p:cNvSpPr>
          <p:nvPr>
            <p:ph/>
          </p:nvPr>
        </p:nvSpPr>
        <p:spPr>
          <a:xfrm>
            <a:off x="1065240" y="1752480"/>
            <a:ext cx="10058040" cy="4853880"/>
          </a:xfrm>
          <a:prstGeom prst="rect">
            <a:avLst/>
          </a:prstGeom>
          <a:noFill/>
          <a:ln w="0">
            <a:noFill/>
          </a:ln>
        </p:spPr>
        <p:txBody>
          <a:bodyPr anchor="t">
            <a:normAutofit lnSpcReduction="10000"/>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ngTemplateOutlet</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VD:</a:t>
            </a:r>
            <a:br>
              <a:rPr sz="2000"/>
            </a:br>
            <a:br>
              <a:rPr sz="2000"/>
            </a:br>
            <a:br>
              <a:rPr sz="2000"/>
            </a:br>
            <a:br>
              <a:rPr sz="2000"/>
            </a:br>
            <a:br>
              <a:rPr sz="2000"/>
            </a:br>
            <a:br>
              <a:rPr sz="2000"/>
            </a:br>
            <a:br>
              <a:rPr sz="2000"/>
            </a:br>
            <a:br>
              <a:rPr lang="en-US" sz="2000"/>
            </a:br>
            <a:br>
              <a:rPr sz="2000"/>
            </a:br>
            <a:br>
              <a:rPr sz="2000"/>
            </a:br>
            <a:r>
              <a:rPr lang="en-US" sz="2000" b="0" strike="noStrike" spc="-1">
                <a:solidFill>
                  <a:srgbClr val="9A5315"/>
                </a:solidFill>
                <a:latin typeface="Arial"/>
              </a:rPr>
              <a:t>+ </a:t>
            </a:r>
            <a:r>
              <a:rPr lang="en-US" sz="2000" b="0" strike="noStrike" spc="-1">
                <a:solidFill>
                  <a:srgbClr val="1A73CB"/>
                </a:solidFill>
                <a:latin typeface="Arial"/>
              </a:rPr>
              <a:t>let-name</a:t>
            </a:r>
            <a:r>
              <a:rPr lang="en-US" sz="2000" b="0" strike="noStrike" spc="-1">
                <a:solidFill>
                  <a:srgbClr val="9A5315"/>
                </a:solidFill>
                <a:latin typeface="Arial"/>
              </a:rPr>
              <a:t> tại &lt;ng-template #eng&gt;</a:t>
            </a:r>
            <a:br>
              <a:rPr sz="2000"/>
            </a:br>
            <a:r>
              <a:rPr lang="en-US" sz="2000" b="0" strike="noStrike" spc="-1">
                <a:solidFill>
                  <a:srgbClr val="9A5315"/>
                </a:solidFill>
                <a:latin typeface="Arial"/>
              </a:rPr>
              <a:t>nghĩa là khởi tạo biến </a:t>
            </a:r>
            <a:r>
              <a:rPr lang="en-US" sz="2000" b="0" strike="noStrike" spc="-1">
                <a:solidFill>
                  <a:srgbClr val="1A73CB"/>
                </a:solidFill>
                <a:latin typeface="Arial"/>
              </a:rPr>
              <a:t>name</a:t>
            </a:r>
            <a:r>
              <a:rPr lang="en-US" sz="2000" b="0" strike="noStrike" spc="-1">
                <a:solidFill>
                  <a:srgbClr val="9A5315"/>
                </a:solidFill>
                <a:latin typeface="Arial"/>
              </a:rPr>
              <a:t>, nhưng do không chỉ định tới giá trị nào trong </a:t>
            </a:r>
            <a:r>
              <a:rPr lang="en-US" sz="2000" b="0" strike="noStrike" spc="-1">
                <a:solidFill>
                  <a:srgbClr val="1A73CB"/>
                </a:solidFill>
                <a:latin typeface="Arial"/>
              </a:rPr>
              <a:t>myContext</a:t>
            </a:r>
            <a:r>
              <a:rPr lang="en-US" sz="2000" b="0" strike="noStrike" spc="-1">
                <a:solidFill>
                  <a:srgbClr val="9A5315"/>
                </a:solidFill>
                <a:latin typeface="Arial"/>
              </a:rPr>
              <a:t> nên sẽ lấy giá trị mặc định </a:t>
            </a:r>
            <a:r>
              <a:rPr lang="en-US" sz="2000" b="0" strike="noStrike" spc="-1">
                <a:solidFill>
                  <a:srgbClr val="1A73CB"/>
                </a:solidFill>
                <a:latin typeface="Arial"/>
              </a:rPr>
              <a:t>$implicit </a:t>
            </a:r>
            <a:r>
              <a:rPr lang="en-US" sz="2000" b="0" strike="noStrike" spc="-1">
                <a:solidFill>
                  <a:srgbClr val="9A5315"/>
                </a:solidFill>
                <a:latin typeface="Arial"/>
              </a:rPr>
              <a:t>( = ‘World’ ) để sử dụng trong template</a:t>
            </a:r>
          </a:p>
        </p:txBody>
      </p:sp>
      <p:pic>
        <p:nvPicPr>
          <p:cNvPr id="311" name="Picture 8"/>
          <p:cNvPicPr/>
          <p:nvPr/>
        </p:nvPicPr>
        <p:blipFill>
          <a:blip r:embed="rId2"/>
          <a:stretch>
            <a:fillRect/>
          </a:stretch>
        </p:blipFill>
        <p:spPr>
          <a:xfrm>
            <a:off x="2486520" y="2713680"/>
            <a:ext cx="6122520" cy="2276640"/>
          </a:xfrm>
          <a:prstGeom prst="rect">
            <a:avLst/>
          </a:prstGeom>
          <a:ln w="0">
            <a:noFill/>
          </a:ln>
        </p:spPr>
      </p:pic>
      <p:pic>
        <p:nvPicPr>
          <p:cNvPr id="312" name="Picture 10"/>
          <p:cNvPicPr/>
          <p:nvPr/>
        </p:nvPicPr>
        <p:blipFill>
          <a:blip r:embed="rId3"/>
          <a:stretch>
            <a:fillRect/>
          </a:stretch>
        </p:blipFill>
        <p:spPr>
          <a:xfrm>
            <a:off x="8966160" y="3171960"/>
            <a:ext cx="1921680" cy="1161720"/>
          </a:xfrm>
          <a:prstGeom prst="rect">
            <a:avLst/>
          </a:prstGeom>
          <a:ln w="0">
            <a:noFill/>
          </a:ln>
        </p:spPr>
      </p:pic>
      <p:pic>
        <p:nvPicPr>
          <p:cNvPr id="313" name="Picture 7"/>
          <p:cNvPicPr/>
          <p:nvPr/>
        </p:nvPicPr>
        <p:blipFill>
          <a:blip r:embed="rId4"/>
          <a:stretch>
            <a:fillRect/>
          </a:stretch>
        </p:blipFill>
        <p:spPr>
          <a:xfrm>
            <a:off x="2486520" y="2320560"/>
            <a:ext cx="4610520" cy="266400"/>
          </a:xfrm>
          <a:prstGeom prst="rect">
            <a:avLst/>
          </a:prstGeom>
          <a:ln w="0">
            <a:noFill/>
          </a:ln>
        </p:spPr>
      </p:pic>
      <p:sp>
        <p:nvSpPr>
          <p:cNvPr id="4" name="PlaceHolder 3"/>
          <p:cNvSpPr>
            <a:spLocks noGrp="1"/>
          </p:cNvSpPr>
          <p:nvPr>
            <p:ph type="sldNum" idx="1"/>
          </p:nvPr>
        </p:nvSpPr>
        <p:spPr/>
        <p:txBody>
          <a:bodyPr/>
          <a:lstStyle/>
          <a:p>
            <a:fld id="{E8442842-0561-40B6-A0AD-510C27595D38}" type="slidenum">
              <a:rPr/>
              <a:t>59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1065240" y="689760"/>
            <a:ext cx="10058040" cy="64728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UTM Essendine Caps" panose="02040603050506020204"/>
              </a:rPr>
              <a:t>1. Kiến thức</a:t>
            </a:r>
            <a:endParaRPr lang="en-US" sz="3600" b="0" strike="noStrike" spc="-1">
              <a:solidFill>
                <a:srgbClr val="9A5315"/>
              </a:solidFill>
              <a:latin typeface="Arial"/>
            </a:endParaRPr>
          </a:p>
        </p:txBody>
      </p:sp>
      <p:sp>
        <p:nvSpPr>
          <p:cNvPr id="176" name="PlaceHolder 2"/>
          <p:cNvSpPr>
            <a:spLocks noGrp="1"/>
          </p:cNvSpPr>
          <p:nvPr>
            <p:ph/>
          </p:nvPr>
        </p:nvSpPr>
        <p:spPr>
          <a:xfrm>
            <a:off x="1065240" y="1612800"/>
            <a:ext cx="10058040" cy="4228920"/>
          </a:xfrm>
          <a:prstGeom prst="rect">
            <a:avLst/>
          </a:prstGeom>
          <a:noFill/>
          <a:ln w="0">
            <a:noFill/>
          </a:ln>
        </p:spPr>
        <p:txBody>
          <a:bodyPr anchor="t">
            <a:normAutofit/>
          </a:bodyPr>
          <a:lstStyle/>
          <a:p>
            <a:pPr marL="353695" indent="-353695">
              <a:lnSpc>
                <a:spcPct val="100000"/>
              </a:lnSpc>
              <a:spcBef>
                <a:spcPts val="1800"/>
              </a:spcBef>
              <a:buNone/>
              <a:tabLst>
                <a:tab pos="0" algn="l"/>
              </a:tabLst>
            </a:pPr>
            <a:r>
              <a:rPr lang="en-US" sz="2400" b="0" strike="noStrike" spc="-1">
                <a:solidFill>
                  <a:srgbClr val="9A5315"/>
                </a:solidFill>
                <a:latin typeface="SVN-Segoe Print"/>
              </a:rPr>
              <a:t>b. Kiến thức khác</a:t>
            </a:r>
            <a:br>
              <a:rPr sz="2400"/>
            </a:br>
            <a:r>
              <a:rPr lang="en-US" sz="2400" b="0" strike="noStrike" spc="-1">
                <a:solidFill>
                  <a:srgbClr val="9A5315"/>
                </a:solidFill>
                <a:latin typeface="SVN-Segoe Print"/>
              </a:rPr>
              <a:t>- Regex (Regular expression)</a:t>
            </a:r>
            <a:br>
              <a:rPr sz="2400"/>
            </a:br>
            <a:r>
              <a:rPr lang="en-US" sz="2400" b="0" strike="noStrike" spc="-1">
                <a:solidFill>
                  <a:srgbClr val="9A5315"/>
                </a:solidFill>
                <a:latin typeface="SVN-Segoe Print"/>
              </a:rPr>
              <a:t>- Git</a:t>
            </a:r>
            <a:br>
              <a:rPr sz="2400"/>
            </a:br>
            <a:r>
              <a:rPr lang="en-US" sz="2400" b="0" strike="noStrike" spc="-1">
                <a:solidFill>
                  <a:srgbClr val="9A5315"/>
                </a:solidFill>
                <a:latin typeface="SVN-Segoe Print"/>
              </a:rPr>
              <a:t>- Code standards: ESLint</a:t>
            </a: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0C7DAB14-C976-4268-B172-0CEEDBE3A62A}" type="slidenum">
              <a:rPr/>
              <a:t>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5. Built-in Directives</a:t>
            </a:r>
            <a:endParaRPr lang="en-US" sz="3600" b="0" strike="noStrike" spc="-1">
              <a:solidFill>
                <a:srgbClr val="9A5315"/>
              </a:solidFill>
              <a:latin typeface="Arial"/>
            </a:endParaRPr>
          </a:p>
        </p:txBody>
      </p:sp>
      <p:sp>
        <p:nvSpPr>
          <p:cNvPr id="315" name="PlaceHolder 2"/>
          <p:cNvSpPr>
            <a:spLocks noGrp="1"/>
          </p:cNvSpPr>
          <p:nvPr>
            <p:ph/>
          </p:nvPr>
        </p:nvSpPr>
        <p:spPr>
          <a:xfrm>
            <a:off x="1065240" y="1752480"/>
            <a:ext cx="10058040" cy="480060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ngTemplateOutlet</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VD:</a:t>
            </a:r>
            <a:br>
              <a:rPr sz="2000"/>
            </a:br>
            <a:br>
              <a:rPr sz="2000"/>
            </a:br>
            <a:br>
              <a:rPr sz="2000"/>
            </a:br>
            <a:br>
              <a:rPr sz="2000"/>
            </a:br>
            <a:br>
              <a:rPr sz="2000"/>
            </a:br>
            <a:br>
              <a:rPr sz="2000"/>
            </a:br>
            <a:br>
              <a:rPr sz="2000"/>
            </a:br>
            <a:br>
              <a:rPr sz="2000"/>
            </a:br>
            <a:br>
              <a:rPr sz="2000"/>
            </a:br>
            <a:r>
              <a:rPr lang="en-US" sz="2000" b="0" strike="noStrike" spc="-1">
                <a:solidFill>
                  <a:srgbClr val="9A5315"/>
                </a:solidFill>
                <a:latin typeface="Arial"/>
              </a:rPr>
              <a:t>+ </a:t>
            </a:r>
            <a:r>
              <a:rPr lang="en-US" sz="2000" b="0" strike="noStrike" spc="-1">
                <a:solidFill>
                  <a:srgbClr val="1A73CB"/>
                </a:solidFill>
                <a:latin typeface="Arial"/>
              </a:rPr>
              <a:t>let-person="localVie“ </a:t>
            </a:r>
            <a:r>
              <a:rPr lang="en-US" sz="2000" b="0" strike="noStrike" spc="-1">
                <a:solidFill>
                  <a:srgbClr val="9A5315"/>
                </a:solidFill>
                <a:latin typeface="Arial"/>
              </a:rPr>
              <a:t>tại &lt;ng-template #vie&gt;</a:t>
            </a:r>
            <a:br>
              <a:rPr sz="2000"/>
            </a:br>
            <a:r>
              <a:rPr lang="en-US" sz="2000" b="0" strike="noStrike" spc="-1">
                <a:solidFill>
                  <a:srgbClr val="9A5315"/>
                </a:solidFill>
                <a:latin typeface="Arial"/>
              </a:rPr>
              <a:t>nghĩa là khởi tạo biến </a:t>
            </a:r>
            <a:r>
              <a:rPr lang="en-US" sz="2000" b="0" strike="noStrike" spc="-1">
                <a:solidFill>
                  <a:srgbClr val="1A73CB"/>
                </a:solidFill>
                <a:latin typeface="Arial"/>
              </a:rPr>
              <a:t>person = myContext.localVie</a:t>
            </a:r>
            <a:r>
              <a:rPr lang="en-US" sz="2000" b="0" strike="noStrike" spc="-1">
                <a:solidFill>
                  <a:srgbClr val="9A5315"/>
                </a:solidFill>
                <a:latin typeface="Arial"/>
              </a:rPr>
              <a:t> ( = ‘Bạn’ )</a:t>
            </a:r>
            <a:br>
              <a:rPr sz="2000"/>
            </a:br>
            <a:r>
              <a:rPr lang="en-US" sz="2000" b="0" strike="noStrike" spc="-1">
                <a:solidFill>
                  <a:srgbClr val="9A5315"/>
                </a:solidFill>
                <a:latin typeface="Arial"/>
              </a:rPr>
              <a:t>để sử dụng trong template</a:t>
            </a:r>
          </a:p>
        </p:txBody>
      </p:sp>
      <p:pic>
        <p:nvPicPr>
          <p:cNvPr id="316" name="Picture 8"/>
          <p:cNvPicPr/>
          <p:nvPr/>
        </p:nvPicPr>
        <p:blipFill>
          <a:blip r:embed="rId2"/>
          <a:stretch>
            <a:fillRect/>
          </a:stretch>
        </p:blipFill>
        <p:spPr>
          <a:xfrm>
            <a:off x="2486520" y="2713680"/>
            <a:ext cx="6122520" cy="2276640"/>
          </a:xfrm>
          <a:prstGeom prst="rect">
            <a:avLst/>
          </a:prstGeom>
          <a:ln w="0">
            <a:noFill/>
          </a:ln>
        </p:spPr>
      </p:pic>
      <p:pic>
        <p:nvPicPr>
          <p:cNvPr id="317" name="Picture 10"/>
          <p:cNvPicPr/>
          <p:nvPr/>
        </p:nvPicPr>
        <p:blipFill>
          <a:blip r:embed="rId3"/>
          <a:stretch>
            <a:fillRect/>
          </a:stretch>
        </p:blipFill>
        <p:spPr>
          <a:xfrm>
            <a:off x="8966160" y="3171960"/>
            <a:ext cx="1921680" cy="1161720"/>
          </a:xfrm>
          <a:prstGeom prst="rect">
            <a:avLst/>
          </a:prstGeom>
          <a:ln w="0">
            <a:noFill/>
          </a:ln>
        </p:spPr>
      </p:pic>
      <p:pic>
        <p:nvPicPr>
          <p:cNvPr id="318" name="Picture 12"/>
          <p:cNvPicPr/>
          <p:nvPr/>
        </p:nvPicPr>
        <p:blipFill>
          <a:blip r:embed="rId4"/>
          <a:stretch>
            <a:fillRect/>
          </a:stretch>
        </p:blipFill>
        <p:spPr>
          <a:xfrm>
            <a:off x="2486520" y="2320560"/>
            <a:ext cx="4610520" cy="266400"/>
          </a:xfrm>
          <a:prstGeom prst="rect">
            <a:avLst/>
          </a:prstGeom>
          <a:ln w="0">
            <a:noFill/>
          </a:ln>
        </p:spPr>
      </p:pic>
      <p:sp>
        <p:nvSpPr>
          <p:cNvPr id="4" name="PlaceHolder 3"/>
          <p:cNvSpPr>
            <a:spLocks noGrp="1"/>
          </p:cNvSpPr>
          <p:nvPr>
            <p:ph type="sldNum" idx="1"/>
          </p:nvPr>
        </p:nvSpPr>
        <p:spPr/>
        <p:txBody>
          <a:bodyPr/>
          <a:lstStyle/>
          <a:p>
            <a:fld id="{51D09F2B-B0BE-4281-863C-7215D9C8A21A}" type="slidenum">
              <a:rPr/>
              <a:t>60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6. Custom Directives</a:t>
            </a:r>
            <a:endParaRPr lang="en-US" sz="3600" b="0" strike="noStrike" spc="-1">
              <a:solidFill>
                <a:srgbClr val="9A5315"/>
              </a:solidFill>
              <a:latin typeface="Arial"/>
            </a:endParaRPr>
          </a:p>
        </p:txBody>
      </p:sp>
      <p:sp>
        <p:nvSpPr>
          <p:cNvPr id="320"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Đây là phần nâng cao, xem thêm </a:t>
            </a:r>
            <a:r>
              <a:rPr lang="en-US" sz="2400" b="0" u="sng" strike="noStrike" spc="-1">
                <a:solidFill>
                  <a:srgbClr val="6DC025"/>
                </a:solidFill>
                <a:uFillTx/>
                <a:latin typeface="Arial"/>
                <a:hlinkClick r:id="rId2"/>
              </a:rPr>
              <a:t>tại đây</a:t>
            </a:r>
            <a:r>
              <a:rPr lang="en-US" sz="2400" b="0" strike="noStrike" spc="-1">
                <a:solidFill>
                  <a:srgbClr val="9A5315"/>
                </a:solidFill>
                <a:latin typeface="Arial"/>
              </a:rPr>
              <a:t>.</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Một số usecase:</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Custom Directives sử dụng kết hợp với ngFor để load data</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Custom Directives xử lý &lt;input&gt;: tự động thêm dấu phẩy mỗi 3 chữ số mà người dùng nhập</a:t>
            </a:r>
          </a:p>
        </p:txBody>
      </p:sp>
      <p:sp>
        <p:nvSpPr>
          <p:cNvPr id="4" name="PlaceHolder 3"/>
          <p:cNvSpPr>
            <a:spLocks noGrp="1"/>
          </p:cNvSpPr>
          <p:nvPr>
            <p:ph type="sldNum" idx="1"/>
          </p:nvPr>
        </p:nvSpPr>
        <p:spPr/>
        <p:txBody>
          <a:bodyPr/>
          <a:lstStyle/>
          <a:p>
            <a:fld id="{FB5F6A1E-2CFA-4F12-ABA7-F066A2EAD2F2}" type="slidenum">
              <a:rPr/>
              <a:t>61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7. Input &amp; Output</a:t>
            </a:r>
            <a:endParaRPr lang="en-US" sz="3600" b="0" strike="noStrike" spc="-1">
              <a:solidFill>
                <a:srgbClr val="9A5315"/>
              </a:solidFill>
              <a:latin typeface="Arial"/>
            </a:endParaRPr>
          </a:p>
        </p:txBody>
      </p:sp>
      <p:sp>
        <p:nvSpPr>
          <p:cNvPr id="322"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Input:</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@Input gửi data từ “Comp này” → “Comp khác”</a:t>
            </a:r>
            <a:br>
              <a:rPr lang="en-US" sz="2000" b="0" strike="noStrike" spc="-1">
                <a:solidFill>
                  <a:srgbClr val="9A5315"/>
                </a:solidFill>
                <a:latin typeface="Arial"/>
              </a:rPr>
            </a:br>
            <a:r>
              <a:rPr lang="en-US" sz="2000" b="0" strike="noStrike" spc="-1">
                <a:solidFill>
                  <a:srgbClr val="9A5315"/>
                </a:solidFill>
                <a:latin typeface="Arial"/>
              </a:rPr>
              <a:t>(2 Comp ở cùng 1 module, hoặc được import đến module đích đang xây dựng)</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Syntax:</a:t>
            </a:r>
            <a:br>
              <a:rPr sz="2000"/>
            </a:br>
            <a:r>
              <a:rPr lang="en-US" sz="2000" b="0" strike="noStrike" spc="-1">
                <a:solidFill>
                  <a:srgbClr val="9A5315"/>
                </a:solidFill>
                <a:latin typeface="Arial"/>
              </a:rPr>
              <a:t>+ Class Comp nhận data:</a:t>
            </a:r>
            <a:br>
              <a:rPr sz="2000"/>
            </a:br>
            <a:r>
              <a:rPr lang="en-US" sz="2000" b="0" strike="noStrike" spc="-1">
                <a:solidFill>
                  <a:srgbClr val="1A73CB"/>
                </a:solidFill>
                <a:latin typeface="Arial"/>
              </a:rPr>
              <a:t>@Input() </a:t>
            </a:r>
            <a:r>
              <a:rPr lang="en-US" sz="2000" b="0" strike="noStrike" spc="-1">
                <a:solidFill>
                  <a:srgbClr val="1A73CB"/>
                </a:solidFill>
                <a:highlight>
                  <a:srgbClr val="FFFF00"/>
                </a:highlight>
                <a:latin typeface="Arial"/>
              </a:rPr>
              <a:t>&lt;varName&gt;</a:t>
            </a:r>
            <a:r>
              <a:rPr lang="en-US" sz="2000" b="0" strike="noStrike" spc="-1">
                <a:solidFill>
                  <a:srgbClr val="1A73CB"/>
                </a:solidFill>
                <a:latin typeface="Arial"/>
              </a:rPr>
              <a:t>: </a:t>
            </a:r>
            <a:r>
              <a:rPr lang="en-US" sz="2000" b="0" strike="noStrike" spc="-1">
                <a:solidFill>
                  <a:srgbClr val="1A73CB"/>
                </a:solidFill>
                <a:highlight>
                  <a:srgbClr val="FFFF00"/>
                </a:highlight>
                <a:latin typeface="Arial"/>
              </a:rPr>
              <a:t>&lt;type&gt;</a:t>
            </a:r>
            <a:r>
              <a:rPr lang="en-US" sz="2000" b="0" strike="noStrike" spc="-1">
                <a:solidFill>
                  <a:srgbClr val="1A73CB"/>
                </a:solidFill>
                <a:latin typeface="Arial"/>
              </a:rPr>
              <a:t> = </a:t>
            </a:r>
            <a:r>
              <a:rPr lang="en-US" sz="2000" b="0" strike="noStrike" spc="-1">
                <a:solidFill>
                  <a:srgbClr val="1A73CB"/>
                </a:solidFill>
                <a:highlight>
                  <a:srgbClr val="FFFF00"/>
                </a:highlight>
                <a:latin typeface="Arial"/>
              </a:rPr>
              <a:t>&lt;initValue&gt;</a:t>
            </a:r>
            <a:r>
              <a:rPr lang="en-US" sz="2000" b="0" strike="noStrike" spc="-1">
                <a:solidFill>
                  <a:srgbClr val="1A73CB"/>
                </a:solidFill>
                <a:latin typeface="Arial"/>
              </a:rPr>
              <a:t>;</a:t>
            </a:r>
            <a:br>
              <a:rPr sz="2000"/>
            </a:br>
            <a:r>
              <a:rPr lang="en-US" sz="2000" b="0" strike="noStrike" spc="-1">
                <a:solidFill>
                  <a:srgbClr val="9A5315"/>
                </a:solidFill>
                <a:latin typeface="Arial"/>
              </a:rPr>
              <a:t>+ HTML Comp gửi data:</a:t>
            </a:r>
            <a:br>
              <a:rPr sz="2000"/>
            </a:br>
            <a:r>
              <a:rPr lang="en-US" sz="2000" b="0" strike="noStrike" spc="-1">
                <a:solidFill>
                  <a:srgbClr val="1A73CB"/>
                </a:solidFill>
                <a:latin typeface="Arial"/>
              </a:rPr>
              <a:t>&lt;app-comp-recieved [</a:t>
            </a:r>
            <a:r>
              <a:rPr lang="en-US" sz="2000" b="0" strike="noStrike" spc="-1">
                <a:solidFill>
                  <a:srgbClr val="1A73CB"/>
                </a:solidFill>
                <a:highlight>
                  <a:srgbClr val="FFFF00"/>
                </a:highlight>
                <a:latin typeface="Arial"/>
              </a:rPr>
              <a:t>&lt;varName&gt;</a:t>
            </a:r>
            <a:r>
              <a:rPr lang="en-US" sz="2000" b="0" strike="noStrike" spc="-1">
                <a:solidFill>
                  <a:srgbClr val="1A73CB"/>
                </a:solidFill>
                <a:latin typeface="Arial"/>
              </a:rPr>
              <a:t>]=“</a:t>
            </a:r>
            <a:r>
              <a:rPr lang="en-US" sz="2000" b="0" strike="noStrike" spc="-1">
                <a:solidFill>
                  <a:srgbClr val="1A73CB"/>
                </a:solidFill>
                <a:highlight>
                  <a:srgbClr val="FFFF00"/>
                </a:highlight>
                <a:latin typeface="Arial"/>
              </a:rPr>
              <a:t>&lt;value or varSend&gt;</a:t>
            </a:r>
            <a:r>
              <a:rPr lang="en-US" sz="2000" b="0" strike="noStrike" spc="-1">
                <a:solidFill>
                  <a:srgbClr val="1A73CB"/>
                </a:solidFill>
                <a:latin typeface="Arial"/>
              </a:rPr>
              <a:t>”&gt;...</a:t>
            </a:r>
            <a:endParaRPr lang="en-US" sz="2000" b="0" strike="noStrike" spc="-1">
              <a:solidFill>
                <a:srgbClr val="9A5315"/>
              </a:solidFill>
              <a:latin typeface="Arial"/>
            </a:endParaRPr>
          </a:p>
        </p:txBody>
      </p:sp>
      <p:pic>
        <p:nvPicPr>
          <p:cNvPr id="323" name="Picture 13"/>
          <p:cNvPicPr/>
          <p:nvPr/>
        </p:nvPicPr>
        <p:blipFill>
          <a:blip r:embed="rId2"/>
          <a:stretch>
            <a:fillRect/>
          </a:stretch>
        </p:blipFill>
        <p:spPr>
          <a:xfrm>
            <a:off x="4483440" y="4608000"/>
            <a:ext cx="3221640" cy="1998360"/>
          </a:xfrm>
          <a:prstGeom prst="rect">
            <a:avLst/>
          </a:prstGeom>
          <a:ln w="0">
            <a:noFill/>
          </a:ln>
        </p:spPr>
      </p:pic>
      <p:sp>
        <p:nvSpPr>
          <p:cNvPr id="4" name="PlaceHolder 3"/>
          <p:cNvSpPr>
            <a:spLocks noGrp="1"/>
          </p:cNvSpPr>
          <p:nvPr>
            <p:ph type="sldNum" idx="1"/>
          </p:nvPr>
        </p:nvSpPr>
        <p:spPr/>
        <p:txBody>
          <a:bodyPr/>
          <a:lstStyle/>
          <a:p>
            <a:fld id="{1FA38C8A-152F-49AE-B65B-0D6CF1010445}" type="slidenum">
              <a:rPr/>
              <a:t>62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7. Input &amp; Output</a:t>
            </a:r>
            <a:endParaRPr lang="en-US" sz="3600" b="0" strike="noStrike" spc="-1">
              <a:solidFill>
                <a:srgbClr val="9A5315"/>
              </a:solidFill>
              <a:latin typeface="Arial"/>
            </a:endParaRPr>
          </a:p>
        </p:txBody>
      </p:sp>
      <p:sp>
        <p:nvSpPr>
          <p:cNvPr id="325"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Input</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VD:</a:t>
            </a:r>
          </a:p>
        </p:txBody>
      </p:sp>
      <p:pic>
        <p:nvPicPr>
          <p:cNvPr id="326" name="Picture 6"/>
          <p:cNvPicPr/>
          <p:nvPr/>
        </p:nvPicPr>
        <p:blipFill>
          <a:blip r:embed="rId2"/>
          <a:stretch>
            <a:fillRect/>
          </a:stretch>
        </p:blipFill>
        <p:spPr>
          <a:xfrm>
            <a:off x="6063120" y="2706480"/>
            <a:ext cx="4676400" cy="2760840"/>
          </a:xfrm>
          <a:prstGeom prst="rect">
            <a:avLst/>
          </a:prstGeom>
          <a:ln w="0">
            <a:noFill/>
          </a:ln>
        </p:spPr>
      </p:pic>
      <p:pic>
        <p:nvPicPr>
          <p:cNvPr id="327" name="Picture 7"/>
          <p:cNvPicPr/>
          <p:nvPr/>
        </p:nvPicPr>
        <p:blipFill>
          <a:blip r:embed="rId3"/>
          <a:stretch>
            <a:fillRect/>
          </a:stretch>
        </p:blipFill>
        <p:spPr>
          <a:xfrm>
            <a:off x="1333080" y="2706480"/>
            <a:ext cx="4386240" cy="1949760"/>
          </a:xfrm>
          <a:prstGeom prst="rect">
            <a:avLst/>
          </a:prstGeom>
          <a:ln w="0">
            <a:noFill/>
          </a:ln>
        </p:spPr>
      </p:pic>
      <p:sp>
        <p:nvSpPr>
          <p:cNvPr id="328" name="TextBox 2"/>
          <p:cNvSpPr/>
          <p:nvPr/>
        </p:nvSpPr>
        <p:spPr>
          <a:xfrm>
            <a:off x="2369160" y="4700520"/>
            <a:ext cx="1837800" cy="6390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gn="ctr">
              <a:lnSpc>
                <a:spcPct val="100000"/>
              </a:lnSpc>
              <a:buNone/>
            </a:pPr>
            <a:r>
              <a:rPr lang="en-US" sz="1800" b="0" strike="noStrike" spc="-1">
                <a:solidFill>
                  <a:srgbClr val="9A5315"/>
                </a:solidFill>
                <a:latin typeface="Arial"/>
              </a:rPr>
              <a:t>Comp “này” (gửi)</a:t>
            </a:r>
            <a:endParaRPr lang="en-US" sz="1800" b="0" strike="noStrike" spc="-1">
              <a:latin typeface="Arial"/>
            </a:endParaRPr>
          </a:p>
        </p:txBody>
      </p:sp>
      <p:sp>
        <p:nvSpPr>
          <p:cNvPr id="329" name="TextBox 8"/>
          <p:cNvSpPr/>
          <p:nvPr/>
        </p:nvSpPr>
        <p:spPr>
          <a:xfrm>
            <a:off x="7482600" y="5510160"/>
            <a:ext cx="1837800" cy="6390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gn="ctr">
              <a:lnSpc>
                <a:spcPct val="100000"/>
              </a:lnSpc>
              <a:buNone/>
            </a:pPr>
            <a:r>
              <a:rPr lang="en-US" sz="1800" b="0" strike="noStrike" spc="-1">
                <a:solidFill>
                  <a:srgbClr val="9A5315"/>
                </a:solidFill>
                <a:latin typeface="Arial"/>
              </a:rPr>
              <a:t>Comp “khác” (nhận)</a:t>
            </a:r>
            <a:endParaRPr lang="en-US" sz="1800" b="0" strike="noStrike" spc="-1">
              <a:latin typeface="Arial"/>
            </a:endParaRPr>
          </a:p>
        </p:txBody>
      </p:sp>
      <p:sp>
        <p:nvSpPr>
          <p:cNvPr id="4" name="PlaceHolder 3"/>
          <p:cNvSpPr>
            <a:spLocks noGrp="1"/>
          </p:cNvSpPr>
          <p:nvPr>
            <p:ph type="sldNum" idx="1"/>
          </p:nvPr>
        </p:nvSpPr>
        <p:spPr/>
        <p:txBody>
          <a:bodyPr/>
          <a:lstStyle/>
          <a:p>
            <a:fld id="{BFBACBD8-4531-4011-A45D-6780E5CFAD82}" type="slidenum">
              <a:rPr/>
              <a:t>63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7. Input &amp; Output</a:t>
            </a:r>
            <a:endParaRPr lang="en-US" sz="3600" b="0" strike="noStrike" spc="-1">
              <a:solidFill>
                <a:srgbClr val="9A5315"/>
              </a:solidFill>
              <a:latin typeface="Arial"/>
            </a:endParaRPr>
          </a:p>
        </p:txBody>
      </p:sp>
      <p:sp>
        <p:nvSpPr>
          <p:cNvPr id="331"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Output:</a:t>
            </a:r>
          </a:p>
          <a:p>
            <a:pPr marL="740410" lvl="1" indent="-283210">
              <a:spcBef>
                <a:spcPts val="1200"/>
              </a:spcBef>
              <a:buClr>
                <a:srgbClr val="9A5315"/>
              </a:buClr>
              <a:buFont typeface="Wingdings" panose="05000000000000000000" pitchFamily="2" charset="2"/>
              <a:buChar char=""/>
            </a:pPr>
            <a:r>
              <a:rPr lang="en-US" sz="2000" b="0" strike="noStrike" spc="-1">
                <a:solidFill>
                  <a:srgbClr val="9A5315"/>
                </a:solidFill>
                <a:latin typeface="Arial"/>
              </a:rPr>
              <a:t>@Output gửi data từ “Comp này” → “Comp khác”</a:t>
            </a:r>
            <a:br>
              <a:rPr lang="en-US" sz="2000" b="0" strike="noStrike" spc="-1">
                <a:solidFill>
                  <a:srgbClr val="9A5315"/>
                </a:solidFill>
                <a:latin typeface="Arial"/>
              </a:rPr>
            </a:br>
            <a:r>
              <a:rPr lang="en-US" sz="2000" b="0" strike="noStrike" spc="-1">
                <a:solidFill>
                  <a:srgbClr val="9A5315"/>
                </a:solidFill>
                <a:latin typeface="Arial"/>
              </a:rPr>
              <a:t>(2 Comp ở cùng 1 module, hoặc được import đến module đích đang xây dựng)</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Syntax:</a:t>
            </a:r>
            <a:br>
              <a:rPr sz="2000"/>
            </a:br>
            <a:r>
              <a:rPr lang="en-US" sz="2000" b="0" strike="noStrike" spc="-1">
                <a:solidFill>
                  <a:srgbClr val="9A5315"/>
                </a:solidFill>
                <a:latin typeface="Arial"/>
              </a:rPr>
              <a:t>+ Class Comp gửi data:</a:t>
            </a:r>
            <a:br>
              <a:rPr sz="2000"/>
            </a:br>
            <a:r>
              <a:rPr lang="en-US" sz="2000" b="0" strike="noStrike" spc="-1">
                <a:solidFill>
                  <a:srgbClr val="1A73CB"/>
                </a:solidFill>
                <a:latin typeface="Arial"/>
              </a:rPr>
              <a:t>@Output() </a:t>
            </a:r>
            <a:r>
              <a:rPr lang="en-US" sz="2000" b="0" strike="noStrike" spc="-1">
                <a:solidFill>
                  <a:srgbClr val="1A73CB"/>
                </a:solidFill>
                <a:highlight>
                  <a:srgbClr val="FFFF00"/>
                </a:highlight>
                <a:latin typeface="Arial"/>
              </a:rPr>
              <a:t>&lt;eventName&gt;</a:t>
            </a:r>
            <a:r>
              <a:rPr lang="en-US" sz="2000" b="0" strike="noStrike" spc="-1">
                <a:solidFill>
                  <a:srgbClr val="1A73CB"/>
                </a:solidFill>
                <a:latin typeface="Arial"/>
              </a:rPr>
              <a:t> = new EventEmitter&lt;</a:t>
            </a:r>
            <a:r>
              <a:rPr lang="en-US" sz="2000" b="0" strike="noStrike" spc="-1">
                <a:solidFill>
                  <a:srgbClr val="1A73CB"/>
                </a:solidFill>
                <a:highlight>
                  <a:srgbClr val="FFFF00"/>
                </a:highlight>
                <a:latin typeface="Arial"/>
              </a:rPr>
              <a:t>type</a:t>
            </a:r>
            <a:r>
              <a:rPr lang="en-US" sz="2000" b="0" strike="noStrike" spc="-1">
                <a:solidFill>
                  <a:srgbClr val="1A73CB"/>
                </a:solidFill>
                <a:latin typeface="Arial"/>
              </a:rPr>
              <a:t>&gt;;</a:t>
            </a:r>
            <a:br>
              <a:rPr sz="2000"/>
            </a:br>
            <a:r>
              <a:rPr lang="en-US" sz="2000" b="0" strike="noStrike" spc="-1">
                <a:solidFill>
                  <a:srgbClr val="9A5315"/>
                </a:solidFill>
                <a:latin typeface="Arial"/>
              </a:rPr>
              <a:t>+ HTML Comp nhận data:</a:t>
            </a:r>
            <a:br>
              <a:rPr sz="2000"/>
            </a:br>
            <a:r>
              <a:rPr lang="en-US" sz="2000" b="0" strike="noStrike" spc="-1">
                <a:solidFill>
                  <a:srgbClr val="1A73CB"/>
                </a:solidFill>
                <a:latin typeface="Arial"/>
              </a:rPr>
              <a:t>&lt;app-comp-recieved (</a:t>
            </a:r>
            <a:r>
              <a:rPr lang="en-US" sz="2000" b="0" strike="noStrike" spc="-1">
                <a:solidFill>
                  <a:srgbClr val="1A73CB"/>
                </a:solidFill>
                <a:highlight>
                  <a:srgbClr val="FFFF00"/>
                </a:highlight>
                <a:latin typeface="Arial"/>
              </a:rPr>
              <a:t>&lt;eventName&gt;</a:t>
            </a:r>
            <a:r>
              <a:rPr lang="en-US" sz="2000" b="0" strike="noStrike" spc="-1">
                <a:solidFill>
                  <a:srgbClr val="1A73CB"/>
                </a:solidFill>
                <a:latin typeface="Arial"/>
              </a:rPr>
              <a:t>)=“</a:t>
            </a:r>
            <a:r>
              <a:rPr lang="en-US" sz="2000" b="0" strike="noStrike" spc="-1">
                <a:solidFill>
                  <a:srgbClr val="1A73CB"/>
                </a:solidFill>
                <a:highlight>
                  <a:srgbClr val="FFFF00"/>
                </a:highlight>
                <a:latin typeface="Arial"/>
              </a:rPr>
              <a:t>&lt;handleFunction($event)&gt;</a:t>
            </a:r>
            <a:r>
              <a:rPr lang="en-US" sz="2000" b="0" strike="noStrike" spc="-1">
                <a:solidFill>
                  <a:srgbClr val="1A73CB"/>
                </a:solidFill>
                <a:latin typeface="Arial"/>
              </a:rPr>
              <a:t>”&gt;...</a:t>
            </a:r>
            <a:br>
              <a:rPr sz="2000"/>
            </a:br>
            <a:r>
              <a:rPr lang="en-US" sz="2000" b="0" strike="noStrike" spc="-1">
                <a:solidFill>
                  <a:srgbClr val="9A5315"/>
                </a:solidFill>
                <a:latin typeface="Arial"/>
              </a:rPr>
              <a:t>+ $event là data được nhận về</a:t>
            </a:r>
            <a:br>
              <a:rPr sz="2000"/>
            </a:br>
            <a:r>
              <a:rPr lang="en-US" sz="2000" b="0" strike="noStrike" spc="-1">
                <a:solidFill>
                  <a:srgbClr val="9A5315"/>
                </a:solidFill>
                <a:latin typeface="Arial"/>
              </a:rPr>
              <a:t>+ Đồng thời handleFunction sẽ được trigger</a:t>
            </a:r>
          </a:p>
          <a:p>
            <a:pPr>
              <a:lnSpc>
                <a:spcPct val="100000"/>
              </a:lnSpc>
              <a:spcBef>
                <a:spcPts val="1800"/>
              </a:spcBef>
              <a:buNone/>
            </a:pP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56B8B129-CA5B-4F3E-9C52-B1DC57F9B5B9}" type="slidenum">
              <a:rPr/>
              <a:t>64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7. Input &amp; Output</a:t>
            </a:r>
            <a:endParaRPr lang="en-US" sz="3600" b="0" strike="noStrike" spc="-1">
              <a:solidFill>
                <a:srgbClr val="9A5315"/>
              </a:solidFill>
              <a:latin typeface="Arial"/>
            </a:endParaRPr>
          </a:p>
        </p:txBody>
      </p:sp>
      <p:sp>
        <p:nvSpPr>
          <p:cNvPr id="333"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Output:</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VD:</a:t>
            </a:r>
          </a:p>
        </p:txBody>
      </p:sp>
      <p:pic>
        <p:nvPicPr>
          <p:cNvPr id="334" name="Picture 7"/>
          <p:cNvPicPr/>
          <p:nvPr/>
        </p:nvPicPr>
        <p:blipFill>
          <a:blip r:embed="rId2"/>
          <a:stretch>
            <a:fillRect/>
          </a:stretch>
        </p:blipFill>
        <p:spPr>
          <a:xfrm>
            <a:off x="1594440" y="2652840"/>
            <a:ext cx="5039280" cy="2316960"/>
          </a:xfrm>
          <a:prstGeom prst="rect">
            <a:avLst/>
          </a:prstGeom>
          <a:ln w="0">
            <a:noFill/>
          </a:ln>
        </p:spPr>
      </p:pic>
      <p:pic>
        <p:nvPicPr>
          <p:cNvPr id="335" name="Picture 9"/>
          <p:cNvPicPr/>
          <p:nvPr/>
        </p:nvPicPr>
        <p:blipFill>
          <a:blip r:embed="rId3"/>
          <a:stretch>
            <a:fillRect/>
          </a:stretch>
        </p:blipFill>
        <p:spPr>
          <a:xfrm>
            <a:off x="1594440" y="5047920"/>
            <a:ext cx="5039280" cy="1465200"/>
          </a:xfrm>
          <a:prstGeom prst="rect">
            <a:avLst/>
          </a:prstGeom>
          <a:ln w="0">
            <a:noFill/>
          </a:ln>
        </p:spPr>
      </p:pic>
      <p:pic>
        <p:nvPicPr>
          <p:cNvPr id="336" name="Picture 11"/>
          <p:cNvPicPr/>
          <p:nvPr/>
        </p:nvPicPr>
        <p:blipFill>
          <a:blip r:embed="rId4"/>
          <a:stretch>
            <a:fillRect/>
          </a:stretch>
        </p:blipFill>
        <p:spPr>
          <a:xfrm>
            <a:off x="7026120" y="2652840"/>
            <a:ext cx="4568040" cy="2084040"/>
          </a:xfrm>
          <a:prstGeom prst="rect">
            <a:avLst/>
          </a:prstGeom>
          <a:ln w="0">
            <a:noFill/>
          </a:ln>
        </p:spPr>
      </p:pic>
      <p:pic>
        <p:nvPicPr>
          <p:cNvPr id="337" name="Picture 13"/>
          <p:cNvPicPr/>
          <p:nvPr/>
        </p:nvPicPr>
        <p:blipFill>
          <a:blip r:embed="rId5"/>
          <a:stretch>
            <a:fillRect/>
          </a:stretch>
        </p:blipFill>
        <p:spPr>
          <a:xfrm>
            <a:off x="7026120" y="4922280"/>
            <a:ext cx="4568040" cy="1183680"/>
          </a:xfrm>
          <a:prstGeom prst="rect">
            <a:avLst/>
          </a:prstGeom>
          <a:ln w="0">
            <a:noFill/>
          </a:ln>
        </p:spPr>
      </p:pic>
      <p:sp>
        <p:nvSpPr>
          <p:cNvPr id="338" name="TextBox 14"/>
          <p:cNvSpPr/>
          <p:nvPr/>
        </p:nvSpPr>
        <p:spPr>
          <a:xfrm>
            <a:off x="5373360" y="2283120"/>
            <a:ext cx="3060000" cy="3646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nSpc>
                <a:spcPct val="100000"/>
              </a:lnSpc>
              <a:buNone/>
            </a:pPr>
            <a:r>
              <a:rPr lang="en-US" sz="1800" b="0" strike="noStrike" spc="-1">
                <a:solidFill>
                  <a:srgbClr val="9A5315"/>
                </a:solidFill>
                <a:latin typeface="Arial"/>
              </a:rPr>
              <a:t>Comp gửi</a:t>
            </a:r>
            <a:endParaRPr lang="en-US" sz="1800" b="0" strike="noStrike" spc="-1">
              <a:latin typeface="Arial"/>
            </a:endParaRPr>
          </a:p>
        </p:txBody>
      </p:sp>
      <p:sp>
        <p:nvSpPr>
          <p:cNvPr id="339" name="TextBox 15"/>
          <p:cNvSpPr/>
          <p:nvPr/>
        </p:nvSpPr>
        <p:spPr>
          <a:xfrm>
            <a:off x="10233360" y="2283120"/>
            <a:ext cx="2089800" cy="3646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nSpc>
                <a:spcPct val="100000"/>
              </a:lnSpc>
              <a:buNone/>
            </a:pPr>
            <a:r>
              <a:rPr lang="en-US" sz="1800" b="0" strike="noStrike" spc="-1">
                <a:solidFill>
                  <a:srgbClr val="9A5315"/>
                </a:solidFill>
                <a:latin typeface="Arial"/>
              </a:rPr>
              <a:t>Comp nhận</a:t>
            </a:r>
            <a:endParaRPr lang="en-US" sz="1800" b="0" strike="noStrike" spc="-1">
              <a:latin typeface="Arial"/>
            </a:endParaRPr>
          </a:p>
        </p:txBody>
      </p:sp>
      <p:sp>
        <p:nvSpPr>
          <p:cNvPr id="4" name="PlaceHolder 3"/>
          <p:cNvSpPr>
            <a:spLocks noGrp="1"/>
          </p:cNvSpPr>
          <p:nvPr>
            <p:ph type="sldNum" idx="1"/>
          </p:nvPr>
        </p:nvSpPr>
        <p:spPr/>
        <p:txBody>
          <a:bodyPr/>
          <a:lstStyle/>
          <a:p>
            <a:fld id="{F90079FB-ECEF-4F56-9FD5-04C77A4167F2}" type="slidenum">
              <a:rPr/>
              <a:t>65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8. </a:t>
            </a:r>
            <a:r>
              <a:rPr lang="vi-VN" sz="3600" b="0" strike="noStrike" spc="-1">
                <a:solidFill>
                  <a:srgbClr val="4D2A0B"/>
                </a:solidFill>
                <a:latin typeface="Arial"/>
              </a:rPr>
              <a:t>Tương tác giữa các Comp với Input &amp; Output</a:t>
            </a:r>
            <a:endParaRPr lang="en-US" sz="3600" b="0" strike="noStrike" spc="-1">
              <a:solidFill>
                <a:srgbClr val="9A5315"/>
              </a:solidFill>
              <a:latin typeface="Arial"/>
            </a:endParaRPr>
          </a:p>
        </p:txBody>
      </p:sp>
      <p:sp>
        <p:nvSpPr>
          <p:cNvPr id="341"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Sử dụng đồng thời:</a:t>
            </a:r>
            <a:br>
              <a:rPr sz="2400"/>
            </a:br>
            <a:r>
              <a:rPr lang="en-US" sz="2400" b="0" strike="noStrike" spc="-1">
                <a:solidFill>
                  <a:srgbClr val="9A5315"/>
                </a:solidFill>
                <a:latin typeface="Arial"/>
              </a:rPr>
              <a:t>@Input để gửi từ “Comp này” → “Comp kia”</a:t>
            </a:r>
            <a:br>
              <a:rPr sz="2400"/>
            </a:br>
            <a:r>
              <a:rPr lang="en-US" sz="2400" b="0" strike="noStrike" spc="-1">
                <a:solidFill>
                  <a:srgbClr val="9A5315"/>
                </a:solidFill>
                <a:latin typeface="Arial"/>
              </a:rPr>
              <a:t>@Output để gửi từ “Comp kia” → “Comp này”</a:t>
            </a:r>
          </a:p>
          <a:p>
            <a:pPr marL="347345" indent="-347345">
              <a:lnSpc>
                <a:spcPct val="100000"/>
              </a:lnSpc>
              <a:spcBef>
                <a:spcPts val="1800"/>
              </a:spcBef>
              <a:buClr>
                <a:srgbClr val="FF0000"/>
              </a:buClr>
              <a:buFont typeface="Arial"/>
              <a:buChar char="•"/>
            </a:pPr>
            <a:r>
              <a:rPr lang="en-US" sz="2400" b="0" strike="noStrike" spc="-1">
                <a:solidFill>
                  <a:srgbClr val="FF0000"/>
                </a:solidFill>
                <a:latin typeface="Arial"/>
              </a:rPr>
              <a:t>Có thể dùng two-ways binding cho @Input để cập nhật giá trị, không cần @Output không?</a:t>
            </a:r>
            <a:br>
              <a:rPr sz="2400"/>
            </a:br>
            <a:r>
              <a:rPr lang="en-US" sz="2400" b="0" strike="noStrike" spc="-1">
                <a:solidFill>
                  <a:srgbClr val="9A5315"/>
                </a:solidFill>
                <a:latin typeface="Arial"/>
              </a:rPr>
              <a:t>=&gt; Có thể, bằng cách truyền một object nhưng </a:t>
            </a:r>
            <a:r>
              <a:rPr lang="en-US" sz="2400" b="1" strike="noStrike" spc="-1">
                <a:solidFill>
                  <a:srgbClr val="9A5315"/>
                </a:solidFill>
                <a:latin typeface="Arial"/>
              </a:rPr>
              <a:t>KHÔNG NÊN</a:t>
            </a:r>
            <a:r>
              <a:rPr lang="en-US" sz="2400" b="0" strike="noStrike" spc="-1">
                <a:solidFill>
                  <a:srgbClr val="9A5315"/>
                </a:solidFill>
                <a:latin typeface="Arial"/>
              </a:rPr>
              <a:t> làm vậy. TS/JS sẽ tham chiếu đến object, khiến việc edit các properties đều “lưu lại” vào object gốc. Nếu trường hợp edit bị sai và muốn “cancel” thì không còn được nữa hoặc phải tải lại trang để lấy lại dữ liệu cũ.</a:t>
            </a:r>
            <a:br>
              <a:rPr sz="2400"/>
            </a:br>
            <a:r>
              <a:rPr lang="en-US" sz="2400" b="0" strike="noStrike" spc="-1">
                <a:solidFill>
                  <a:srgbClr val="9A5315"/>
                </a:solidFill>
                <a:latin typeface="Arial"/>
              </a:rPr>
              <a:t>=&gt; @Output ra đời để “trả” lại data mà không làm thay đổi @Input</a:t>
            </a:r>
          </a:p>
        </p:txBody>
      </p:sp>
      <p:sp>
        <p:nvSpPr>
          <p:cNvPr id="4" name="PlaceHolder 3"/>
          <p:cNvSpPr>
            <a:spLocks noGrp="1"/>
          </p:cNvSpPr>
          <p:nvPr>
            <p:ph type="sldNum" idx="1"/>
          </p:nvPr>
        </p:nvSpPr>
        <p:spPr/>
        <p:txBody>
          <a:bodyPr/>
          <a:lstStyle/>
          <a:p>
            <a:fld id="{10F5D3AB-09FA-4218-BC70-DBB66CA240F1}" type="slidenum">
              <a:rPr/>
              <a:t>66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8. </a:t>
            </a:r>
            <a:r>
              <a:rPr lang="vi-VN" sz="3600" b="0" strike="noStrike" spc="-1">
                <a:solidFill>
                  <a:srgbClr val="4D2A0B"/>
                </a:solidFill>
                <a:latin typeface="Arial"/>
              </a:rPr>
              <a:t>Tương tác giữa các Comp với Input &amp; Output</a:t>
            </a:r>
            <a:endParaRPr lang="en-US" sz="3600" b="0" strike="noStrike" spc="-1">
              <a:solidFill>
                <a:srgbClr val="9A5315"/>
              </a:solidFill>
              <a:latin typeface="Arial"/>
            </a:endParaRPr>
          </a:p>
        </p:txBody>
      </p:sp>
      <p:sp>
        <p:nvSpPr>
          <p:cNvPr id="343" name="PlaceHolder 2"/>
          <p:cNvSpPr>
            <a:spLocks noGrp="1"/>
          </p:cNvSpPr>
          <p:nvPr>
            <p:ph/>
          </p:nvPr>
        </p:nvSpPr>
        <p:spPr>
          <a:xfrm>
            <a:off x="1065240" y="4645080"/>
            <a:ext cx="10058040" cy="16455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pic>
        <p:nvPicPr>
          <p:cNvPr id="344" name="Picture 7"/>
          <p:cNvPicPr/>
          <p:nvPr/>
        </p:nvPicPr>
        <p:blipFill>
          <a:blip r:embed="rId2"/>
          <a:stretch>
            <a:fillRect/>
          </a:stretch>
        </p:blipFill>
        <p:spPr>
          <a:xfrm>
            <a:off x="3047400" y="1854720"/>
            <a:ext cx="6093720" cy="2660040"/>
          </a:xfrm>
          <a:prstGeom prst="rect">
            <a:avLst/>
          </a:prstGeom>
          <a:ln w="0">
            <a:noFill/>
          </a:ln>
        </p:spPr>
      </p:pic>
      <p:pic>
        <p:nvPicPr>
          <p:cNvPr id="345" name="Picture 3"/>
          <p:cNvPicPr/>
          <p:nvPr/>
        </p:nvPicPr>
        <p:blipFill>
          <a:blip r:embed="rId3"/>
          <a:stretch>
            <a:fillRect/>
          </a:stretch>
        </p:blipFill>
        <p:spPr>
          <a:xfrm>
            <a:off x="2171160" y="4782240"/>
            <a:ext cx="4292280" cy="1497240"/>
          </a:xfrm>
          <a:prstGeom prst="rect">
            <a:avLst/>
          </a:prstGeom>
          <a:ln w="0">
            <a:noFill/>
          </a:ln>
        </p:spPr>
      </p:pic>
      <p:pic>
        <p:nvPicPr>
          <p:cNvPr id="346" name="Picture 8"/>
          <p:cNvPicPr/>
          <p:nvPr/>
        </p:nvPicPr>
        <p:blipFill>
          <a:blip r:embed="rId4"/>
          <a:stretch>
            <a:fillRect/>
          </a:stretch>
        </p:blipFill>
        <p:spPr>
          <a:xfrm>
            <a:off x="6615360" y="4782240"/>
            <a:ext cx="3569040" cy="1816920"/>
          </a:xfrm>
          <a:prstGeom prst="rect">
            <a:avLst/>
          </a:prstGeom>
          <a:ln w="0">
            <a:noFill/>
          </a:ln>
        </p:spPr>
      </p:pic>
      <p:sp>
        <p:nvSpPr>
          <p:cNvPr id="4" name="PlaceHolder 3"/>
          <p:cNvSpPr>
            <a:spLocks noGrp="1"/>
          </p:cNvSpPr>
          <p:nvPr>
            <p:ph type="sldNum" idx="1"/>
          </p:nvPr>
        </p:nvSpPr>
        <p:spPr/>
        <p:txBody>
          <a:bodyPr/>
          <a:lstStyle/>
          <a:p>
            <a:fld id="{D330AFD6-76B2-4F4F-BC87-21A4BB6FFE19}" type="slidenum">
              <a:rPr/>
              <a:t>67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8. </a:t>
            </a:r>
            <a:r>
              <a:rPr lang="vi-VN" sz="3600" b="0" strike="noStrike" spc="-1">
                <a:solidFill>
                  <a:srgbClr val="4D2A0B"/>
                </a:solidFill>
                <a:latin typeface="Arial"/>
              </a:rPr>
              <a:t>Tương tác giữa các Comp với Input &amp; Output</a:t>
            </a:r>
            <a:endParaRPr lang="en-US" sz="3600" b="0" strike="noStrike" spc="-1">
              <a:solidFill>
                <a:srgbClr val="9A5315"/>
              </a:solidFill>
              <a:latin typeface="Arial"/>
            </a:endParaRPr>
          </a:p>
        </p:txBody>
      </p:sp>
      <p:pic>
        <p:nvPicPr>
          <p:cNvPr id="348" name="Content Placeholder 11"/>
          <p:cNvPicPr/>
          <p:nvPr/>
        </p:nvPicPr>
        <p:blipFill>
          <a:blip r:embed="rId2"/>
          <a:stretch>
            <a:fillRect/>
          </a:stretch>
        </p:blipFill>
        <p:spPr>
          <a:xfrm>
            <a:off x="6807960" y="1773360"/>
            <a:ext cx="2806920" cy="1935720"/>
          </a:xfrm>
          <a:prstGeom prst="rect">
            <a:avLst/>
          </a:prstGeom>
          <a:ln w="0">
            <a:noFill/>
          </a:ln>
        </p:spPr>
      </p:pic>
      <p:pic>
        <p:nvPicPr>
          <p:cNvPr id="349" name="Picture 8"/>
          <p:cNvPicPr/>
          <p:nvPr/>
        </p:nvPicPr>
        <p:blipFill>
          <a:blip r:embed="rId3"/>
          <a:stretch>
            <a:fillRect/>
          </a:stretch>
        </p:blipFill>
        <p:spPr>
          <a:xfrm>
            <a:off x="1684440" y="1773360"/>
            <a:ext cx="4773960" cy="1935720"/>
          </a:xfrm>
          <a:prstGeom prst="rect">
            <a:avLst/>
          </a:prstGeom>
          <a:ln w="0">
            <a:noFill/>
          </a:ln>
        </p:spPr>
      </p:pic>
      <p:pic>
        <p:nvPicPr>
          <p:cNvPr id="350" name="Picture 13" descr="Graphical user interface, text, application&#10;&#10;Description automatically generated"/>
          <p:cNvPicPr/>
          <p:nvPr/>
        </p:nvPicPr>
        <p:blipFill>
          <a:blip r:embed="rId4"/>
          <a:stretch>
            <a:fillRect/>
          </a:stretch>
        </p:blipFill>
        <p:spPr>
          <a:xfrm>
            <a:off x="4870800" y="3818520"/>
            <a:ext cx="2788200" cy="2588400"/>
          </a:xfrm>
          <a:prstGeom prst="rect">
            <a:avLst/>
          </a:prstGeom>
          <a:ln w="0">
            <a:noFill/>
          </a:ln>
        </p:spPr>
      </p:pic>
      <p:sp>
        <p:nvSpPr>
          <p:cNvPr id="3" name="PlaceHolder 2"/>
          <p:cNvSpPr>
            <a:spLocks noGrp="1"/>
          </p:cNvSpPr>
          <p:nvPr>
            <p:ph type="sldNum" idx="1"/>
          </p:nvPr>
        </p:nvSpPr>
        <p:spPr/>
        <p:txBody>
          <a:bodyPr/>
          <a:lstStyle/>
          <a:p>
            <a:fld id="{C6524E36-452D-45E6-A372-74F5BFB5BEC7}" type="slidenum">
              <a:rPr/>
              <a:t>68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9. Template Refeference variable</a:t>
            </a:r>
            <a:endParaRPr lang="en-US" sz="3600" b="0" strike="noStrike" spc="-1">
              <a:solidFill>
                <a:srgbClr val="9A5315"/>
              </a:solidFill>
              <a:latin typeface="Arial"/>
            </a:endParaRPr>
          </a:p>
        </p:txBody>
      </p:sp>
      <p:sp>
        <p:nvSpPr>
          <p:cNvPr id="352"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Syntax: </a:t>
            </a:r>
            <a:r>
              <a:rPr lang="en-US" sz="2400" b="0" strike="noStrike" spc="-1">
                <a:solidFill>
                  <a:srgbClr val="1A73CB"/>
                </a:solidFill>
                <a:latin typeface="Arial"/>
              </a:rPr>
              <a:t>&lt;tag </a:t>
            </a:r>
            <a:r>
              <a:rPr lang="en-US" sz="2400" b="0" strike="noStrike" spc="-1">
                <a:solidFill>
                  <a:srgbClr val="F1471F"/>
                </a:solidFill>
                <a:latin typeface="Arial"/>
              </a:rPr>
              <a:t>#</a:t>
            </a:r>
            <a:r>
              <a:rPr lang="en-US" sz="2400" b="0" strike="noStrike" spc="-1">
                <a:solidFill>
                  <a:srgbClr val="E7954E"/>
                </a:solidFill>
                <a:latin typeface="Arial"/>
              </a:rPr>
              <a:t>&lt;template varName&gt;</a:t>
            </a:r>
            <a:r>
              <a:rPr lang="en-US" sz="2400" b="0" strike="noStrike" spc="-1">
                <a:solidFill>
                  <a:srgbClr val="1A73CB"/>
                </a:solidFill>
                <a:latin typeface="Arial"/>
              </a:rPr>
              <a:t>&gt;&lt;/tag&gt;</a:t>
            </a:r>
            <a:endParaRPr lang="en-US" sz="2400" b="0" strike="noStrike" spc="-1">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Giúp “lấy” các giá trị bên trong một template (ví dụ: value của &lt;input&gt;) để thực hiện các task mà không cần sử dụng 2-ways binding.</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grpSp>
        <p:nvGrpSpPr>
          <p:cNvPr id="353" name="Group 16"/>
          <p:cNvGrpSpPr/>
          <p:nvPr/>
        </p:nvGrpSpPr>
        <p:grpSpPr>
          <a:xfrm>
            <a:off x="2567880" y="3291840"/>
            <a:ext cx="7246440" cy="3227400"/>
            <a:chOff x="2567880" y="3291840"/>
            <a:chExt cx="7246440" cy="3227400"/>
          </a:xfrm>
        </p:grpSpPr>
        <p:pic>
          <p:nvPicPr>
            <p:cNvPr id="354" name="Picture 7"/>
            <p:cNvPicPr/>
            <p:nvPr/>
          </p:nvPicPr>
          <p:blipFill>
            <a:blip r:embed="rId2"/>
            <a:stretch>
              <a:fillRect/>
            </a:stretch>
          </p:blipFill>
          <p:spPr>
            <a:xfrm>
              <a:off x="2567880" y="3659760"/>
              <a:ext cx="2685960" cy="1576800"/>
            </a:xfrm>
            <a:prstGeom prst="rect">
              <a:avLst/>
            </a:prstGeom>
            <a:ln w="0">
              <a:noFill/>
            </a:ln>
          </p:spPr>
        </p:pic>
        <p:pic>
          <p:nvPicPr>
            <p:cNvPr id="355" name="Picture 9"/>
            <p:cNvPicPr/>
            <p:nvPr/>
          </p:nvPicPr>
          <p:blipFill>
            <a:blip r:embed="rId3"/>
            <a:stretch>
              <a:fillRect/>
            </a:stretch>
          </p:blipFill>
          <p:spPr>
            <a:xfrm>
              <a:off x="2567880" y="5315760"/>
              <a:ext cx="2685960" cy="1203480"/>
            </a:xfrm>
            <a:prstGeom prst="rect">
              <a:avLst/>
            </a:prstGeom>
            <a:ln w="0">
              <a:noFill/>
            </a:ln>
          </p:spPr>
        </p:pic>
        <p:pic>
          <p:nvPicPr>
            <p:cNvPr id="356" name="Picture 11"/>
            <p:cNvPicPr/>
            <p:nvPr/>
          </p:nvPicPr>
          <p:blipFill>
            <a:blip r:embed="rId4"/>
            <a:stretch>
              <a:fillRect/>
            </a:stretch>
          </p:blipFill>
          <p:spPr>
            <a:xfrm>
              <a:off x="6775920" y="3659760"/>
              <a:ext cx="3038400" cy="1445760"/>
            </a:xfrm>
            <a:prstGeom prst="rect">
              <a:avLst/>
            </a:prstGeom>
            <a:ln w="0">
              <a:noFill/>
            </a:ln>
          </p:spPr>
        </p:pic>
        <p:pic>
          <p:nvPicPr>
            <p:cNvPr id="357" name="Picture 13"/>
            <p:cNvPicPr/>
            <p:nvPr/>
          </p:nvPicPr>
          <p:blipFill>
            <a:blip r:embed="rId5"/>
            <a:stretch>
              <a:fillRect/>
            </a:stretch>
          </p:blipFill>
          <p:spPr>
            <a:xfrm>
              <a:off x="6775920" y="5233320"/>
              <a:ext cx="3038400" cy="1148040"/>
            </a:xfrm>
            <a:prstGeom prst="rect">
              <a:avLst/>
            </a:prstGeom>
            <a:ln w="0">
              <a:noFill/>
            </a:ln>
          </p:spPr>
        </p:pic>
        <p:sp>
          <p:nvSpPr>
            <p:cNvPr id="358" name="TextBox 14"/>
            <p:cNvSpPr/>
            <p:nvPr/>
          </p:nvSpPr>
          <p:spPr>
            <a:xfrm>
              <a:off x="2567880" y="3323880"/>
              <a:ext cx="268596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gn="r">
                <a:lnSpc>
                  <a:spcPct val="100000"/>
                </a:lnSpc>
                <a:buNone/>
              </a:pPr>
              <a:r>
                <a:rPr lang="en-US" sz="1800" b="0" strike="noStrike" spc="-1">
                  <a:solidFill>
                    <a:srgbClr val="9A5315"/>
                  </a:solidFill>
                  <a:latin typeface="Arial"/>
                </a:rPr>
                <a:t>Sử dụng 2-ways binding</a:t>
              </a:r>
              <a:endParaRPr lang="en-US" sz="1800" b="0" strike="noStrike" spc="-1">
                <a:latin typeface="Arial"/>
              </a:endParaRPr>
            </a:p>
          </p:txBody>
        </p:sp>
        <p:sp>
          <p:nvSpPr>
            <p:cNvPr id="359" name="TextBox 15"/>
            <p:cNvSpPr/>
            <p:nvPr/>
          </p:nvSpPr>
          <p:spPr>
            <a:xfrm>
              <a:off x="6775920" y="3291840"/>
              <a:ext cx="303840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gn="ctr">
                <a:lnSpc>
                  <a:spcPct val="100000"/>
                </a:lnSpc>
                <a:buNone/>
              </a:pPr>
              <a:r>
                <a:rPr lang="en-US" sz="1800" b="0" strike="noStrike" spc="-1">
                  <a:solidFill>
                    <a:srgbClr val="9A5315"/>
                  </a:solidFill>
                  <a:latin typeface="Arial"/>
                </a:rPr>
                <a:t>Sử dụng Template variable</a:t>
              </a:r>
              <a:endParaRPr lang="en-US" sz="1800" b="0" strike="noStrike" spc="-1">
                <a:latin typeface="Arial"/>
              </a:endParaRPr>
            </a:p>
          </p:txBody>
        </p:sp>
      </p:grpSp>
      <p:sp>
        <p:nvSpPr>
          <p:cNvPr id="4" name="PlaceHolder 3"/>
          <p:cNvSpPr>
            <a:spLocks noGrp="1"/>
          </p:cNvSpPr>
          <p:nvPr>
            <p:ph type="sldNum" idx="1"/>
          </p:nvPr>
        </p:nvSpPr>
        <p:spPr/>
        <p:txBody>
          <a:bodyPr/>
          <a:lstStyle/>
          <a:p>
            <a:fld id="{3ED1A91D-192B-4A68-9B00-4E2224FC2987}" type="slidenum">
              <a:rPr/>
              <a:t>69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1065240" y="689760"/>
            <a:ext cx="10058040" cy="64728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UTM Essendine Caps" panose="02040603050506020204"/>
              </a:rPr>
              <a:t>2. Kỹ năng</a:t>
            </a:r>
            <a:endParaRPr lang="en-US" sz="3600" b="0" strike="noStrike" spc="-1">
              <a:solidFill>
                <a:srgbClr val="9A5315"/>
              </a:solidFill>
              <a:latin typeface="Arial"/>
            </a:endParaRPr>
          </a:p>
        </p:txBody>
      </p:sp>
      <p:sp>
        <p:nvSpPr>
          <p:cNvPr id="178" name="PlaceHolder 2"/>
          <p:cNvSpPr>
            <a:spLocks noGrp="1"/>
          </p:cNvSpPr>
          <p:nvPr>
            <p:ph/>
          </p:nvPr>
        </p:nvSpPr>
        <p:spPr>
          <a:xfrm>
            <a:off x="1065240" y="1612800"/>
            <a:ext cx="10058040" cy="422892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SVN-Segoe Print"/>
              </a:rPr>
              <a:t>Giải quyết vấn đề</a:t>
            </a:r>
            <a:endParaRPr lang="en-US" sz="2400" b="0" strike="noStrike" spc="-1">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a:solidFill>
                  <a:srgbClr val="9A5315"/>
                </a:solidFill>
                <a:latin typeface="SVN-Segoe Print"/>
              </a:rPr>
              <a:t>Ghi nhớ / Ghi chú các vấn đề đã giải quyết</a:t>
            </a:r>
            <a:endParaRPr lang="en-US" sz="2400" b="0" strike="noStrike" spc="-1">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a:solidFill>
                  <a:srgbClr val="9A5315"/>
                </a:solidFill>
                <a:latin typeface="SVN-Segoe Print"/>
              </a:rPr>
              <a:t>Kỹ năng tìm kiếm</a:t>
            </a:r>
            <a:endParaRPr lang="en-US" sz="2400" b="0" strike="noStrike" spc="-1">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a:solidFill>
                  <a:srgbClr val="9A5315"/>
                </a:solidFill>
                <a:latin typeface="SVN-Segoe Print"/>
              </a:rPr>
              <a:t>Debug bằng trình duyệt</a:t>
            </a:r>
            <a:endParaRPr lang="en-US" sz="2400" b="0" strike="noStrike" spc="-1">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a:solidFill>
                  <a:srgbClr val="9A5315"/>
                </a:solidFill>
                <a:latin typeface="SVN-Segoe Print"/>
              </a:rPr>
              <a:t>Tối ưu code</a:t>
            </a: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72CEB796-D8FF-4A27-85D7-EC5583AE7975}" type="slidenum">
              <a:rPr/>
              <a:t>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9. Template Refeference variable</a:t>
            </a:r>
            <a:endParaRPr lang="en-US" sz="3600" b="0" strike="noStrike" spc="-1">
              <a:solidFill>
                <a:srgbClr val="9A5315"/>
              </a:solidFill>
              <a:latin typeface="Arial"/>
            </a:endParaRPr>
          </a:p>
        </p:txBody>
      </p:sp>
      <p:sp>
        <p:nvSpPr>
          <p:cNvPr id="361"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Nếu khai báo tại một component selector, variable sẽ tham chiếu đến đối tượng component đó (component instance).</a:t>
            </a:r>
            <a:br>
              <a:rPr sz="2400"/>
            </a:br>
            <a:r>
              <a:rPr lang="en-US" sz="2400" b="0" strike="noStrike" spc="-1">
                <a:solidFill>
                  <a:srgbClr val="9A5315"/>
                </a:solidFill>
                <a:latin typeface="Arial"/>
              </a:rPr>
              <a:t>VD: </a:t>
            </a:r>
            <a:r>
              <a:rPr lang="en-US" sz="2400" b="0" strike="noStrike" spc="-1">
                <a:solidFill>
                  <a:srgbClr val="1A73CB"/>
                </a:solidFill>
                <a:latin typeface="Arial"/>
              </a:rPr>
              <a:t>&lt;my-comp #tpl&gt;&lt;/my-comp&gt;</a:t>
            </a:r>
            <a:endParaRPr lang="en-US" sz="2400" b="0" strike="noStrike" spc="-1">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Nếu khai báo tại một tag HTML, variable sẽ tham chiếu đến </a:t>
            </a:r>
            <a:r>
              <a:rPr lang="en-US" sz="2400" b="0" strike="noStrike" spc="-1">
                <a:solidFill>
                  <a:srgbClr val="1A73CB"/>
                </a:solidFill>
                <a:latin typeface="Arial"/>
              </a:rPr>
              <a:t>HTML Element</a:t>
            </a:r>
            <a:r>
              <a:rPr lang="en-US" sz="2400" b="0" strike="noStrike" spc="-1">
                <a:solidFill>
                  <a:srgbClr val="9A5315"/>
                </a:solidFill>
                <a:latin typeface="Arial"/>
              </a:rPr>
              <a:t> đó.</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Nếu khai báo tại một </a:t>
            </a:r>
            <a:r>
              <a:rPr lang="en-US" sz="2400" b="0" strike="noStrike" spc="-1">
                <a:solidFill>
                  <a:srgbClr val="1A73CB"/>
                </a:solidFill>
                <a:latin typeface="Arial"/>
              </a:rPr>
              <a:t>&lt;ng-template&gt;</a:t>
            </a:r>
            <a:r>
              <a:rPr lang="en-US" sz="2400" b="0" strike="noStrike" spc="-1">
                <a:solidFill>
                  <a:srgbClr val="9A5315"/>
                </a:solidFill>
                <a:latin typeface="Arial"/>
              </a:rPr>
              <a:t>, variable sẽ tham chiếu đến </a:t>
            </a:r>
            <a:r>
              <a:rPr lang="en-US" sz="2400" b="0" strike="noStrike" spc="-1">
                <a:solidFill>
                  <a:srgbClr val="1A73CB"/>
                </a:solidFill>
                <a:latin typeface="Arial"/>
              </a:rPr>
              <a:t>TemplateRef</a:t>
            </a:r>
            <a:r>
              <a:rPr lang="en-US" sz="2400" b="0" strike="noStrike" spc="-1">
                <a:solidFill>
                  <a:srgbClr val="9A5315"/>
                </a:solidFill>
                <a:latin typeface="Arial"/>
              </a:rPr>
              <a:t>.</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Nếu variable được gán bằng một giá trị cụ thể thì được hiểu là đang tham chiếu đến một directive.</a:t>
            </a:r>
            <a:br>
              <a:rPr sz="2400"/>
            </a:br>
            <a:r>
              <a:rPr lang="en-US" sz="2400" b="0" strike="noStrike" spc="-1">
                <a:solidFill>
                  <a:srgbClr val="9A5315"/>
                </a:solidFill>
                <a:latin typeface="Arial"/>
              </a:rPr>
              <a:t>VD: </a:t>
            </a:r>
            <a:r>
              <a:rPr lang="en-US" sz="2400" b="0" strike="noStrike" spc="-1">
                <a:solidFill>
                  <a:srgbClr val="1A73CB"/>
                </a:solidFill>
                <a:latin typeface="Arial"/>
              </a:rPr>
              <a:t>#var="ngModel"</a:t>
            </a: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B1047ED8-79D9-4B41-A80E-7920A3B5B379}" type="slidenum">
              <a:rPr/>
              <a:t>70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10. ViewChild &amp; ViewChildren </a:t>
            </a:r>
            <a:endParaRPr lang="en-US" sz="3600" b="0" strike="noStrike" spc="-1">
              <a:solidFill>
                <a:srgbClr val="9A5315"/>
              </a:solidFill>
              <a:latin typeface="Arial"/>
            </a:endParaRPr>
          </a:p>
        </p:txBody>
      </p:sp>
      <p:sp>
        <p:nvSpPr>
          <p:cNvPr id="363" name="PlaceHolder 2"/>
          <p:cNvSpPr>
            <a:spLocks noGrp="1"/>
          </p:cNvSpPr>
          <p:nvPr>
            <p:ph/>
          </p:nvPr>
        </p:nvSpPr>
        <p:spPr>
          <a:xfrm>
            <a:off x="1065240" y="1752480"/>
            <a:ext cx="10058040" cy="485352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Template Refeference lấy dữ liệu và dùng ngay tại trang HTML, vậy muốn lấy và sử dụng Template Refeference tại class TS thì dùng gì?</a:t>
            </a:r>
            <a:br>
              <a:rPr sz="2400"/>
            </a:br>
            <a:r>
              <a:rPr lang="en-US" sz="2400" b="0" strike="noStrike" spc="-1">
                <a:solidFill>
                  <a:srgbClr val="9A5315"/>
                </a:solidFill>
                <a:latin typeface="Arial"/>
              </a:rPr>
              <a:t>=&gt; ViewChild &amp; ViewChildren</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Syntax: </a:t>
            </a:r>
            <a:r>
              <a:rPr lang="en-US" sz="1800" b="1" strike="noStrike" spc="-1">
                <a:solidFill>
                  <a:srgbClr val="1A73CB"/>
                </a:solidFill>
                <a:latin typeface="Courier New"/>
              </a:rPr>
              <a:t>@ViewChild(‘</a:t>
            </a:r>
            <a:r>
              <a:rPr lang="en-US" sz="1800" b="1" strike="noStrike" spc="-1">
                <a:solidFill>
                  <a:srgbClr val="E7954E"/>
                </a:solidFill>
                <a:latin typeface="Courier New"/>
              </a:rPr>
              <a:t>&lt;templateVar&gt;</a:t>
            </a:r>
            <a:r>
              <a:rPr lang="en-US" sz="1800" b="1" strike="noStrike" spc="-1">
                <a:solidFill>
                  <a:srgbClr val="1A73CB"/>
                </a:solidFill>
                <a:latin typeface="Courier New"/>
              </a:rPr>
              <a:t>’) </a:t>
            </a:r>
            <a:r>
              <a:rPr lang="en-US" sz="1800" b="1" strike="noStrike" spc="-1">
                <a:solidFill>
                  <a:srgbClr val="E7954E"/>
                </a:solidFill>
                <a:latin typeface="Courier New"/>
              </a:rPr>
              <a:t>&lt;varName&gt;</a:t>
            </a:r>
            <a:r>
              <a:rPr lang="en-US" sz="1800" b="1" strike="noStrike" spc="-1">
                <a:solidFill>
                  <a:srgbClr val="1A73CB"/>
                </a:solidFill>
                <a:latin typeface="Courier New"/>
              </a:rPr>
              <a:t>: </a:t>
            </a:r>
            <a:r>
              <a:rPr lang="en-US" sz="1800" b="1" strike="noStrike" spc="-1">
                <a:solidFill>
                  <a:srgbClr val="E7954E"/>
                </a:solidFill>
                <a:latin typeface="Courier New"/>
              </a:rPr>
              <a:t>&lt;type&gt;</a:t>
            </a:r>
            <a:br>
              <a:rPr sz="1800"/>
            </a:br>
            <a:r>
              <a:rPr lang="en-US" sz="1800" b="1" strike="noStrike" spc="-1">
                <a:solidFill>
                  <a:srgbClr val="E7954E"/>
                </a:solidFill>
                <a:latin typeface="Courier New"/>
              </a:rPr>
              <a:t>	    </a:t>
            </a:r>
            <a:r>
              <a:rPr lang="en-US" sz="1800" b="1" strike="noStrike" spc="-1">
                <a:solidFill>
                  <a:srgbClr val="1A73CB"/>
                </a:solidFill>
                <a:latin typeface="Courier New"/>
              </a:rPr>
              <a:t>@ViewChildren(‘</a:t>
            </a:r>
            <a:r>
              <a:rPr lang="en-US" sz="1800" b="1" strike="noStrike" spc="-1">
                <a:solidFill>
                  <a:srgbClr val="E7954E"/>
                </a:solidFill>
                <a:latin typeface="Courier New"/>
              </a:rPr>
              <a:t>&lt;templateVar&gt;</a:t>
            </a:r>
            <a:r>
              <a:rPr lang="en-US" sz="1800" b="1" strike="noStrike" spc="-1">
                <a:solidFill>
                  <a:srgbClr val="1A73CB"/>
                </a:solidFill>
                <a:latin typeface="Courier New"/>
              </a:rPr>
              <a:t>’)</a:t>
            </a:r>
            <a:r>
              <a:rPr lang="en-US" sz="1800" b="1" strike="noStrike" spc="-1">
                <a:solidFill>
                  <a:srgbClr val="E7954E"/>
                </a:solidFill>
                <a:latin typeface="Courier New"/>
              </a:rPr>
              <a:t> &lt;varName&gt;</a:t>
            </a:r>
            <a:r>
              <a:rPr lang="en-US" sz="1800" b="1" strike="noStrike" spc="-1">
                <a:solidFill>
                  <a:srgbClr val="1A73CB"/>
                </a:solidFill>
                <a:latin typeface="Courier New"/>
              </a:rPr>
              <a:t>:</a:t>
            </a:r>
            <a:r>
              <a:rPr lang="en-US" sz="1800" b="1" strike="noStrike" spc="-1">
                <a:solidFill>
                  <a:srgbClr val="E7954E"/>
                </a:solidFill>
                <a:latin typeface="Courier New"/>
              </a:rPr>
              <a:t> &lt;type&gt;</a:t>
            </a:r>
            <a:br>
              <a:rPr sz="2400"/>
            </a:br>
            <a:r>
              <a:rPr lang="en-US" sz="2400" b="0" strike="noStrike" spc="-1">
                <a:solidFill>
                  <a:srgbClr val="E7954E"/>
                </a:solidFill>
                <a:latin typeface="Arial"/>
              </a:rPr>
              <a:t>&lt;templateVar&gt; </a:t>
            </a:r>
            <a:r>
              <a:rPr lang="en-US" sz="2400" b="0" strike="noStrike" spc="-1">
                <a:solidFill>
                  <a:srgbClr val="9A5315"/>
                </a:solidFill>
                <a:latin typeface="Arial"/>
              </a:rPr>
              <a:t>là Template Refeference khai báo tại HTML (#...)</a:t>
            </a:r>
            <a:br>
              <a:rPr sz="2400"/>
            </a:br>
            <a:r>
              <a:rPr lang="en-US" sz="2400" b="0" strike="noStrike" spc="-1">
                <a:solidFill>
                  <a:srgbClr val="E7954E"/>
                </a:solidFill>
                <a:latin typeface="Arial"/>
              </a:rPr>
              <a:t>&lt;type&gt; </a:t>
            </a:r>
            <a:r>
              <a:rPr lang="en-US" sz="2400" b="0" strike="noStrike" spc="-1">
                <a:solidFill>
                  <a:srgbClr val="9A5315"/>
                </a:solidFill>
                <a:latin typeface="Arial"/>
              </a:rPr>
              <a:t>tương ứng với 4 type của Template Refeference</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ViewChild sẽ trả về </a:t>
            </a:r>
            <a:r>
              <a:rPr lang="en-US" sz="2400" b="0" strike="noStrike" spc="-1">
                <a:solidFill>
                  <a:srgbClr val="E7954E"/>
                </a:solidFill>
                <a:latin typeface="Arial"/>
              </a:rPr>
              <a:t>&lt;templateVar&gt; </a:t>
            </a:r>
            <a:r>
              <a:rPr lang="en-US" sz="2400" b="0" strike="noStrike" spc="-1">
                <a:solidFill>
                  <a:srgbClr val="9A5315"/>
                </a:solidFill>
                <a:latin typeface="Arial"/>
              </a:rPr>
              <a:t>đầu tiên tìm được tại HTML (từ trên xuống)</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ViewChildren sẽ trả về danh sách (</a:t>
            </a:r>
            <a:r>
              <a:rPr lang="en-US" sz="2400" b="0" strike="noStrike" spc="-1">
                <a:solidFill>
                  <a:srgbClr val="6DC025"/>
                </a:solidFill>
                <a:latin typeface="Roboto Mono"/>
                <a:hlinkClick r:id="rId2"/>
              </a:rPr>
              <a:t>QueryList</a:t>
            </a:r>
            <a:r>
              <a:rPr lang="en-US" sz="2400" b="0" strike="noStrike" spc="-1">
                <a:solidFill>
                  <a:srgbClr val="9A5315"/>
                </a:solidFill>
                <a:latin typeface="Roboto Mono"/>
              </a:rPr>
              <a:t>)</a:t>
            </a:r>
            <a:r>
              <a:rPr lang="en-US" sz="2400" b="0" strike="noStrike" spc="-1">
                <a:solidFill>
                  <a:srgbClr val="9A5315"/>
                </a:solidFill>
                <a:latin typeface="Arial"/>
              </a:rPr>
              <a:t> các </a:t>
            </a:r>
            <a:r>
              <a:rPr lang="en-US" sz="2400" b="0" strike="noStrike" spc="-1">
                <a:solidFill>
                  <a:srgbClr val="E7954E"/>
                </a:solidFill>
                <a:latin typeface="Arial"/>
              </a:rPr>
              <a:t>&lt;templateVar&gt; </a:t>
            </a:r>
            <a:r>
              <a:rPr lang="en-US" sz="2400" b="0" strike="noStrike" spc="-1">
                <a:solidFill>
                  <a:srgbClr val="9A5315"/>
                </a:solidFill>
                <a:latin typeface="Arial"/>
              </a:rPr>
              <a:t>tìm được tại HTML</a:t>
            </a:r>
          </a:p>
        </p:txBody>
      </p:sp>
      <p:sp>
        <p:nvSpPr>
          <p:cNvPr id="4" name="PlaceHolder 3"/>
          <p:cNvSpPr>
            <a:spLocks noGrp="1"/>
          </p:cNvSpPr>
          <p:nvPr>
            <p:ph type="sldNum" idx="1"/>
          </p:nvPr>
        </p:nvSpPr>
        <p:spPr/>
        <p:txBody>
          <a:bodyPr/>
          <a:lstStyle/>
          <a:p>
            <a:fld id="{D503159D-5B41-4944-A1A1-D4CD0B8EE42C}" type="slidenum">
              <a:rPr/>
              <a:t>71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10. ViewChild &amp; ViewChildren </a:t>
            </a:r>
            <a:endParaRPr lang="en-US" sz="3600" b="0" strike="noStrike" spc="-1">
              <a:solidFill>
                <a:srgbClr val="9A5315"/>
              </a:solidFill>
              <a:latin typeface="Arial"/>
            </a:endParaRPr>
          </a:p>
        </p:txBody>
      </p:sp>
      <p:sp>
        <p:nvSpPr>
          <p:cNvPr id="365" name="PlaceHolder 2"/>
          <p:cNvSpPr>
            <a:spLocks noGrp="1"/>
          </p:cNvSpPr>
          <p:nvPr>
            <p:ph/>
          </p:nvPr>
        </p:nvSpPr>
        <p:spPr>
          <a:xfrm>
            <a:off x="1065240" y="1752480"/>
            <a:ext cx="10058040" cy="485352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pic>
        <p:nvPicPr>
          <p:cNvPr id="366" name="Picture 3"/>
          <p:cNvPicPr/>
          <p:nvPr/>
        </p:nvPicPr>
        <p:blipFill>
          <a:blip r:embed="rId2"/>
          <a:stretch>
            <a:fillRect/>
          </a:stretch>
        </p:blipFill>
        <p:spPr>
          <a:xfrm>
            <a:off x="2223000" y="1873080"/>
            <a:ext cx="4408920" cy="2200320"/>
          </a:xfrm>
          <a:prstGeom prst="rect">
            <a:avLst/>
          </a:prstGeom>
          <a:ln w="0">
            <a:noFill/>
          </a:ln>
        </p:spPr>
      </p:pic>
      <p:pic>
        <p:nvPicPr>
          <p:cNvPr id="367" name="Picture 7"/>
          <p:cNvPicPr/>
          <p:nvPr/>
        </p:nvPicPr>
        <p:blipFill>
          <a:blip r:embed="rId3"/>
          <a:stretch>
            <a:fillRect/>
          </a:stretch>
        </p:blipFill>
        <p:spPr>
          <a:xfrm>
            <a:off x="6858360" y="1873080"/>
            <a:ext cx="4264920" cy="2818440"/>
          </a:xfrm>
          <a:prstGeom prst="rect">
            <a:avLst/>
          </a:prstGeom>
          <a:ln w="0">
            <a:noFill/>
          </a:ln>
        </p:spPr>
      </p:pic>
      <p:pic>
        <p:nvPicPr>
          <p:cNvPr id="368" name="Picture 9" descr="Graphical user interface, text&#10;&#10;Description automatically generated"/>
          <p:cNvPicPr/>
          <p:nvPr/>
        </p:nvPicPr>
        <p:blipFill>
          <a:blip r:embed="rId4"/>
          <a:stretch>
            <a:fillRect/>
          </a:stretch>
        </p:blipFill>
        <p:spPr>
          <a:xfrm>
            <a:off x="3193560" y="4194360"/>
            <a:ext cx="1838880" cy="1707120"/>
          </a:xfrm>
          <a:prstGeom prst="rect">
            <a:avLst/>
          </a:prstGeom>
          <a:ln w="0">
            <a:noFill/>
          </a:ln>
        </p:spPr>
      </p:pic>
      <p:sp>
        <p:nvSpPr>
          <p:cNvPr id="4" name="PlaceHolder 3"/>
          <p:cNvSpPr>
            <a:spLocks noGrp="1"/>
          </p:cNvSpPr>
          <p:nvPr>
            <p:ph type="sldNum" idx="1"/>
          </p:nvPr>
        </p:nvSpPr>
        <p:spPr/>
        <p:txBody>
          <a:bodyPr/>
          <a:lstStyle/>
          <a:p>
            <a:fld id="{CF27DD61-4DDD-45BE-8740-C83F7B39958F}" type="slidenum">
              <a:rPr/>
              <a:t>72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11. Content projection: ng-content</a:t>
            </a:r>
            <a:endParaRPr lang="en-US" sz="3600" b="0" strike="noStrike" spc="-1">
              <a:solidFill>
                <a:srgbClr val="9A5315"/>
              </a:solidFill>
              <a:latin typeface="Arial"/>
            </a:endParaRPr>
          </a:p>
        </p:txBody>
      </p:sp>
      <p:sp>
        <p:nvSpPr>
          <p:cNvPr id="370"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Khi thiết kế giao diện của một component, ta cần biết trước phần khung giao diện, element nào đặt ở đâu, v.v... Vậy trường hợp chưa biết trước hoặc mới chỉ xác định được phần khung cơ bản nhất thì phải làm sao?</a:t>
            </a:r>
            <a:br>
              <a:rPr sz="2400"/>
            </a:br>
            <a:r>
              <a:rPr lang="en-US" sz="2400" b="0" strike="noStrike" spc="-1">
                <a:solidFill>
                  <a:srgbClr val="9A5315"/>
                </a:solidFill>
                <a:latin typeface="Arial"/>
              </a:rPr>
              <a:t>=&gt; Content projection</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Là một cơ chế nhúng HTML (chưa biết trước) vào các component</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Syntax:</a:t>
            </a:r>
          </a:p>
        </p:txBody>
      </p:sp>
      <p:pic>
        <p:nvPicPr>
          <p:cNvPr id="371" name="Picture 3"/>
          <p:cNvPicPr/>
          <p:nvPr/>
        </p:nvPicPr>
        <p:blipFill>
          <a:blip r:embed="rId2"/>
          <a:stretch>
            <a:fillRect/>
          </a:stretch>
        </p:blipFill>
        <p:spPr>
          <a:xfrm>
            <a:off x="2720160" y="4498200"/>
            <a:ext cx="2362320" cy="1171440"/>
          </a:xfrm>
          <a:prstGeom prst="rect">
            <a:avLst/>
          </a:prstGeom>
          <a:ln w="0">
            <a:noFill/>
          </a:ln>
        </p:spPr>
      </p:pic>
      <p:sp>
        <p:nvSpPr>
          <p:cNvPr id="372" name="TextBox 6"/>
          <p:cNvSpPr/>
          <p:nvPr/>
        </p:nvSpPr>
        <p:spPr>
          <a:xfrm>
            <a:off x="5330880" y="4846320"/>
            <a:ext cx="4480200" cy="3646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nSpc>
                <a:spcPct val="100000"/>
              </a:lnSpc>
              <a:buNone/>
            </a:pPr>
            <a:r>
              <a:rPr lang="en-US" sz="1800" b="1" strike="noStrike" spc="-1">
                <a:solidFill>
                  <a:srgbClr val="9A5315"/>
                </a:solidFill>
                <a:latin typeface="Arial"/>
              </a:rPr>
              <a:t>(Single-slot content projection)</a:t>
            </a:r>
            <a:endParaRPr lang="en-US" sz="1800" b="0" strike="noStrike" spc="-1">
              <a:latin typeface="Arial"/>
            </a:endParaRPr>
          </a:p>
        </p:txBody>
      </p:sp>
      <p:sp>
        <p:nvSpPr>
          <p:cNvPr id="4" name="PlaceHolder 3"/>
          <p:cNvSpPr>
            <a:spLocks noGrp="1"/>
          </p:cNvSpPr>
          <p:nvPr>
            <p:ph type="sldNum" idx="1"/>
          </p:nvPr>
        </p:nvSpPr>
        <p:spPr/>
        <p:txBody>
          <a:bodyPr/>
          <a:lstStyle/>
          <a:p>
            <a:fld id="{E824FAB9-71CF-4435-B759-FEC8F687C4FA}" type="slidenum">
              <a:rPr/>
              <a:t>73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11. Content projection: ng-content</a:t>
            </a:r>
            <a:endParaRPr lang="en-US" sz="3600" b="0" strike="noStrike" spc="-1">
              <a:solidFill>
                <a:srgbClr val="9A5315"/>
              </a:solidFill>
              <a:latin typeface="Arial"/>
            </a:endParaRPr>
          </a:p>
        </p:txBody>
      </p:sp>
      <p:sp>
        <p:nvSpPr>
          <p:cNvPr id="37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br>
              <a:rPr sz="2400"/>
            </a:br>
            <a:br>
              <a:rPr sz="2400"/>
            </a:br>
            <a:br>
              <a:rPr sz="2400"/>
            </a:br>
            <a:br>
              <a:rPr sz="2400"/>
            </a:br>
            <a:r>
              <a:rPr lang="en-US" sz="2400" b="0" strike="noStrike" spc="-1">
                <a:solidFill>
                  <a:srgbClr val="9A5315"/>
                </a:solidFill>
                <a:latin typeface="Arial"/>
              </a:rPr>
              <a:t> </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Nếu khai báo nhiều &lt;ng-content&gt; trong một template, HTML sẽ render vào &lt;ng-content&gt; cuối cùng.</a:t>
            </a:r>
            <a:br>
              <a:rPr sz="2400"/>
            </a:br>
            <a:br>
              <a:rPr sz="2400"/>
            </a:br>
            <a:br>
              <a:rPr sz="2400"/>
            </a:br>
            <a:r>
              <a:rPr lang="en-US" sz="2400" b="0" strike="noStrike" spc="-1">
                <a:solidFill>
                  <a:srgbClr val="9A5315"/>
                </a:solidFill>
                <a:latin typeface="Arial"/>
              </a:rPr>
              <a:t> </a:t>
            </a:r>
          </a:p>
        </p:txBody>
      </p:sp>
      <p:pic>
        <p:nvPicPr>
          <p:cNvPr id="375" name="Picture 3"/>
          <p:cNvPicPr/>
          <p:nvPr/>
        </p:nvPicPr>
        <p:blipFill>
          <a:blip r:embed="rId2"/>
          <a:stretch>
            <a:fillRect/>
          </a:stretch>
        </p:blipFill>
        <p:spPr>
          <a:xfrm>
            <a:off x="5887440" y="1701360"/>
            <a:ext cx="2467080" cy="1225440"/>
          </a:xfrm>
          <a:prstGeom prst="rect">
            <a:avLst/>
          </a:prstGeom>
          <a:ln w="0">
            <a:noFill/>
          </a:ln>
        </p:spPr>
      </p:pic>
      <p:pic>
        <p:nvPicPr>
          <p:cNvPr id="376" name="Picture 7"/>
          <p:cNvPicPr/>
          <p:nvPr/>
        </p:nvPicPr>
        <p:blipFill>
          <a:blip r:embed="rId3"/>
          <a:stretch>
            <a:fillRect/>
          </a:stretch>
        </p:blipFill>
        <p:spPr>
          <a:xfrm>
            <a:off x="2113560" y="1701360"/>
            <a:ext cx="3525840" cy="978120"/>
          </a:xfrm>
          <a:prstGeom prst="rect">
            <a:avLst/>
          </a:prstGeom>
          <a:ln w="0">
            <a:noFill/>
          </a:ln>
        </p:spPr>
      </p:pic>
      <p:pic>
        <p:nvPicPr>
          <p:cNvPr id="377" name="Picture 6"/>
          <p:cNvPicPr/>
          <p:nvPr/>
        </p:nvPicPr>
        <p:blipFill>
          <a:blip r:embed="rId4"/>
          <a:stretch>
            <a:fillRect/>
          </a:stretch>
        </p:blipFill>
        <p:spPr>
          <a:xfrm>
            <a:off x="8532360" y="1701360"/>
            <a:ext cx="2543040" cy="647280"/>
          </a:xfrm>
          <a:prstGeom prst="rect">
            <a:avLst/>
          </a:prstGeom>
          <a:ln w="0">
            <a:noFill/>
          </a:ln>
        </p:spPr>
      </p:pic>
      <p:pic>
        <p:nvPicPr>
          <p:cNvPr id="378" name="Picture 10"/>
          <p:cNvPicPr/>
          <p:nvPr/>
        </p:nvPicPr>
        <p:blipFill>
          <a:blip r:embed="rId5"/>
          <a:stretch>
            <a:fillRect/>
          </a:stretch>
        </p:blipFill>
        <p:spPr>
          <a:xfrm>
            <a:off x="1528200" y="4709880"/>
            <a:ext cx="4359240" cy="1694880"/>
          </a:xfrm>
          <a:prstGeom prst="rect">
            <a:avLst/>
          </a:prstGeom>
          <a:ln w="0">
            <a:noFill/>
          </a:ln>
        </p:spPr>
      </p:pic>
      <p:pic>
        <p:nvPicPr>
          <p:cNvPr id="379" name="Picture 14"/>
          <p:cNvPicPr/>
          <p:nvPr/>
        </p:nvPicPr>
        <p:blipFill>
          <a:blip r:embed="rId6"/>
          <a:stretch>
            <a:fillRect/>
          </a:stretch>
        </p:blipFill>
        <p:spPr>
          <a:xfrm>
            <a:off x="6304320" y="5038200"/>
            <a:ext cx="2505240" cy="1037880"/>
          </a:xfrm>
          <a:prstGeom prst="rect">
            <a:avLst/>
          </a:prstGeom>
          <a:ln w="0">
            <a:noFill/>
          </a:ln>
        </p:spPr>
      </p:pic>
      <p:sp>
        <p:nvSpPr>
          <p:cNvPr id="4" name="PlaceHolder 3"/>
          <p:cNvSpPr>
            <a:spLocks noGrp="1"/>
          </p:cNvSpPr>
          <p:nvPr>
            <p:ph type="sldNum" idx="1"/>
          </p:nvPr>
        </p:nvSpPr>
        <p:spPr/>
        <p:txBody>
          <a:bodyPr/>
          <a:lstStyle/>
          <a:p>
            <a:fld id="{F9AA2B20-E13D-497C-910E-571E61D33321}" type="slidenum">
              <a:rPr/>
              <a:t>74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11. Content projection: ng-content</a:t>
            </a:r>
            <a:endParaRPr lang="en-US" sz="3600" b="0" strike="noStrike" spc="-1">
              <a:solidFill>
                <a:srgbClr val="9A5315"/>
              </a:solidFill>
              <a:latin typeface="Arial"/>
            </a:endParaRPr>
          </a:p>
        </p:txBody>
      </p:sp>
      <p:sp>
        <p:nvSpPr>
          <p:cNvPr id="381"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Để giải quyết vấn đề &lt;ng-content&gt; tự động render vào thẻ cuối cùng, ta có </a:t>
            </a:r>
            <a:r>
              <a:rPr lang="en-US" sz="2400" b="1" strike="noStrike" spc="-1">
                <a:solidFill>
                  <a:srgbClr val="9A5315"/>
                </a:solidFill>
                <a:latin typeface="Arial"/>
              </a:rPr>
              <a:t>Multi-slot content projection</a:t>
            </a:r>
            <a:r>
              <a:rPr lang="en-US" sz="2400" b="0" strike="noStrike" spc="-1">
                <a:solidFill>
                  <a:srgbClr val="9A5315"/>
                </a:solidFill>
                <a:latin typeface="Arial"/>
              </a:rPr>
              <a:t>.</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Syntax: </a:t>
            </a:r>
            <a:r>
              <a:rPr lang="en-US" sz="1800" b="1" strike="noStrike" spc="-1">
                <a:solidFill>
                  <a:srgbClr val="1A73CB"/>
                </a:solidFill>
                <a:latin typeface="Courier New"/>
              </a:rPr>
              <a:t>&lt;ng-content select="[</a:t>
            </a:r>
            <a:r>
              <a:rPr lang="en-US" sz="1800" b="1" strike="noStrike" spc="-1">
                <a:solidFill>
                  <a:srgbClr val="E7954E"/>
                </a:solidFill>
                <a:latin typeface="Courier New"/>
              </a:rPr>
              <a:t>&lt;selectorName&gt;</a:t>
            </a:r>
            <a:r>
              <a:rPr lang="en-US" sz="1800" b="1" strike="noStrike" spc="-1">
                <a:solidFill>
                  <a:srgbClr val="1A73CB"/>
                </a:solidFill>
                <a:latin typeface="Courier New"/>
              </a:rPr>
              <a:t>]"&gt;&lt;/ng-content&gt;</a:t>
            </a:r>
            <a:br>
              <a:rPr sz="1800"/>
            </a:br>
            <a:r>
              <a:rPr lang="en-US" sz="2400" b="0" strike="noStrike" spc="-1">
                <a:solidFill>
                  <a:srgbClr val="9A5315"/>
                </a:solidFill>
                <a:latin typeface="Arial"/>
              </a:rPr>
              <a:t>Sử dụng:</a:t>
            </a:r>
            <a:br>
              <a:rPr sz="2400"/>
            </a:br>
            <a:r>
              <a:rPr lang="en-US" sz="2400" b="0" strike="noStrike" spc="-1">
                <a:solidFill>
                  <a:srgbClr val="9A5315"/>
                </a:solidFill>
                <a:latin typeface="Arial"/>
              </a:rPr>
              <a:t> </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sp>
        <p:nvSpPr>
          <p:cNvPr id="382" name="TextBox 3"/>
          <p:cNvSpPr/>
          <p:nvPr/>
        </p:nvSpPr>
        <p:spPr>
          <a:xfrm>
            <a:off x="2971800" y="3173040"/>
            <a:ext cx="6199200" cy="9133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nSpc>
                <a:spcPct val="100000"/>
              </a:lnSpc>
              <a:buNone/>
            </a:pPr>
            <a:r>
              <a:rPr lang="en-US" sz="1800" b="0" strike="noStrike" spc="-1">
                <a:solidFill>
                  <a:srgbClr val="1A73CB"/>
                </a:solidFill>
                <a:latin typeface="Consolas"/>
              </a:rPr>
              <a:t>&lt;app-my-comp&gt;</a:t>
            </a:r>
            <a:endParaRPr lang="en-US" sz="1800" b="0" strike="noStrike" spc="-1">
              <a:latin typeface="Arial"/>
            </a:endParaRPr>
          </a:p>
          <a:p>
            <a:pPr>
              <a:lnSpc>
                <a:spcPct val="100000"/>
              </a:lnSpc>
              <a:buNone/>
            </a:pPr>
            <a:r>
              <a:rPr lang="en-US" sz="1800" b="0" strike="noStrike" spc="-1">
                <a:solidFill>
                  <a:srgbClr val="1A73CB"/>
                </a:solidFill>
                <a:latin typeface="Consolas"/>
              </a:rPr>
              <a:t>  &lt;p </a:t>
            </a:r>
            <a:r>
              <a:rPr lang="en-US" sz="1800" b="0" strike="noStrike" spc="-1">
                <a:solidFill>
                  <a:srgbClr val="F3771A"/>
                </a:solidFill>
                <a:latin typeface="Consolas"/>
              </a:rPr>
              <a:t>&lt;</a:t>
            </a:r>
            <a:r>
              <a:rPr lang="en-US" sz="1800" b="0" strike="noStrike" spc="-1">
                <a:solidFill>
                  <a:srgbClr val="F3771A"/>
                </a:solidFill>
                <a:latin typeface="Arial"/>
              </a:rPr>
              <a:t> selectorName</a:t>
            </a:r>
            <a:r>
              <a:rPr lang="en-US" sz="1800" b="0" strike="noStrike" spc="-1">
                <a:solidFill>
                  <a:srgbClr val="F3771A"/>
                </a:solidFill>
                <a:latin typeface="Consolas"/>
              </a:rPr>
              <a:t>&gt;</a:t>
            </a:r>
            <a:r>
              <a:rPr lang="en-US" sz="1800" b="0" strike="noStrike" spc="-1">
                <a:solidFill>
                  <a:srgbClr val="1A73CB"/>
                </a:solidFill>
                <a:latin typeface="Consolas"/>
              </a:rPr>
              <a:t>&gt;  </a:t>
            </a:r>
            <a:r>
              <a:rPr lang="en-US" sz="1800" b="0" strike="noStrike" spc="-1">
                <a:solidFill>
                  <a:srgbClr val="000000"/>
                </a:solidFill>
                <a:latin typeface="Consolas"/>
              </a:rPr>
              <a:t>HTML code...  </a:t>
            </a:r>
            <a:r>
              <a:rPr lang="en-US" sz="1800" b="0" strike="noStrike" spc="-1">
                <a:solidFill>
                  <a:srgbClr val="1A73CB"/>
                </a:solidFill>
                <a:latin typeface="Consolas"/>
              </a:rPr>
              <a:t>&lt;/p&gt;</a:t>
            </a:r>
            <a:endParaRPr lang="en-US" sz="1800" b="0" strike="noStrike" spc="-1">
              <a:latin typeface="Arial"/>
            </a:endParaRPr>
          </a:p>
          <a:p>
            <a:pPr>
              <a:lnSpc>
                <a:spcPct val="100000"/>
              </a:lnSpc>
              <a:buNone/>
            </a:pPr>
            <a:r>
              <a:rPr lang="en-US" sz="1800" b="0" strike="noStrike" spc="-1">
                <a:solidFill>
                  <a:srgbClr val="1A73CB"/>
                </a:solidFill>
                <a:latin typeface="Consolas"/>
              </a:rPr>
              <a:t>&lt;/app-my-comp&gt;</a:t>
            </a:r>
            <a:endParaRPr lang="en-US" sz="1800" b="0" strike="noStrike" spc="-1">
              <a:latin typeface="Arial"/>
            </a:endParaRPr>
          </a:p>
        </p:txBody>
      </p:sp>
      <p:pic>
        <p:nvPicPr>
          <p:cNvPr id="383" name="Picture 7"/>
          <p:cNvPicPr/>
          <p:nvPr/>
        </p:nvPicPr>
        <p:blipFill>
          <a:blip r:embed="rId2"/>
          <a:stretch>
            <a:fillRect/>
          </a:stretch>
        </p:blipFill>
        <p:spPr>
          <a:xfrm>
            <a:off x="2048040" y="4092480"/>
            <a:ext cx="3809520" cy="1505160"/>
          </a:xfrm>
          <a:prstGeom prst="rect">
            <a:avLst/>
          </a:prstGeom>
          <a:ln w="0">
            <a:noFill/>
          </a:ln>
        </p:spPr>
      </p:pic>
      <p:pic>
        <p:nvPicPr>
          <p:cNvPr id="384" name="Picture 6"/>
          <p:cNvPicPr/>
          <p:nvPr/>
        </p:nvPicPr>
        <p:blipFill>
          <a:blip r:embed="rId3"/>
          <a:stretch>
            <a:fillRect/>
          </a:stretch>
        </p:blipFill>
        <p:spPr>
          <a:xfrm>
            <a:off x="8890560" y="4379400"/>
            <a:ext cx="2467080" cy="1047600"/>
          </a:xfrm>
          <a:prstGeom prst="rect">
            <a:avLst/>
          </a:prstGeom>
          <a:ln w="0">
            <a:noFill/>
          </a:ln>
        </p:spPr>
      </p:pic>
      <p:pic>
        <p:nvPicPr>
          <p:cNvPr id="385" name="Picture 10"/>
          <p:cNvPicPr/>
          <p:nvPr/>
        </p:nvPicPr>
        <p:blipFill>
          <a:blip r:embed="rId4"/>
          <a:stretch>
            <a:fillRect/>
          </a:stretch>
        </p:blipFill>
        <p:spPr>
          <a:xfrm>
            <a:off x="5937480" y="4092480"/>
            <a:ext cx="2764440" cy="1519920"/>
          </a:xfrm>
          <a:prstGeom prst="rect">
            <a:avLst/>
          </a:prstGeom>
          <a:ln w="0">
            <a:noFill/>
          </a:ln>
        </p:spPr>
      </p:pic>
      <p:sp>
        <p:nvSpPr>
          <p:cNvPr id="4" name="PlaceHolder 3"/>
          <p:cNvSpPr>
            <a:spLocks noGrp="1"/>
          </p:cNvSpPr>
          <p:nvPr>
            <p:ph type="sldNum" idx="1"/>
          </p:nvPr>
        </p:nvSpPr>
        <p:spPr/>
        <p:txBody>
          <a:bodyPr/>
          <a:lstStyle/>
          <a:p>
            <a:fld id="{B392F815-B0B2-4AA6-A930-46FC6F2A1590}" type="slidenum">
              <a:rPr/>
              <a:t>75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12. Built-in Pipes</a:t>
            </a:r>
            <a:endParaRPr lang="en-US" sz="3600" b="0" strike="noStrike" spc="-1">
              <a:solidFill>
                <a:srgbClr val="9A5315"/>
              </a:solidFill>
              <a:latin typeface="Arial"/>
            </a:endParaRPr>
          </a:p>
        </p:txBody>
      </p:sp>
      <p:sp>
        <p:nvSpPr>
          <p:cNvPr id="387" name="PlaceHolder 2"/>
          <p:cNvSpPr>
            <a:spLocks noGrp="1"/>
          </p:cNvSpPr>
          <p:nvPr>
            <p:ph/>
          </p:nvPr>
        </p:nvSpPr>
        <p:spPr>
          <a:xfrm>
            <a:off x="1065240" y="1752480"/>
            <a:ext cx="10058040" cy="480024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Như một “đường ống” với chức năng biến đổi dữ liệu, ví dụ chuyển đội định dạng ngày tháng, tiền tệ, v.v...</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Syntax: (dùng ở template HTML) </a:t>
            </a:r>
            <a:r>
              <a:rPr lang="en-US" sz="2000" b="1" strike="noStrike" spc="-1">
                <a:solidFill>
                  <a:srgbClr val="1A73CB"/>
                </a:solidFill>
                <a:latin typeface="Courier New"/>
              </a:rPr>
              <a:t>{{ </a:t>
            </a:r>
            <a:r>
              <a:rPr lang="en-US" sz="2000" b="1" strike="noStrike" spc="-1">
                <a:solidFill>
                  <a:srgbClr val="E7954E"/>
                </a:solidFill>
                <a:latin typeface="Courier New"/>
              </a:rPr>
              <a:t>&lt;value&gt;</a:t>
            </a:r>
            <a:r>
              <a:rPr lang="en-US" sz="2000" b="1" strike="noStrike" spc="-1">
                <a:solidFill>
                  <a:srgbClr val="1A73CB"/>
                </a:solidFill>
                <a:latin typeface="Courier New"/>
              </a:rPr>
              <a:t> | </a:t>
            </a:r>
            <a:r>
              <a:rPr lang="en-US" sz="2000" b="1" strike="noStrike" spc="-1">
                <a:solidFill>
                  <a:srgbClr val="E7954E"/>
                </a:solidFill>
                <a:latin typeface="Courier New"/>
              </a:rPr>
              <a:t>&lt;pipe&gt; </a:t>
            </a:r>
            <a:r>
              <a:rPr lang="en-US" sz="2000" b="1" strike="noStrike" spc="-1">
                <a:solidFill>
                  <a:srgbClr val="1A73CB"/>
                </a:solidFill>
                <a:latin typeface="Courier New"/>
              </a:rPr>
              <a:t>}}</a:t>
            </a:r>
            <a:endParaRPr lang="en-US" sz="2000" b="0" strike="noStrike" spc="-1">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Một số Built-in Pipes thường dùng:</a:t>
            </a:r>
          </a:p>
          <a:p>
            <a:pPr marL="740410" lvl="1" indent="-283210">
              <a:lnSpc>
                <a:spcPct val="100000"/>
              </a:lnSpc>
              <a:spcBef>
                <a:spcPts val="1200"/>
              </a:spcBef>
              <a:buClr>
                <a:srgbClr val="9A5315"/>
              </a:buClr>
              <a:buFont typeface="Wingdings" panose="05000000000000000000" pitchFamily="2" charset="2"/>
              <a:buChar char=""/>
            </a:pPr>
            <a:r>
              <a:rPr lang="en-US" sz="2000" b="0" u="sng" strike="noStrike" spc="-1">
                <a:solidFill>
                  <a:srgbClr val="6DC025"/>
                </a:solidFill>
                <a:uFillTx/>
                <a:latin typeface="Arial"/>
                <a:hlinkClick r:id="rId2"/>
              </a:rPr>
              <a:t>DatePipe</a:t>
            </a:r>
            <a:r>
              <a:rPr lang="en-US" sz="2000" b="0" strike="noStrike" spc="-1">
                <a:solidFill>
                  <a:srgbClr val="9A5315"/>
                </a:solidFill>
                <a:latin typeface="Arial"/>
              </a:rPr>
              <a:t>: Định dạng ngày</a:t>
            </a:r>
          </a:p>
          <a:p>
            <a:pPr marL="740410" lvl="1" indent="-283210">
              <a:lnSpc>
                <a:spcPct val="100000"/>
              </a:lnSpc>
              <a:spcBef>
                <a:spcPts val="1200"/>
              </a:spcBef>
              <a:buClr>
                <a:srgbClr val="9A5315"/>
              </a:buClr>
              <a:buFont typeface="Wingdings" panose="05000000000000000000" pitchFamily="2" charset="2"/>
              <a:buChar char=""/>
            </a:pPr>
            <a:r>
              <a:rPr lang="en-US" sz="2000" b="0" u="sng" strike="noStrike" spc="-1">
                <a:solidFill>
                  <a:srgbClr val="6DC025"/>
                </a:solidFill>
                <a:uFillTx/>
                <a:latin typeface="Arial"/>
                <a:hlinkClick r:id="rId3"/>
              </a:rPr>
              <a:t>TitleCasePipe</a:t>
            </a:r>
            <a:r>
              <a:rPr lang="en-US" sz="2000" b="0" strike="noStrike" spc="-1">
                <a:solidFill>
                  <a:srgbClr val="9A5315"/>
                </a:solidFill>
                <a:latin typeface="Arial"/>
              </a:rPr>
              <a:t>: Đổi văn bản thành viết hoa đầu mỗi từ</a:t>
            </a:r>
          </a:p>
          <a:p>
            <a:pPr marL="740410" lvl="1" indent="-283210">
              <a:lnSpc>
                <a:spcPct val="100000"/>
              </a:lnSpc>
              <a:spcBef>
                <a:spcPts val="1200"/>
              </a:spcBef>
              <a:buClr>
                <a:srgbClr val="9A5315"/>
              </a:buClr>
              <a:buFont typeface="Wingdings" panose="05000000000000000000" pitchFamily="2" charset="2"/>
              <a:buChar char=""/>
            </a:pPr>
            <a:r>
              <a:rPr lang="en-US" sz="2000" b="0" u="sng" strike="noStrike" spc="-1">
                <a:solidFill>
                  <a:srgbClr val="6DC025"/>
                </a:solidFill>
                <a:uFillTx/>
                <a:latin typeface="Arial"/>
                <a:hlinkClick r:id="rId4"/>
              </a:rPr>
              <a:t>SlicePipe</a:t>
            </a:r>
            <a:r>
              <a:rPr lang="en-US" sz="2000" b="0" strike="noStrike" spc="-1">
                <a:solidFill>
                  <a:srgbClr val="9A5315"/>
                </a:solidFill>
                <a:latin typeface="Arial"/>
              </a:rPr>
              <a:t>: Cắt bớt văn bản</a:t>
            </a:r>
          </a:p>
          <a:p>
            <a:pPr marL="740410" lvl="1" indent="-283210">
              <a:lnSpc>
                <a:spcPct val="100000"/>
              </a:lnSpc>
              <a:spcBef>
                <a:spcPts val="1200"/>
              </a:spcBef>
              <a:buClr>
                <a:srgbClr val="9A5315"/>
              </a:buClr>
              <a:buFont typeface="Wingdings" panose="05000000000000000000" pitchFamily="2" charset="2"/>
              <a:buChar char=""/>
            </a:pPr>
            <a:r>
              <a:rPr lang="en-US" sz="2000" b="0" u="sng" strike="noStrike" spc="-1">
                <a:solidFill>
                  <a:srgbClr val="6DC025"/>
                </a:solidFill>
                <a:uFillTx/>
                <a:latin typeface="Arial"/>
                <a:hlinkClick r:id="rId5"/>
              </a:rPr>
              <a:t>DecimalPipe</a:t>
            </a:r>
            <a:r>
              <a:rPr lang="en-US" sz="2000" b="0" strike="noStrike" spc="-1">
                <a:solidFill>
                  <a:srgbClr val="9A5315"/>
                </a:solidFill>
                <a:latin typeface="Arial"/>
              </a:rPr>
              <a:t>: Định dạng số</a:t>
            </a:r>
          </a:p>
          <a:p>
            <a:pPr marL="740410" lvl="1" indent="-283210">
              <a:lnSpc>
                <a:spcPct val="100000"/>
              </a:lnSpc>
              <a:spcBef>
                <a:spcPts val="1200"/>
              </a:spcBef>
              <a:buClr>
                <a:srgbClr val="9A5315"/>
              </a:buClr>
              <a:buFont typeface="Wingdings" panose="05000000000000000000" pitchFamily="2" charset="2"/>
              <a:buChar char=""/>
            </a:pPr>
            <a:r>
              <a:rPr lang="en-US" sz="2000" b="0" u="sng" strike="noStrike" spc="-1">
                <a:solidFill>
                  <a:srgbClr val="6DC025"/>
                </a:solidFill>
                <a:uFillTx/>
                <a:latin typeface="Arial"/>
                <a:hlinkClick r:id="rId6"/>
              </a:rPr>
              <a:t>AsyncPipe</a:t>
            </a:r>
            <a:r>
              <a:rPr lang="en-US" sz="2000" b="0" strike="noStrike" spc="-1">
                <a:solidFill>
                  <a:srgbClr val="9A5315"/>
                </a:solidFill>
                <a:latin typeface="Arial"/>
              </a:rPr>
              <a:t>: Lấy dữ liệu bất đồng bộ ở dạng Observable hoặc Promise</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Xem thêm các pipes khác </a:t>
            </a:r>
            <a:r>
              <a:rPr lang="en-US" sz="2000" b="0" u="sng" strike="noStrike" spc="-1">
                <a:solidFill>
                  <a:srgbClr val="6DC025"/>
                </a:solidFill>
                <a:uFillTx/>
                <a:latin typeface="Arial"/>
                <a:hlinkClick r:id="rId7"/>
              </a:rPr>
              <a:t>tại đây</a:t>
            </a:r>
            <a:r>
              <a:rPr lang="en-US" sz="2000" b="0" strike="noStrike" spc="-1">
                <a:solidFill>
                  <a:srgbClr val="9A5315"/>
                </a:solidFill>
                <a:latin typeface="Arial"/>
              </a:rPr>
              <a:t>.</a:t>
            </a:r>
          </a:p>
        </p:txBody>
      </p:sp>
      <p:sp>
        <p:nvSpPr>
          <p:cNvPr id="4" name="PlaceHolder 3"/>
          <p:cNvSpPr>
            <a:spLocks noGrp="1"/>
          </p:cNvSpPr>
          <p:nvPr>
            <p:ph type="sldNum" idx="1"/>
          </p:nvPr>
        </p:nvSpPr>
        <p:spPr/>
        <p:txBody>
          <a:bodyPr/>
          <a:lstStyle/>
          <a:p>
            <a:fld id="{5645AABB-57D8-4F1B-B12A-4F842CDC746F}" type="slidenum">
              <a:rPr/>
              <a:t>76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12. Built-in Pipes</a:t>
            </a:r>
            <a:endParaRPr lang="en-US" sz="3600" b="0" strike="noStrike" spc="-1">
              <a:solidFill>
                <a:srgbClr val="9A5315"/>
              </a:solidFill>
              <a:latin typeface="Arial"/>
            </a:endParaRPr>
          </a:p>
        </p:txBody>
      </p:sp>
      <p:sp>
        <p:nvSpPr>
          <p:cNvPr id="389" name="PlaceHolder 2"/>
          <p:cNvSpPr>
            <a:spLocks noGrp="1"/>
          </p:cNvSpPr>
          <p:nvPr>
            <p:ph/>
          </p:nvPr>
        </p:nvSpPr>
        <p:spPr>
          <a:xfrm>
            <a:off x="1065240" y="1752480"/>
            <a:ext cx="10058040" cy="480024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pic>
        <p:nvPicPr>
          <p:cNvPr id="390" name="Picture 3"/>
          <p:cNvPicPr/>
          <p:nvPr/>
        </p:nvPicPr>
        <p:blipFill>
          <a:blip r:embed="rId2"/>
          <a:stretch>
            <a:fillRect/>
          </a:stretch>
        </p:blipFill>
        <p:spPr>
          <a:xfrm>
            <a:off x="1092240" y="2538360"/>
            <a:ext cx="4385160" cy="3229200"/>
          </a:xfrm>
          <a:prstGeom prst="rect">
            <a:avLst/>
          </a:prstGeom>
          <a:ln w="0">
            <a:noFill/>
          </a:ln>
        </p:spPr>
      </p:pic>
      <p:pic>
        <p:nvPicPr>
          <p:cNvPr id="391" name="Picture 7"/>
          <p:cNvPicPr/>
          <p:nvPr/>
        </p:nvPicPr>
        <p:blipFill>
          <a:blip r:embed="rId3"/>
          <a:stretch>
            <a:fillRect/>
          </a:stretch>
        </p:blipFill>
        <p:spPr>
          <a:xfrm>
            <a:off x="6529680" y="2981160"/>
            <a:ext cx="2171520" cy="2343240"/>
          </a:xfrm>
          <a:prstGeom prst="rect">
            <a:avLst/>
          </a:prstGeom>
          <a:ln w="0">
            <a:noFill/>
          </a:ln>
        </p:spPr>
      </p:pic>
      <p:sp>
        <p:nvSpPr>
          <p:cNvPr id="4" name="PlaceHolder 3"/>
          <p:cNvSpPr>
            <a:spLocks noGrp="1"/>
          </p:cNvSpPr>
          <p:nvPr>
            <p:ph type="sldNum" idx="1"/>
          </p:nvPr>
        </p:nvSpPr>
        <p:spPr/>
        <p:txBody>
          <a:bodyPr/>
          <a:lstStyle/>
          <a:p>
            <a:fld id="{4BCD1CDA-F6D7-494E-B6C2-B4B8084C4460}" type="slidenum">
              <a:rPr/>
              <a:t>77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13. Custom Pipes</a:t>
            </a:r>
            <a:endParaRPr lang="en-US" sz="3600" b="0" strike="noStrike" spc="-1">
              <a:solidFill>
                <a:srgbClr val="9A5315"/>
              </a:solidFill>
              <a:latin typeface="Arial"/>
            </a:endParaRPr>
          </a:p>
        </p:txBody>
      </p:sp>
      <p:sp>
        <p:nvSpPr>
          <p:cNvPr id="393"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Đây là phần nâng cao, xem thêm </a:t>
            </a:r>
            <a:r>
              <a:rPr lang="en-US" sz="2400" b="0" u="sng" strike="noStrike" spc="-1">
                <a:solidFill>
                  <a:srgbClr val="6DC025"/>
                </a:solidFill>
                <a:uFillTx/>
                <a:latin typeface="Arial"/>
                <a:hlinkClick r:id="rId2"/>
              </a:rPr>
              <a:t>tại đây</a:t>
            </a:r>
            <a:r>
              <a:rPr lang="en-US" sz="2400" b="0" strike="noStrike" spc="-1">
                <a:solidFill>
                  <a:srgbClr val="9A5315"/>
                </a:solidFill>
                <a:latin typeface="Arial"/>
              </a:rPr>
              <a:t>.</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Một số usecase:</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Custom Pipes định dạng lại tiền tệ dành riêng cho tiếng Việt</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Custom Pipes xử lý sanitize các HTML/URL (sanitize xem mục 23)</a:t>
            </a:r>
          </a:p>
        </p:txBody>
      </p:sp>
      <p:sp>
        <p:nvSpPr>
          <p:cNvPr id="4" name="PlaceHolder 3"/>
          <p:cNvSpPr>
            <a:spLocks noGrp="1"/>
          </p:cNvSpPr>
          <p:nvPr>
            <p:ph type="sldNum" idx="1"/>
          </p:nvPr>
        </p:nvSpPr>
        <p:spPr/>
        <p:txBody>
          <a:bodyPr/>
          <a:lstStyle/>
          <a:p>
            <a:fld id="{7774FF49-864E-43F4-BF0B-EA46CE79A99A}" type="slidenum">
              <a:rPr/>
              <a:t>78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13. Custom Pipes</a:t>
            </a:r>
            <a:endParaRPr lang="en-US" sz="3600" b="0" strike="noStrike" spc="-1">
              <a:solidFill>
                <a:srgbClr val="9A5315"/>
              </a:solidFill>
              <a:latin typeface="Arial"/>
            </a:endParaRPr>
          </a:p>
        </p:txBody>
      </p:sp>
      <p:sp>
        <p:nvSpPr>
          <p:cNvPr id="395"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pic>
        <p:nvPicPr>
          <p:cNvPr id="396" name="Picture 7"/>
          <p:cNvPicPr/>
          <p:nvPr/>
        </p:nvPicPr>
        <p:blipFill>
          <a:blip r:embed="rId2"/>
          <a:stretch>
            <a:fillRect/>
          </a:stretch>
        </p:blipFill>
        <p:spPr>
          <a:xfrm>
            <a:off x="1184760" y="2252160"/>
            <a:ext cx="4918320" cy="3591720"/>
          </a:xfrm>
          <a:prstGeom prst="rect">
            <a:avLst/>
          </a:prstGeom>
          <a:ln w="0">
            <a:noFill/>
          </a:ln>
        </p:spPr>
      </p:pic>
      <p:pic>
        <p:nvPicPr>
          <p:cNvPr id="397" name="Picture 9"/>
          <p:cNvPicPr/>
          <p:nvPr/>
        </p:nvPicPr>
        <p:blipFill>
          <a:blip r:embed="rId3"/>
          <a:stretch>
            <a:fillRect/>
          </a:stretch>
        </p:blipFill>
        <p:spPr>
          <a:xfrm>
            <a:off x="6496200" y="2353680"/>
            <a:ext cx="3095640" cy="1228680"/>
          </a:xfrm>
          <a:prstGeom prst="rect">
            <a:avLst/>
          </a:prstGeom>
          <a:ln w="0">
            <a:noFill/>
          </a:ln>
        </p:spPr>
      </p:pic>
      <p:pic>
        <p:nvPicPr>
          <p:cNvPr id="398" name="Picture 11"/>
          <p:cNvPicPr/>
          <p:nvPr/>
        </p:nvPicPr>
        <p:blipFill>
          <a:blip r:embed="rId4"/>
          <a:stretch>
            <a:fillRect/>
          </a:stretch>
        </p:blipFill>
        <p:spPr>
          <a:xfrm>
            <a:off x="7344000" y="4374720"/>
            <a:ext cx="1400040" cy="561600"/>
          </a:xfrm>
          <a:prstGeom prst="rect">
            <a:avLst/>
          </a:prstGeom>
          <a:ln w="0">
            <a:noFill/>
          </a:ln>
        </p:spPr>
      </p:pic>
      <p:sp>
        <p:nvSpPr>
          <p:cNvPr id="4" name="PlaceHolder 3"/>
          <p:cNvSpPr>
            <a:spLocks noGrp="1"/>
          </p:cNvSpPr>
          <p:nvPr>
            <p:ph type="sldNum" idx="1"/>
          </p:nvPr>
        </p:nvSpPr>
        <p:spPr/>
        <p:txBody>
          <a:bodyPr/>
          <a:lstStyle/>
          <a:p>
            <a:fld id="{3D2C9326-AB71-4EC5-810C-2DD3C1A2D92D}" type="slidenum">
              <a:rPr/>
              <a:t>79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1065240" y="689760"/>
            <a:ext cx="10058040" cy="64728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UTM Essendine Caps" panose="02040603050506020204"/>
              </a:rPr>
              <a:t>3. Angular Framework</a:t>
            </a:r>
            <a:endParaRPr lang="en-US" sz="3600" b="0" strike="noStrike" spc="-1">
              <a:solidFill>
                <a:srgbClr val="9A5315"/>
              </a:solidFill>
              <a:latin typeface="Arial"/>
            </a:endParaRPr>
          </a:p>
        </p:txBody>
      </p:sp>
      <p:sp>
        <p:nvSpPr>
          <p:cNvPr id="180" name="PlaceHolder 2"/>
          <p:cNvSpPr>
            <a:spLocks noGrp="1"/>
          </p:cNvSpPr>
          <p:nvPr>
            <p:ph/>
          </p:nvPr>
        </p:nvSpPr>
        <p:spPr>
          <a:xfrm>
            <a:off x="1065240" y="1612800"/>
            <a:ext cx="10058040" cy="4906800"/>
          </a:xfrm>
          <a:prstGeom prst="rect">
            <a:avLst/>
          </a:prstGeom>
          <a:noFill/>
          <a:ln w="0">
            <a:noFill/>
          </a:ln>
        </p:spPr>
        <p:txBody>
          <a:bodyPr anchor="t">
            <a:normAutofit/>
          </a:bodyPr>
          <a:lstStyle/>
          <a:p>
            <a:pPr>
              <a:lnSpc>
                <a:spcPct val="100000"/>
              </a:lnSpc>
              <a:spcBef>
                <a:spcPts val="1800"/>
              </a:spcBef>
              <a:buNone/>
              <a:tabLst>
                <a:tab pos="0" algn="l"/>
              </a:tabLst>
            </a:pPr>
            <a:r>
              <a:rPr lang="en-US" sz="2400" b="0" u="sng" strike="noStrike" spc="-1">
                <a:solidFill>
                  <a:srgbClr val="6DC025"/>
                </a:solidFill>
                <a:uFillTx/>
                <a:latin typeface="SVN-Segoe Print"/>
                <a:hlinkClick r:id="rId2" action="ppaction://hlinksldjump"/>
              </a:rPr>
              <a:t>i. TypeScript</a:t>
            </a:r>
            <a:endParaRPr lang="en-US" sz="2400" b="0" strike="noStrike" spc="-1">
              <a:solidFill>
                <a:srgbClr val="9A5315"/>
              </a:solidFill>
              <a:latin typeface="Arial"/>
            </a:endParaRPr>
          </a:p>
          <a:p>
            <a:pPr>
              <a:lnSpc>
                <a:spcPct val="100000"/>
              </a:lnSpc>
              <a:spcBef>
                <a:spcPts val="1800"/>
              </a:spcBef>
              <a:buNone/>
              <a:tabLst>
                <a:tab pos="0" algn="l"/>
              </a:tabLst>
            </a:pPr>
            <a:r>
              <a:rPr lang="en-US" sz="2400" b="0" u="sng" strike="noStrike" spc="-1">
                <a:solidFill>
                  <a:srgbClr val="6DC025"/>
                </a:solidFill>
                <a:uFillTx/>
                <a:latin typeface="SVN-Segoe Print"/>
                <a:hlinkClick r:id="rId3" action="ppaction://hlinksldjump"/>
              </a:rPr>
              <a:t>ii. Cài đặt &amp; Môi trường cho Angular</a:t>
            </a:r>
            <a:endParaRPr lang="en-US" sz="2400" b="0" strike="noStrike" spc="-1">
              <a:solidFill>
                <a:srgbClr val="9A5315"/>
              </a:solidFill>
              <a:latin typeface="Arial"/>
            </a:endParaRPr>
          </a:p>
          <a:p>
            <a:pPr>
              <a:lnSpc>
                <a:spcPct val="100000"/>
              </a:lnSpc>
              <a:spcBef>
                <a:spcPts val="1800"/>
              </a:spcBef>
              <a:buNone/>
              <a:tabLst>
                <a:tab pos="0" algn="l"/>
              </a:tabLst>
            </a:pPr>
            <a:r>
              <a:rPr lang="en-US" sz="2400" b="0" u="sng" strike="noStrike" spc="-1">
                <a:solidFill>
                  <a:srgbClr val="6DC025"/>
                </a:solidFill>
                <a:uFillTx/>
                <a:latin typeface="SVN-Segoe Print"/>
                <a:hlinkClick r:id="rId4" action="ppaction://hlinksldjump"/>
              </a:rPr>
              <a:t>iii. Tổ chức thư mục</a:t>
            </a:r>
            <a:endParaRPr lang="en-US" sz="2400" b="0" strike="noStrike" spc="-1">
              <a:solidFill>
                <a:srgbClr val="9A5315"/>
              </a:solidFill>
              <a:latin typeface="Arial"/>
            </a:endParaRPr>
          </a:p>
          <a:p>
            <a:pPr marL="457200" indent="-457200">
              <a:lnSpc>
                <a:spcPct val="100000"/>
              </a:lnSpc>
              <a:spcBef>
                <a:spcPts val="1800"/>
              </a:spcBef>
              <a:buClr>
                <a:srgbClr val="9A5315"/>
              </a:buClr>
              <a:buFont typeface="Arial"/>
              <a:buAutoNum type="arabicPeriod"/>
              <a:tabLst>
                <a:tab pos="0" algn="l"/>
              </a:tabLst>
            </a:pPr>
            <a:r>
              <a:rPr lang="en-US" sz="2400" b="0" u="sng" strike="noStrike" spc="-1">
                <a:solidFill>
                  <a:srgbClr val="6DC025"/>
                </a:solidFill>
                <a:uFillTx/>
                <a:latin typeface="SVN-Segoe Print"/>
                <a:hlinkClick r:id="rId5" action="ppaction://hlinksldjump"/>
              </a:rPr>
              <a:t>Component</a:t>
            </a:r>
            <a:endParaRPr lang="en-US" sz="2400" b="0" strike="noStrike" spc="-1">
              <a:solidFill>
                <a:srgbClr val="9A5315"/>
              </a:solidFill>
              <a:latin typeface="Arial"/>
            </a:endParaRPr>
          </a:p>
          <a:p>
            <a:pPr marL="457200" indent="-457200">
              <a:lnSpc>
                <a:spcPct val="100000"/>
              </a:lnSpc>
              <a:spcBef>
                <a:spcPts val="1800"/>
              </a:spcBef>
              <a:buClr>
                <a:srgbClr val="9A5315"/>
              </a:buClr>
              <a:buFont typeface="Arial"/>
              <a:buAutoNum type="arabicPeriod"/>
              <a:tabLst>
                <a:tab pos="0" algn="l"/>
              </a:tabLst>
            </a:pPr>
            <a:r>
              <a:rPr lang="en-US" sz="2400" b="0" u="sng" strike="noStrike" spc="-1">
                <a:solidFill>
                  <a:srgbClr val="6DC025"/>
                </a:solidFill>
                <a:uFillTx/>
                <a:latin typeface="SVN-Segoe Print"/>
                <a:hlinkClick r:id="rId6" action="ppaction://hlinksldjump"/>
              </a:rPr>
              <a:t>String Interpolation</a:t>
            </a:r>
            <a:endParaRPr lang="en-US" sz="2400" b="0" strike="noStrike" spc="-1">
              <a:solidFill>
                <a:srgbClr val="9A5315"/>
              </a:solidFill>
              <a:latin typeface="Arial"/>
            </a:endParaRPr>
          </a:p>
          <a:p>
            <a:pPr marL="457200" indent="-457200">
              <a:lnSpc>
                <a:spcPct val="100000"/>
              </a:lnSpc>
              <a:spcBef>
                <a:spcPts val="1800"/>
              </a:spcBef>
              <a:buClr>
                <a:srgbClr val="9A5315"/>
              </a:buClr>
              <a:buFont typeface="Arial"/>
              <a:buAutoNum type="arabicPeriod"/>
              <a:tabLst>
                <a:tab pos="0" algn="l"/>
              </a:tabLst>
            </a:pPr>
            <a:r>
              <a:rPr lang="en-US" sz="2400" b="0" u="sng" strike="noStrike" spc="-1">
                <a:solidFill>
                  <a:srgbClr val="6DC025"/>
                </a:solidFill>
                <a:uFillTx/>
                <a:latin typeface="SVN-Segoe Print"/>
                <a:hlinkClick r:id="rId7" action="ppaction://hlinksldjump"/>
              </a:rPr>
              <a:t>Life cycle Hooks</a:t>
            </a:r>
            <a:endParaRPr lang="en-US" sz="2400" b="0" strike="noStrike" spc="-1">
              <a:solidFill>
                <a:srgbClr val="9A5315"/>
              </a:solidFill>
              <a:latin typeface="Arial"/>
            </a:endParaRPr>
          </a:p>
          <a:p>
            <a:pPr marL="457200" indent="-457200">
              <a:lnSpc>
                <a:spcPct val="100000"/>
              </a:lnSpc>
              <a:spcBef>
                <a:spcPts val="1800"/>
              </a:spcBef>
              <a:buClr>
                <a:srgbClr val="9A5315"/>
              </a:buClr>
              <a:buFont typeface="Arial"/>
              <a:buAutoNum type="arabicPeriod"/>
              <a:tabLst>
                <a:tab pos="0" algn="l"/>
              </a:tabLst>
            </a:pPr>
            <a:r>
              <a:rPr lang="en-US" sz="2400" b="0" u="sng" strike="noStrike" spc="-1">
                <a:solidFill>
                  <a:srgbClr val="6DC025"/>
                </a:solidFill>
                <a:uFillTx/>
                <a:latin typeface="SVN-Segoe Print"/>
                <a:hlinkClick r:id="rId8" action="ppaction://hlinksldjump"/>
              </a:rPr>
              <a:t>Data / Event / 2-ways Binding;   Property Binding   ;  Style Binding &amp; Class Binding</a:t>
            </a: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A3FAF746-34D3-4E9E-B43A-FBC08464E3C3}" type="slidenum">
              <a:rPr/>
              <a:t>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14. RxJS [1]: Observable, pipe</a:t>
            </a:r>
            <a:endParaRPr lang="en-US" sz="3600" b="0" strike="noStrike" spc="-1">
              <a:solidFill>
                <a:srgbClr val="9A5315"/>
              </a:solidFill>
              <a:latin typeface="Arial"/>
            </a:endParaRPr>
          </a:p>
        </p:txBody>
      </p:sp>
      <p:sp>
        <p:nvSpPr>
          <p:cNvPr id="400"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RxJS là một framework hỗ trợ về xử lý bất đồng bộ dành cho lập trình các phần mềm tương tác (reactive programming).</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Một số khái niệm:</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Pull system: Người nhận quyết định khi nào sẽ nhận data. Người gửi không biết khi nào sẽ gửi data.</a:t>
            </a:r>
            <a:br>
              <a:rPr sz="2000"/>
            </a:br>
            <a:r>
              <a:rPr lang="en-US" sz="2000" b="0" strike="noStrike" spc="-1">
                <a:solidFill>
                  <a:srgbClr val="9A5315"/>
                </a:solidFill>
                <a:latin typeface="Arial"/>
              </a:rPr>
              <a:t>VD: Các function trong JS, chỉ return về data khi được gọi (function call)</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Push system: Người gửi quyết định khi nào sẽ gửi data. Người nhận không biết khi nào sẽ nhận được data.</a:t>
            </a:r>
            <a:br>
              <a:rPr sz="2000"/>
            </a:br>
            <a:r>
              <a:rPr lang="en-US" sz="2000" b="0" strike="noStrike" spc="-1">
                <a:solidFill>
                  <a:srgbClr val="9A5315"/>
                </a:solidFill>
                <a:latin typeface="Arial"/>
              </a:rPr>
              <a:t>VD: hàm fetch trong JS, khi có data trả về, hàm then mới được gọi, nhưng không biết khi nào mới có data để gọi then.</a:t>
            </a:r>
          </a:p>
          <a:p>
            <a:pPr marL="457200" lvl="1">
              <a:lnSpc>
                <a:spcPct val="100000"/>
              </a:lnSpc>
              <a:spcBef>
                <a:spcPts val="1200"/>
              </a:spcBef>
              <a:buClr>
                <a:srgbClr val="9A5315"/>
              </a:buClr>
            </a:pPr>
            <a:r>
              <a:rPr lang="en-US" sz="2000" spc="-1">
                <a:solidFill>
                  <a:srgbClr val="9A5315"/>
                </a:solidFill>
                <a:latin typeface="Arial"/>
              </a:rPr>
              <a:t>=&gt; Observable sử dụng Push system</a:t>
            </a:r>
            <a:endParaRPr lang="en-US" sz="2000" b="0" strike="noStrike" spc="-1">
              <a:solidFill>
                <a:srgbClr val="9A5315"/>
              </a:solidFill>
              <a:latin typeface="Arial"/>
            </a:endParaRPr>
          </a:p>
        </p:txBody>
      </p:sp>
      <p:sp>
        <p:nvSpPr>
          <p:cNvPr id="4" name="PlaceHolder 3"/>
          <p:cNvSpPr>
            <a:spLocks noGrp="1"/>
          </p:cNvSpPr>
          <p:nvPr>
            <p:ph type="sldNum" idx="1"/>
          </p:nvPr>
        </p:nvSpPr>
        <p:spPr/>
        <p:txBody>
          <a:bodyPr/>
          <a:lstStyle/>
          <a:p>
            <a:fld id="{9A65FE95-F422-4B48-A4FE-90CEB14055C3}" type="slidenum">
              <a:rPr/>
              <a:t>80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14. RxJS [1]: Observable, pipe</a:t>
            </a:r>
            <a:endParaRPr lang="en-US" sz="3600" b="0" strike="noStrike" spc="-1">
              <a:solidFill>
                <a:srgbClr val="9A5315"/>
              </a:solidFill>
              <a:latin typeface="Arial"/>
            </a:endParaRPr>
          </a:p>
        </p:txBody>
      </p:sp>
      <p:sp>
        <p:nvSpPr>
          <p:cNvPr id="402"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Một số khái niệm:</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Stream: Là một luồng dữ liệu.</a:t>
            </a:r>
            <a:br>
              <a:rPr sz="2000"/>
            </a:br>
            <a:r>
              <a:rPr lang="en-US" sz="2000" b="0" strike="noStrike" spc="-1">
                <a:solidFill>
                  <a:srgbClr val="9A5315"/>
                </a:solidFill>
                <a:latin typeface="Arial"/>
              </a:rPr>
              <a:t>VD: luồng dữ liệu chat của 2 user</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Observer: một object có 3 callback function xử lý dữ liệu: { next, error, complete }</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Observables: là function trả về một Stream cho Observer xử lý.</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Subscription: giữ kết nối Observer vào Stream, Observer sẽ luôn theo dõi dữ liệu mới nhất được trả về và xử lý nếu không được yêu cầu dừng lại.</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Unsubscribe: ngắt kết nối giữa Observer và Stream (ngắt Subscription).</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Pipe: Tương tự với pipe của Angular, RxJS cũng có pipe riêng để xử lý dữ liệu trước khi trả về cho Observer xử lý, error thường được handle Error tại đây.</a:t>
            </a:r>
          </a:p>
        </p:txBody>
      </p:sp>
      <p:sp>
        <p:nvSpPr>
          <p:cNvPr id="4" name="PlaceHolder 3"/>
          <p:cNvSpPr>
            <a:spLocks noGrp="1"/>
          </p:cNvSpPr>
          <p:nvPr>
            <p:ph type="sldNum" idx="1"/>
          </p:nvPr>
        </p:nvSpPr>
        <p:spPr/>
        <p:txBody>
          <a:bodyPr/>
          <a:lstStyle/>
          <a:p>
            <a:fld id="{81F5905F-685E-4A70-B0E8-23257C2C9CEA}" type="slidenum">
              <a:rPr/>
              <a:t>81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15. HttpClient &amp; HTTP Request Method </a:t>
            </a:r>
            <a:endParaRPr lang="en-US" sz="3600" b="0" strike="noStrike" spc="-1">
              <a:solidFill>
                <a:srgbClr val="9A5315"/>
              </a:solidFill>
              <a:latin typeface="Arial"/>
            </a:endParaRPr>
          </a:p>
        </p:txBody>
      </p:sp>
      <p:sp>
        <p:nvSpPr>
          <p:cNvPr id="40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HTTP Request Method thường dùng:</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GET: Đa số dùng để lấy data về, không thể gửi kèm data</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POST: Đa số để gửi data lên server, sau đó nhận data lại</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PUT: Tương tự như POST, nhưng thường dùng cho các tác vụ edit data</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DELETE: Tương tự như GET, nhưng thường dùng cho tác vụ xoá data</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OPTIONS: được tạo tự động bởi trình duyệt, để kiểm tra xem domain này có được request đến domain chỉ định hay không (CORS)</a:t>
            </a:r>
          </a:p>
          <a:p>
            <a:pPr marL="347345" indent="-347345">
              <a:lnSpc>
                <a:spcPct val="100000"/>
              </a:lnSpc>
              <a:spcBef>
                <a:spcPts val="1800"/>
              </a:spcBef>
              <a:buClr>
                <a:srgbClr val="9A5315"/>
              </a:buClr>
              <a:buFont typeface="Arial"/>
              <a:buChar char="•"/>
            </a:pPr>
            <a:r>
              <a:rPr lang="en-US" sz="2000" b="0" strike="noStrike" spc="-1">
                <a:solidFill>
                  <a:srgbClr val="9A5315"/>
                </a:solidFill>
                <a:latin typeface="Arial"/>
              </a:rPr>
              <a:t>Các method khác: </a:t>
            </a:r>
            <a:r>
              <a:rPr lang="en-US" sz="2000" b="0" u="sng" strike="noStrike" spc="-1">
                <a:solidFill>
                  <a:srgbClr val="6DC025"/>
                </a:solidFill>
                <a:uFillTx/>
                <a:latin typeface="Arial"/>
                <a:hlinkClick r:id="rId2"/>
              </a:rPr>
              <a:t>CONNECT, HEAD, TRACE, PATCH</a:t>
            </a:r>
            <a:endParaRPr lang="en-US" sz="2000" b="0" strike="noStrike" spc="-1">
              <a:solidFill>
                <a:srgbClr val="9A5315"/>
              </a:solidFill>
              <a:latin typeface="Arial"/>
            </a:endParaRPr>
          </a:p>
        </p:txBody>
      </p:sp>
      <p:sp>
        <p:nvSpPr>
          <p:cNvPr id="4" name="PlaceHolder 3"/>
          <p:cNvSpPr>
            <a:spLocks noGrp="1"/>
          </p:cNvSpPr>
          <p:nvPr>
            <p:ph type="sldNum" idx="1"/>
          </p:nvPr>
        </p:nvSpPr>
        <p:spPr/>
        <p:txBody>
          <a:bodyPr/>
          <a:lstStyle/>
          <a:p>
            <a:fld id="{7F5013EE-5F50-438B-8B94-E452B30F1041}" type="slidenum">
              <a:rPr/>
              <a:t>82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15. HttpClient &amp; HTTP Request Method </a:t>
            </a:r>
            <a:endParaRPr lang="en-US" sz="3600" b="0" strike="noStrike" spc="-1">
              <a:solidFill>
                <a:srgbClr val="9A5315"/>
              </a:solidFill>
              <a:latin typeface="Arial"/>
            </a:endParaRPr>
          </a:p>
        </p:txBody>
      </p:sp>
      <p:sp>
        <p:nvSpPr>
          <p:cNvPr id="406"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HttpClient là class thực hiện các HTTP request của Angular.</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HttpClient trả về một Observable đặc biệt:</a:t>
            </a:r>
          </a:p>
          <a:p>
            <a:pPr marL="740410" lvl="1" indent="-283210">
              <a:lnSpc>
                <a:spcPct val="100000"/>
              </a:lnSpc>
              <a:spcBef>
                <a:spcPts val="1200"/>
              </a:spcBef>
              <a:buClr>
                <a:srgbClr val="9A5315"/>
              </a:buClr>
              <a:buFont typeface="Wingdings" panose="05000000000000000000" pitchFamily="2" charset="2"/>
              <a:buChar char=""/>
            </a:pPr>
            <a:r>
              <a:rPr lang="en-US" sz="2000" b="0" u="sng" strike="noStrike" spc="-1">
                <a:solidFill>
                  <a:srgbClr val="9A5315"/>
                </a:solidFill>
                <a:uFillTx/>
                <a:latin typeface="Arial"/>
              </a:rPr>
              <a:t>Observable bình thường</a:t>
            </a:r>
            <a:r>
              <a:rPr lang="en-US" sz="2000" b="0" strike="noStrike" spc="-1">
                <a:solidFill>
                  <a:srgbClr val="9A5315"/>
                </a:solidFill>
                <a:latin typeface="Arial"/>
              </a:rPr>
              <a:t> sẽ luôn theo dõi liên tục giá trị trả về, cần phải Unsubscribe để dừng việc theo dõi này.</a:t>
            </a:r>
          </a:p>
          <a:p>
            <a:pPr marL="740410" lvl="1" indent="-283210">
              <a:lnSpc>
                <a:spcPct val="100000"/>
              </a:lnSpc>
              <a:spcBef>
                <a:spcPts val="1200"/>
              </a:spcBef>
              <a:buClr>
                <a:srgbClr val="9A5315"/>
              </a:buClr>
              <a:buFont typeface="Wingdings" panose="05000000000000000000" pitchFamily="2" charset="2"/>
              <a:buChar char=""/>
            </a:pPr>
            <a:r>
              <a:rPr lang="en-US" sz="2000" b="0" u="sng" strike="noStrike" spc="-1">
                <a:solidFill>
                  <a:srgbClr val="9A5315"/>
                </a:solidFill>
                <a:uFillTx/>
                <a:latin typeface="Arial"/>
              </a:rPr>
              <a:t>Observable của HttpClient</a:t>
            </a:r>
            <a:r>
              <a:rPr lang="en-US" sz="2000" b="0" strike="noStrike" spc="-1">
                <a:solidFill>
                  <a:srgbClr val="9A5315"/>
                </a:solidFill>
                <a:latin typeface="Arial"/>
              </a:rPr>
              <a:t> sau khi nhận được giá trị đầu tiên sẽ tự động Unsubscribe (trừ trường hợp sử dụng các pipe không bao giờ dừng thì nó cũng sẽ cần Unsubscribe thủ công)</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HttpParams là đối tượng lưu trữ các tham số để gửi kèm theo HTTP request.</a:t>
            </a:r>
          </a:p>
        </p:txBody>
      </p:sp>
      <p:sp>
        <p:nvSpPr>
          <p:cNvPr id="4" name="PlaceHolder 3"/>
          <p:cNvSpPr>
            <a:spLocks noGrp="1"/>
          </p:cNvSpPr>
          <p:nvPr>
            <p:ph type="sldNum" idx="1"/>
          </p:nvPr>
        </p:nvSpPr>
        <p:spPr/>
        <p:txBody>
          <a:bodyPr/>
          <a:lstStyle/>
          <a:p>
            <a:fld id="{3F7ACE94-1E9F-40DB-B5F7-918C03CA2007}" type="slidenum">
              <a:rPr/>
              <a:t>83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15. HttpClient &amp; HTTP Request Method </a:t>
            </a:r>
            <a:endParaRPr lang="en-US" sz="3600" b="0" strike="noStrike" spc="-1">
              <a:solidFill>
                <a:srgbClr val="9A5315"/>
              </a:solidFill>
              <a:latin typeface="Arial"/>
            </a:endParaRPr>
          </a:p>
        </p:txBody>
      </p:sp>
      <p:sp>
        <p:nvSpPr>
          <p:cNvPr id="408"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Thông thường, tác vụ lấy dữ liệu sẽ trả về JSON, tuy nhiên sẽ có một số trường hợp cụ thể server trả về một định dạng khác, ví dụ như text, Resource (binary của file hay </a:t>
            </a:r>
            <a:r>
              <a:rPr lang="en-US" sz="2400" b="0" u="sng" strike="noStrike" spc="-1">
                <a:solidFill>
                  <a:srgbClr val="6DC025"/>
                </a:solidFill>
                <a:uFillTx/>
                <a:latin typeface="Arial"/>
                <a:hlinkClick r:id="rId2"/>
              </a:rPr>
              <a:t>Blob</a:t>
            </a:r>
            <a:r>
              <a:rPr lang="en-US" sz="2400" b="0" strike="noStrike" spc="-1">
                <a:solidFill>
                  <a:srgbClr val="9A5315"/>
                </a:solidFill>
                <a:latin typeface="Arial"/>
              </a:rPr>
              <a:t>), khi đó HttpClient cần tuỳ biến để nhận đúng dữ liệu trả về.</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Syntax: { responseType: ‘</a:t>
            </a:r>
            <a:r>
              <a:rPr lang="en-US" sz="2000" b="0" strike="noStrike" spc="-1">
                <a:solidFill>
                  <a:srgbClr val="E7954E"/>
                </a:solidFill>
                <a:latin typeface="Arial"/>
              </a:rPr>
              <a:t>&lt;type&gt;</a:t>
            </a:r>
            <a:r>
              <a:rPr lang="en-US" sz="2000" b="0" strike="noStrike" spc="-1">
                <a:solidFill>
                  <a:srgbClr val="9A5315"/>
                </a:solidFill>
                <a:latin typeface="Arial"/>
              </a:rPr>
              <a:t>’ }</a:t>
            </a:r>
          </a:p>
          <a:p>
            <a:pPr marL="740410" lvl="1" indent="-283210">
              <a:lnSpc>
                <a:spcPct val="100000"/>
              </a:lnSpc>
              <a:spcBef>
                <a:spcPts val="1200"/>
              </a:spcBef>
              <a:buClr>
                <a:srgbClr val="E7954E"/>
              </a:buClr>
              <a:buFont typeface="Wingdings" panose="05000000000000000000" pitchFamily="2" charset="2"/>
              <a:buChar char=""/>
            </a:pPr>
            <a:r>
              <a:rPr lang="en-US" sz="2000" b="0" strike="noStrike" spc="-1">
                <a:solidFill>
                  <a:srgbClr val="E7954E"/>
                </a:solidFill>
                <a:latin typeface="Arial"/>
              </a:rPr>
              <a:t>&lt;type&gt; </a:t>
            </a:r>
            <a:r>
              <a:rPr lang="en-US" sz="2000" b="0" strike="noStrike" spc="-1">
                <a:solidFill>
                  <a:srgbClr val="9A5315"/>
                </a:solidFill>
                <a:latin typeface="Arial"/>
              </a:rPr>
              <a:t>có thể là: 'arraybuffer’, 'blob’, 'json’, 'text’</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VD: </a:t>
            </a:r>
            <a:r>
              <a:rPr lang="en-US" sz="1800" b="1" strike="noStrike" spc="-1">
                <a:solidFill>
                  <a:srgbClr val="1A73CB"/>
                </a:solidFill>
                <a:latin typeface="Courier New"/>
              </a:rPr>
              <a:t>this.http.get(‘/example’, { responseType: 'text’ })</a:t>
            </a:r>
            <a:endParaRPr lang="en-US" sz="1800" b="0" strike="noStrike" spc="-1">
              <a:solidFill>
                <a:srgbClr val="9A5315"/>
              </a:solidFill>
              <a:latin typeface="Arial"/>
            </a:endParaRPr>
          </a:p>
        </p:txBody>
      </p:sp>
      <p:pic>
        <p:nvPicPr>
          <p:cNvPr id="409" name="Picture 3"/>
          <p:cNvPicPr/>
          <p:nvPr/>
        </p:nvPicPr>
        <p:blipFill>
          <a:blip r:embed="rId3"/>
          <a:stretch>
            <a:fillRect/>
          </a:stretch>
        </p:blipFill>
        <p:spPr>
          <a:xfrm>
            <a:off x="1904760" y="4681800"/>
            <a:ext cx="5620320" cy="571320"/>
          </a:xfrm>
          <a:prstGeom prst="rect">
            <a:avLst/>
          </a:prstGeom>
          <a:ln w="0">
            <a:noFill/>
          </a:ln>
        </p:spPr>
      </p:pic>
      <p:pic>
        <p:nvPicPr>
          <p:cNvPr id="410" name="Picture 7"/>
          <p:cNvPicPr/>
          <p:nvPr/>
        </p:nvPicPr>
        <p:blipFill>
          <a:blip r:embed="rId4">
            <a:extLst>
              <a:ext uri="{28A0092B-C50C-407E-A947-70E740481C1C}">
                <a14:useLocalDpi xmlns:a14="http://schemas.microsoft.com/office/drawing/2010/main" val="0"/>
              </a:ext>
            </a:extLst>
          </a:blip>
          <a:srcRect/>
          <a:stretch/>
        </p:blipFill>
        <p:spPr>
          <a:xfrm>
            <a:off x="1904760" y="5333040"/>
            <a:ext cx="7325640" cy="957600"/>
          </a:xfrm>
          <a:prstGeom prst="rect">
            <a:avLst/>
          </a:prstGeom>
          <a:ln w="0">
            <a:noFill/>
          </a:ln>
        </p:spPr>
      </p:pic>
      <p:sp>
        <p:nvSpPr>
          <p:cNvPr id="4" name="PlaceHolder 3"/>
          <p:cNvSpPr>
            <a:spLocks noGrp="1"/>
          </p:cNvSpPr>
          <p:nvPr>
            <p:ph type="sldNum" idx="1"/>
          </p:nvPr>
        </p:nvSpPr>
        <p:spPr/>
        <p:txBody>
          <a:bodyPr/>
          <a:lstStyle/>
          <a:p>
            <a:fld id="{D8693463-22D7-4FDF-A838-AE881440F5A5}" type="slidenum">
              <a:rPr/>
              <a:t>84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15. HttpClient &amp; HTTP Request Method </a:t>
            </a:r>
            <a:endParaRPr lang="en-US" sz="3600" b="0" strike="noStrike" spc="-1">
              <a:solidFill>
                <a:srgbClr val="9A5315"/>
              </a:solidFill>
              <a:latin typeface="Arial"/>
            </a:endParaRPr>
          </a:p>
        </p:txBody>
      </p:sp>
      <p:sp>
        <p:nvSpPr>
          <p:cNvPr id="412"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Một trường hợp khác, khi ta cần làm chức năng theo dõi % upload, hoặc trường hợp server có trả về một số Header hoặc Status code tuỳ chỉnh thì ta cần lấy toàn bộ response mới có thể xem được các thông tin tuỳ chỉnh này.</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Syntax: { observe: ‘</a:t>
            </a:r>
            <a:r>
              <a:rPr lang="en-US" sz="2000" b="0" strike="noStrike" spc="-1">
                <a:solidFill>
                  <a:srgbClr val="E7954E"/>
                </a:solidFill>
                <a:latin typeface="Arial"/>
              </a:rPr>
              <a:t>&lt;type&gt;</a:t>
            </a:r>
            <a:r>
              <a:rPr lang="en-US" sz="2000" b="0" strike="noStrike" spc="-1">
                <a:solidFill>
                  <a:srgbClr val="9A5315"/>
                </a:solidFill>
                <a:latin typeface="Arial"/>
              </a:rPr>
              <a:t>’ }</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&lt;type&gt; = body (mặc định), sẽ trả về response body như bình thường.</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&lt;type&gt; = response, sẽ trả về một </a:t>
            </a:r>
            <a:r>
              <a:rPr lang="en-US" sz="1800" b="0" u="sng" strike="noStrike" spc="-1">
                <a:solidFill>
                  <a:srgbClr val="6DC025"/>
                </a:solidFill>
                <a:uFillTx/>
                <a:latin typeface="Arial"/>
                <a:hlinkClick r:id="rId2"/>
              </a:rPr>
              <a:t>HttpResponse</a:t>
            </a:r>
            <a:r>
              <a:rPr lang="en-US" sz="1800" b="0" strike="noStrike" spc="-1">
                <a:solidFill>
                  <a:srgbClr val="9A5315"/>
                </a:solidFill>
                <a:latin typeface="Arial"/>
              </a:rPr>
              <a:t>, gồm tất cả header, status code,...</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&lt;type&gt; = events, sẽ trả về các events, xem thêm </a:t>
            </a:r>
            <a:r>
              <a:rPr lang="en-US" sz="2000" b="0" u="sng" strike="noStrike" spc="-1">
                <a:solidFill>
                  <a:srgbClr val="6DC025"/>
                </a:solidFill>
                <a:uFillTx/>
                <a:latin typeface="Arial"/>
                <a:hlinkClick r:id="rId3"/>
              </a:rPr>
              <a:t>tại đây</a:t>
            </a:r>
            <a:r>
              <a:rPr lang="en-US" sz="2000" b="0" strike="noStrike" spc="-1">
                <a:solidFill>
                  <a:srgbClr val="9A5315"/>
                </a:solidFill>
                <a:latin typeface="Arial"/>
              </a:rPr>
              <a:t>.</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VD: </a:t>
            </a:r>
            <a:r>
              <a:rPr lang="en-US" sz="1800" b="1" strike="noStrike" spc="-1">
                <a:solidFill>
                  <a:srgbClr val="1A73CB"/>
                </a:solidFill>
                <a:latin typeface="Courier New"/>
              </a:rPr>
              <a:t>this.http.get(‘/example’, { observe: ‘response’ })</a:t>
            </a:r>
            <a:endParaRPr lang="en-US" sz="1800" b="0" strike="noStrike" spc="-1">
              <a:solidFill>
                <a:srgbClr val="9A5315"/>
              </a:solidFill>
              <a:latin typeface="Arial"/>
            </a:endParaRPr>
          </a:p>
        </p:txBody>
      </p:sp>
      <p:sp>
        <p:nvSpPr>
          <p:cNvPr id="4" name="PlaceHolder 3"/>
          <p:cNvSpPr>
            <a:spLocks noGrp="1"/>
          </p:cNvSpPr>
          <p:nvPr>
            <p:ph type="sldNum" idx="1"/>
          </p:nvPr>
        </p:nvSpPr>
        <p:spPr/>
        <p:txBody>
          <a:bodyPr/>
          <a:lstStyle/>
          <a:p>
            <a:fld id="{9914221B-006D-4415-940E-12870183FDFC}" type="slidenum">
              <a:rPr/>
              <a:t>85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15. HttpClient &amp; HTTP Request Method </a:t>
            </a:r>
            <a:endParaRPr lang="en-US" sz="3600" b="0" strike="noStrike" spc="-1">
              <a:solidFill>
                <a:srgbClr val="9A5315"/>
              </a:solidFill>
              <a:latin typeface="Arial"/>
            </a:endParaRPr>
          </a:p>
        </p:txBody>
      </p:sp>
      <p:sp>
        <p:nvSpPr>
          <p:cNvPr id="41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pic>
        <p:nvPicPr>
          <p:cNvPr id="415" name="Picture 3"/>
          <p:cNvPicPr/>
          <p:nvPr/>
        </p:nvPicPr>
        <p:blipFill>
          <a:blip r:embed="rId2"/>
          <a:stretch>
            <a:fillRect/>
          </a:stretch>
        </p:blipFill>
        <p:spPr>
          <a:xfrm>
            <a:off x="2179440" y="2072160"/>
            <a:ext cx="8481600" cy="3898800"/>
          </a:xfrm>
          <a:prstGeom prst="rect">
            <a:avLst/>
          </a:prstGeom>
          <a:ln w="0">
            <a:noFill/>
          </a:ln>
        </p:spPr>
      </p:pic>
      <p:sp>
        <p:nvSpPr>
          <p:cNvPr id="4" name="PlaceHolder 3"/>
          <p:cNvSpPr>
            <a:spLocks noGrp="1"/>
          </p:cNvSpPr>
          <p:nvPr>
            <p:ph type="sldNum" idx="1"/>
          </p:nvPr>
        </p:nvSpPr>
        <p:spPr/>
        <p:txBody>
          <a:bodyPr/>
          <a:lstStyle/>
          <a:p>
            <a:fld id="{51450F83-30B6-4AFD-8DE0-63234134E27F}" type="slidenum">
              <a:rPr/>
              <a:t>86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15. HttpClient &amp; HTTP Request Method </a:t>
            </a:r>
            <a:endParaRPr lang="en-US" sz="3600" b="0" strike="noStrike" spc="-1">
              <a:solidFill>
                <a:srgbClr val="9A5315"/>
              </a:solidFill>
              <a:latin typeface="Arial"/>
            </a:endParaRPr>
          </a:p>
        </p:txBody>
      </p:sp>
      <p:sp>
        <p:nvSpPr>
          <p:cNvPr id="417"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pic>
        <p:nvPicPr>
          <p:cNvPr id="418" name="Picture 6"/>
          <p:cNvPicPr/>
          <p:nvPr/>
        </p:nvPicPr>
        <p:blipFill>
          <a:blip r:embed="rId2">
            <a:extLst>
              <a:ext uri="{28A0092B-C50C-407E-A947-70E740481C1C}">
                <a14:useLocalDpi xmlns:a14="http://schemas.microsoft.com/office/drawing/2010/main" val="0"/>
              </a:ext>
            </a:extLst>
          </a:blip>
          <a:srcRect/>
          <a:stretch/>
        </p:blipFill>
        <p:spPr>
          <a:xfrm>
            <a:off x="1339305" y="2345760"/>
            <a:ext cx="5392281" cy="3944880"/>
          </a:xfrm>
          <a:prstGeom prst="rect">
            <a:avLst/>
          </a:prstGeom>
          <a:ln w="0">
            <a:noFill/>
          </a:ln>
        </p:spPr>
      </p:pic>
      <p:pic>
        <p:nvPicPr>
          <p:cNvPr id="419" name="Picture 9"/>
          <p:cNvPicPr/>
          <p:nvPr/>
        </p:nvPicPr>
        <p:blipFill>
          <a:blip r:embed="rId3">
            <a:extLst>
              <a:ext uri="{28A0092B-C50C-407E-A947-70E740481C1C}">
                <a14:useLocalDpi xmlns:a14="http://schemas.microsoft.com/office/drawing/2010/main" val="0"/>
              </a:ext>
            </a:extLst>
          </a:blip>
          <a:srcRect/>
          <a:stretch/>
        </p:blipFill>
        <p:spPr>
          <a:xfrm>
            <a:off x="6903419" y="2345760"/>
            <a:ext cx="4493926" cy="2850835"/>
          </a:xfrm>
          <a:prstGeom prst="rect">
            <a:avLst/>
          </a:prstGeom>
          <a:ln w="0">
            <a:noFill/>
          </a:ln>
        </p:spPr>
      </p:pic>
      <p:sp>
        <p:nvSpPr>
          <p:cNvPr id="4" name="PlaceHolder 3"/>
          <p:cNvSpPr>
            <a:spLocks noGrp="1"/>
          </p:cNvSpPr>
          <p:nvPr>
            <p:ph type="sldNum" idx="1"/>
          </p:nvPr>
        </p:nvSpPr>
        <p:spPr/>
        <p:txBody>
          <a:bodyPr/>
          <a:lstStyle/>
          <a:p>
            <a:fld id="{BACD2623-F08D-4F89-B95D-C1978CE7843F}" type="slidenum">
              <a:rPr/>
              <a:t>87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15. HttpClient &amp; HTTP Request Method </a:t>
            </a:r>
            <a:endParaRPr lang="en-US" sz="3600" b="0" strike="noStrike" spc="-1">
              <a:solidFill>
                <a:srgbClr val="9A5315"/>
              </a:solidFill>
              <a:latin typeface="Arial"/>
            </a:endParaRPr>
          </a:p>
        </p:txBody>
      </p:sp>
      <p:sp>
        <p:nvSpPr>
          <p:cNvPr id="421"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pic>
        <p:nvPicPr>
          <p:cNvPr id="422" name="Picture 3" descr="Graphical user interface, text, application&#10;&#10;Description automatically generated"/>
          <p:cNvPicPr/>
          <p:nvPr/>
        </p:nvPicPr>
        <p:blipFill>
          <a:blip r:embed="rId2"/>
          <a:stretch>
            <a:fillRect/>
          </a:stretch>
        </p:blipFill>
        <p:spPr>
          <a:xfrm>
            <a:off x="4499640" y="2252880"/>
            <a:ext cx="3457080" cy="3209400"/>
          </a:xfrm>
          <a:prstGeom prst="rect">
            <a:avLst/>
          </a:prstGeom>
          <a:ln w="0">
            <a:noFill/>
          </a:ln>
        </p:spPr>
      </p:pic>
      <p:sp>
        <p:nvSpPr>
          <p:cNvPr id="4" name="PlaceHolder 3"/>
          <p:cNvSpPr>
            <a:spLocks noGrp="1"/>
          </p:cNvSpPr>
          <p:nvPr>
            <p:ph type="sldNum" idx="1"/>
          </p:nvPr>
        </p:nvSpPr>
        <p:spPr/>
        <p:txBody>
          <a:bodyPr/>
          <a:lstStyle/>
          <a:p>
            <a:fld id="{9B34B408-B2B2-4398-A00C-EB7C95CE8D91}" type="slidenum">
              <a:rPr/>
              <a:t>88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16. Handle HttpClient request error</a:t>
            </a:r>
            <a:endParaRPr lang="en-US" sz="3600" b="0" strike="noStrike" spc="-1">
              <a:solidFill>
                <a:srgbClr val="9A5315"/>
              </a:solidFill>
              <a:latin typeface="Arial"/>
            </a:endParaRPr>
          </a:p>
        </p:txBody>
      </p:sp>
      <p:sp>
        <p:nvSpPr>
          <p:cNvPr id="424"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Để handle error, ta cần đưa Stream đi qua một pipe như đã nhắc đến ở mục 14</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Khi gặp lỗi, Stream trả về một </a:t>
            </a:r>
            <a:r>
              <a:rPr lang="en-US" sz="2400" b="0" u="sng" strike="noStrike" spc="-1">
                <a:solidFill>
                  <a:srgbClr val="6DC025"/>
                </a:solidFill>
                <a:uFillTx/>
                <a:latin typeface="Arial"/>
                <a:hlinkClick r:id="rId2"/>
              </a:rPr>
              <a:t>HttpErrorResponse</a:t>
            </a:r>
            <a:r>
              <a:rPr lang="en-US" sz="2400" b="0" strike="noStrike" spc="-1">
                <a:solidFill>
                  <a:srgbClr val="9A5315"/>
                </a:solidFill>
                <a:latin typeface="Arial"/>
              </a:rPr>
              <a:t>, sử dụng hàm </a:t>
            </a:r>
            <a:r>
              <a:rPr lang="en-US" sz="2400" b="0" strike="noStrike" spc="-1">
                <a:solidFill>
                  <a:srgbClr val="1A73CB"/>
                </a:solidFill>
                <a:latin typeface="Arial"/>
              </a:rPr>
              <a:t>catchError</a:t>
            </a:r>
            <a:r>
              <a:rPr lang="en-US" sz="2400" b="0" strike="noStrike" spc="-1">
                <a:solidFill>
                  <a:srgbClr val="9A5315"/>
                </a:solidFill>
                <a:latin typeface="Arial"/>
              </a:rPr>
              <a:t> đặt trong </a:t>
            </a:r>
            <a:r>
              <a:rPr lang="en-US" sz="2400" b="0" strike="noStrike" spc="-1">
                <a:solidFill>
                  <a:srgbClr val="1A73CB"/>
                </a:solidFill>
                <a:latin typeface="Arial"/>
              </a:rPr>
              <a:t>pipe</a:t>
            </a:r>
            <a:r>
              <a:rPr lang="en-US" sz="2400" b="0" strike="noStrike" spc="-1">
                <a:solidFill>
                  <a:srgbClr val="9A5315"/>
                </a:solidFill>
                <a:latin typeface="Arial"/>
              </a:rPr>
              <a:t> sẽ bắt được error này, và dựa vào các status code, message,... trả về, ta sẽ gọi các tác vụ xử lý tương ứng.</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pic>
        <p:nvPicPr>
          <p:cNvPr id="425" name="Picture 7"/>
          <p:cNvPicPr/>
          <p:nvPr/>
        </p:nvPicPr>
        <p:blipFill>
          <a:blip r:embed="rId3"/>
          <a:stretch>
            <a:fillRect/>
          </a:stretch>
        </p:blipFill>
        <p:spPr>
          <a:xfrm>
            <a:off x="2150608" y="4098600"/>
            <a:ext cx="4353480" cy="2192040"/>
          </a:xfrm>
          <a:prstGeom prst="rect">
            <a:avLst/>
          </a:prstGeom>
          <a:ln w="0">
            <a:noFill/>
          </a:ln>
        </p:spPr>
      </p:pic>
      <p:sp>
        <p:nvSpPr>
          <p:cNvPr id="426" name="TextBox 8"/>
          <p:cNvSpPr/>
          <p:nvPr/>
        </p:nvSpPr>
        <p:spPr>
          <a:xfrm>
            <a:off x="6883921" y="4327957"/>
            <a:ext cx="4745520" cy="1321985"/>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nSpc>
                <a:spcPct val="100000"/>
              </a:lnSpc>
              <a:buNone/>
            </a:pPr>
            <a:r>
              <a:rPr lang="en-US" sz="1600" b="0" strike="noStrike" spc="-1">
                <a:solidFill>
                  <a:srgbClr val="795E26"/>
                </a:solidFill>
                <a:highlight>
                  <a:srgbClr val="FFFF00"/>
                </a:highlight>
                <a:latin typeface="Consolas"/>
              </a:rPr>
              <a:t>catchError</a:t>
            </a:r>
            <a:r>
              <a:rPr lang="en-US" sz="1600" b="0" strike="noStrike" spc="-1">
                <a:solidFill>
                  <a:srgbClr val="000000"/>
                </a:solidFill>
                <a:highlight>
                  <a:srgbClr val="FFFF00"/>
                </a:highlight>
                <a:latin typeface="Consolas"/>
              </a:rPr>
              <a:t>(</a:t>
            </a:r>
            <a:r>
              <a:rPr lang="en-US" sz="1600" b="0" strike="noStrike" spc="-1">
                <a:solidFill>
                  <a:srgbClr val="001080"/>
                </a:solidFill>
                <a:highlight>
                  <a:srgbClr val="FFFF00"/>
                </a:highlight>
                <a:latin typeface="Consolas"/>
              </a:rPr>
              <a:t>err</a:t>
            </a:r>
            <a:r>
              <a:rPr lang="en-US" sz="1600" b="0" strike="noStrike" spc="-1">
                <a:solidFill>
                  <a:srgbClr val="000000"/>
                </a:solidFill>
                <a:highlight>
                  <a:srgbClr val="FFFF00"/>
                </a:highlight>
                <a:latin typeface="Consolas"/>
              </a:rPr>
              <a:t> </a:t>
            </a:r>
            <a:r>
              <a:rPr lang="en-US" sz="1600" b="0" strike="noStrike" spc="-1">
                <a:solidFill>
                  <a:srgbClr val="0000FF"/>
                </a:solidFill>
                <a:highlight>
                  <a:srgbClr val="FFFF00"/>
                </a:highlight>
                <a:latin typeface="Consolas"/>
              </a:rPr>
              <a:t>=&gt;</a:t>
            </a:r>
            <a:r>
              <a:rPr lang="en-US" sz="1600" b="0" strike="noStrike" spc="-1">
                <a:solidFill>
                  <a:srgbClr val="000000"/>
                </a:solidFill>
                <a:highlight>
                  <a:srgbClr val="FFFF00"/>
                </a:highlight>
                <a:latin typeface="Consolas"/>
              </a:rPr>
              <a:t> </a:t>
            </a:r>
            <a:r>
              <a:rPr lang="en-US" sz="1600" b="0" strike="noStrike" spc="-1">
                <a:solidFill>
                  <a:srgbClr val="0000FF"/>
                </a:solidFill>
                <a:highlight>
                  <a:srgbClr val="FFFF00"/>
                </a:highlight>
                <a:latin typeface="Consolas"/>
              </a:rPr>
              <a:t>this</a:t>
            </a:r>
            <a:r>
              <a:rPr lang="en-US" sz="1600" b="0" strike="noStrike" spc="-1">
                <a:solidFill>
                  <a:srgbClr val="000000"/>
                </a:solidFill>
                <a:highlight>
                  <a:srgbClr val="FFFF00"/>
                </a:highlight>
                <a:latin typeface="Consolas"/>
              </a:rPr>
              <a:t>.</a:t>
            </a:r>
            <a:r>
              <a:rPr lang="en-US" sz="1600" b="0" strike="noStrike" spc="-1">
                <a:solidFill>
                  <a:srgbClr val="795E26"/>
                </a:solidFill>
                <a:highlight>
                  <a:srgbClr val="FFFF00"/>
                </a:highlight>
                <a:latin typeface="Consolas"/>
              </a:rPr>
              <a:t>handleError</a:t>
            </a:r>
            <a:r>
              <a:rPr lang="en-US" sz="1600" b="0" strike="noStrike" spc="-1">
                <a:solidFill>
                  <a:srgbClr val="000000"/>
                </a:solidFill>
                <a:highlight>
                  <a:srgbClr val="FFFF00"/>
                </a:highlight>
                <a:latin typeface="Consolas"/>
              </a:rPr>
              <a:t>(</a:t>
            </a:r>
            <a:r>
              <a:rPr lang="en-US" sz="1600" b="0" strike="noStrike" spc="-1">
                <a:solidFill>
                  <a:srgbClr val="001080"/>
                </a:solidFill>
                <a:highlight>
                  <a:srgbClr val="FFFF00"/>
                </a:highlight>
                <a:latin typeface="Consolas"/>
              </a:rPr>
              <a:t>err</a:t>
            </a:r>
            <a:r>
              <a:rPr lang="en-US" sz="1600" b="0" strike="noStrike" spc="-1">
                <a:solidFill>
                  <a:srgbClr val="000000"/>
                </a:solidFill>
                <a:highlight>
                  <a:srgbClr val="FFFF00"/>
                </a:highlight>
                <a:latin typeface="Consolas"/>
              </a:rPr>
              <a:t>))</a:t>
            </a:r>
            <a:endParaRPr lang="en-US" sz="1600" b="0" strike="noStrike" spc="-1">
              <a:highlight>
                <a:srgbClr val="FFFF00"/>
              </a:highlight>
              <a:latin typeface="Arial"/>
            </a:endParaRPr>
          </a:p>
          <a:p>
            <a:pPr>
              <a:lnSpc>
                <a:spcPct val="100000"/>
              </a:lnSpc>
              <a:buNone/>
            </a:pPr>
            <a:r>
              <a:rPr lang="en-US" sz="1600" b="0" strike="noStrike" spc="-1">
                <a:solidFill>
                  <a:srgbClr val="9A5315"/>
                </a:solidFill>
                <a:latin typeface="Arial"/>
              </a:rPr>
              <a:t>cũng có thể viết gọn thành</a:t>
            </a:r>
            <a:endParaRPr lang="en-US" sz="1600" b="0" strike="noStrike" spc="-1">
              <a:latin typeface="Arial"/>
            </a:endParaRPr>
          </a:p>
          <a:p>
            <a:pPr>
              <a:lnSpc>
                <a:spcPct val="100000"/>
              </a:lnSpc>
              <a:buNone/>
            </a:pPr>
            <a:r>
              <a:rPr lang="en-US" sz="1600" b="0" strike="noStrike" spc="-1">
                <a:solidFill>
                  <a:srgbClr val="795E26"/>
                </a:solidFill>
                <a:highlight>
                  <a:srgbClr val="FFFF00"/>
                </a:highlight>
                <a:latin typeface="Consolas"/>
              </a:rPr>
              <a:t>catchError</a:t>
            </a:r>
            <a:r>
              <a:rPr lang="en-US" sz="1600" b="0" strike="noStrike" spc="-1">
                <a:solidFill>
                  <a:srgbClr val="000000"/>
                </a:solidFill>
                <a:highlight>
                  <a:srgbClr val="FFFF00"/>
                </a:highlight>
                <a:latin typeface="Consolas"/>
              </a:rPr>
              <a:t>(</a:t>
            </a:r>
            <a:r>
              <a:rPr lang="en-US" sz="1600" b="0" strike="noStrike" spc="-1">
                <a:solidFill>
                  <a:srgbClr val="0000FF"/>
                </a:solidFill>
                <a:highlight>
                  <a:srgbClr val="FFFF00"/>
                </a:highlight>
                <a:latin typeface="Consolas"/>
              </a:rPr>
              <a:t>this</a:t>
            </a:r>
            <a:r>
              <a:rPr lang="en-US" sz="1600" b="0" strike="noStrike" spc="-1">
                <a:solidFill>
                  <a:srgbClr val="000000"/>
                </a:solidFill>
                <a:highlight>
                  <a:srgbClr val="FFFF00"/>
                </a:highlight>
                <a:latin typeface="Consolas"/>
              </a:rPr>
              <a:t>.</a:t>
            </a:r>
            <a:r>
              <a:rPr lang="en-US" sz="1600" b="0" strike="noStrike" spc="-1">
                <a:solidFill>
                  <a:srgbClr val="795E26"/>
                </a:solidFill>
                <a:highlight>
                  <a:srgbClr val="FFFF00"/>
                </a:highlight>
                <a:latin typeface="Consolas"/>
              </a:rPr>
              <a:t>handleError</a:t>
            </a:r>
            <a:r>
              <a:rPr lang="en-US" sz="1600" b="0" strike="noStrike" spc="-1">
                <a:solidFill>
                  <a:srgbClr val="000000"/>
                </a:solidFill>
                <a:highlight>
                  <a:srgbClr val="FFFF00"/>
                </a:highlight>
                <a:latin typeface="Consolas"/>
              </a:rPr>
              <a:t>)</a:t>
            </a:r>
            <a:br>
              <a:rPr lang="en-US" sz="1600" b="0" strike="noStrike" spc="-1">
                <a:solidFill>
                  <a:srgbClr val="000000"/>
                </a:solidFill>
                <a:latin typeface="Consolas"/>
              </a:rPr>
            </a:br>
            <a:r>
              <a:rPr lang="en-US" sz="1600" b="0" strike="noStrike" spc="-1">
                <a:solidFill>
                  <a:srgbClr val="9A5315"/>
                </a:solidFill>
                <a:latin typeface="Arial"/>
              </a:rPr>
              <a:t>nhưng chỉ viết gọn khi contructor của function </a:t>
            </a:r>
            <a:r>
              <a:rPr lang="en-US" sz="1600" b="0" strike="noStrike" spc="-1">
                <a:solidFill>
                  <a:srgbClr val="795E26"/>
                </a:solidFill>
                <a:latin typeface="Consolas"/>
              </a:rPr>
              <a:t>handleError </a:t>
            </a:r>
            <a:r>
              <a:rPr lang="en-US" sz="1600" b="0" strike="noStrike" spc="-1">
                <a:solidFill>
                  <a:srgbClr val="9A5315"/>
                </a:solidFill>
                <a:latin typeface="Arial"/>
              </a:rPr>
              <a:t>không inject các service khác.</a:t>
            </a:r>
            <a:endParaRPr lang="en-US" sz="1600" b="0" strike="noStrike" spc="-1">
              <a:latin typeface="Arial"/>
            </a:endParaRPr>
          </a:p>
        </p:txBody>
      </p:sp>
      <p:sp>
        <p:nvSpPr>
          <p:cNvPr id="4" name="PlaceHolder 3"/>
          <p:cNvSpPr>
            <a:spLocks noGrp="1"/>
          </p:cNvSpPr>
          <p:nvPr>
            <p:ph type="sldNum" idx="1"/>
          </p:nvPr>
        </p:nvSpPr>
        <p:spPr/>
        <p:txBody>
          <a:bodyPr/>
          <a:lstStyle/>
          <a:p>
            <a:fld id="{93FD584F-D8FB-41BA-9551-202C385CA3A4}" type="slidenum">
              <a:rPr/>
              <a:t>89</a:t>
            </a:fld>
            <a:endParaRPr/>
          </a:p>
        </p:txBody>
      </p:sp>
      <p:cxnSp>
        <p:nvCxnSpPr>
          <p:cNvPr id="3" name="Straight Connector 2">
            <a:extLst>
              <a:ext uri="{FF2B5EF4-FFF2-40B4-BE49-F238E27FC236}">
                <a16:creationId xmlns:a16="http://schemas.microsoft.com/office/drawing/2014/main" id="{847B3338-C62F-A0D6-5333-40AEB4D8292B}"/>
              </a:ext>
            </a:extLst>
          </p:cNvPr>
          <p:cNvCxnSpPr/>
          <p:nvPr/>
        </p:nvCxnSpPr>
        <p:spPr>
          <a:xfrm>
            <a:off x="6728791" y="4065106"/>
            <a:ext cx="0" cy="226612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1065240" y="689760"/>
            <a:ext cx="10058040" cy="64728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UTM Essendine Caps" panose="02040603050506020204"/>
              </a:rPr>
              <a:t>3. Angular Framework</a:t>
            </a:r>
            <a:endParaRPr lang="en-US" sz="3600" b="0" strike="noStrike" spc="-1">
              <a:solidFill>
                <a:srgbClr val="9A5315"/>
              </a:solidFill>
              <a:latin typeface="Arial"/>
            </a:endParaRPr>
          </a:p>
        </p:txBody>
      </p:sp>
      <p:sp>
        <p:nvSpPr>
          <p:cNvPr id="182" name="PlaceHolder 2"/>
          <p:cNvSpPr>
            <a:spLocks noGrp="1"/>
          </p:cNvSpPr>
          <p:nvPr>
            <p:ph/>
          </p:nvPr>
        </p:nvSpPr>
        <p:spPr>
          <a:xfrm>
            <a:off x="1065240" y="1612800"/>
            <a:ext cx="10058040" cy="4228920"/>
          </a:xfrm>
          <a:prstGeom prst="rect">
            <a:avLst/>
          </a:prstGeom>
          <a:noFill/>
          <a:ln w="0">
            <a:noFill/>
          </a:ln>
        </p:spPr>
        <p:txBody>
          <a:bodyPr anchor="t">
            <a:normAutofit fontScale="97000" lnSpcReduction="10000"/>
          </a:bodyPr>
          <a:lstStyle/>
          <a:p>
            <a:pPr>
              <a:lnSpc>
                <a:spcPct val="100000"/>
              </a:lnSpc>
              <a:spcBef>
                <a:spcPts val="1800"/>
              </a:spcBef>
              <a:buNone/>
              <a:tabLst>
                <a:tab pos="0" algn="l"/>
              </a:tabLst>
            </a:pPr>
            <a:r>
              <a:rPr lang="en-US" sz="2400" b="0" strike="noStrike" spc="-1">
                <a:solidFill>
                  <a:srgbClr val="9A5315"/>
                </a:solidFill>
                <a:latin typeface="SVN-Segoe Print"/>
              </a:rPr>
              <a:t>5. </a:t>
            </a:r>
            <a:r>
              <a:rPr lang="en-US" sz="2400" b="0" u="sng" strike="noStrike" spc="-1">
                <a:solidFill>
                  <a:srgbClr val="6DC025"/>
                </a:solidFill>
                <a:uFillTx/>
                <a:latin typeface="SVN-Segoe Print"/>
                <a:hlinkClick r:id="rId2" action="ppaction://hlinksldjump"/>
              </a:rPr>
              <a:t>Built-in Directives: ngIf, ngFor, ngSwitchCase, ngTemplateOutlet</a:t>
            </a:r>
            <a:endParaRPr lang="en-US" sz="2400" b="0" strike="noStrike" spc="-1">
              <a:solidFill>
                <a:srgbClr val="9A5315"/>
              </a:solidFill>
              <a:latin typeface="Arial"/>
            </a:endParaRPr>
          </a:p>
          <a:p>
            <a:pPr>
              <a:lnSpc>
                <a:spcPct val="100000"/>
              </a:lnSpc>
              <a:spcBef>
                <a:spcPts val="1800"/>
              </a:spcBef>
              <a:buNone/>
              <a:tabLst>
                <a:tab pos="0" algn="l"/>
              </a:tabLst>
            </a:pPr>
            <a:r>
              <a:rPr lang="en-US" sz="2400" b="0" strike="noStrike" spc="-1">
                <a:solidFill>
                  <a:srgbClr val="9A5315"/>
                </a:solidFill>
                <a:latin typeface="SVN-Segoe Print"/>
              </a:rPr>
              <a:t>6. </a:t>
            </a:r>
            <a:r>
              <a:rPr lang="en-US" sz="2400" b="0" u="sng" strike="noStrike" spc="-1">
                <a:solidFill>
                  <a:srgbClr val="6DC025"/>
                </a:solidFill>
                <a:uFillTx/>
                <a:latin typeface="SVN-Segoe Print"/>
                <a:hlinkClick r:id="rId3" action="ppaction://hlinksldjump"/>
              </a:rPr>
              <a:t>Custom Directives</a:t>
            </a:r>
            <a:endParaRPr lang="en-US" sz="2400" b="0" strike="noStrike" spc="-1">
              <a:solidFill>
                <a:srgbClr val="9A5315"/>
              </a:solidFill>
              <a:latin typeface="Arial"/>
            </a:endParaRPr>
          </a:p>
          <a:p>
            <a:pPr>
              <a:lnSpc>
                <a:spcPct val="100000"/>
              </a:lnSpc>
              <a:spcBef>
                <a:spcPts val="1800"/>
              </a:spcBef>
              <a:buNone/>
              <a:tabLst>
                <a:tab pos="0" algn="l"/>
              </a:tabLst>
            </a:pPr>
            <a:r>
              <a:rPr lang="en-US" sz="2400" b="0" strike="noStrike" spc="-1">
                <a:solidFill>
                  <a:srgbClr val="9A5315"/>
                </a:solidFill>
                <a:latin typeface="SVN-Segoe Print"/>
              </a:rPr>
              <a:t>7. </a:t>
            </a:r>
            <a:r>
              <a:rPr lang="en-US" sz="2400" b="0" u="sng" strike="noStrike" spc="-1">
                <a:solidFill>
                  <a:srgbClr val="6DC025"/>
                </a:solidFill>
                <a:uFillTx/>
                <a:latin typeface="SVN-Segoe Print"/>
                <a:hlinkClick r:id="rId4" action="ppaction://hlinksldjump"/>
              </a:rPr>
              <a:t>Input &amp; Output</a:t>
            </a:r>
            <a:endParaRPr lang="en-US" sz="2400" b="0" strike="noStrike" spc="-1">
              <a:solidFill>
                <a:srgbClr val="9A5315"/>
              </a:solidFill>
              <a:latin typeface="Arial"/>
            </a:endParaRPr>
          </a:p>
          <a:p>
            <a:pPr>
              <a:lnSpc>
                <a:spcPct val="100000"/>
              </a:lnSpc>
              <a:spcBef>
                <a:spcPts val="1800"/>
              </a:spcBef>
              <a:buNone/>
              <a:tabLst>
                <a:tab pos="0" algn="l"/>
              </a:tabLst>
            </a:pPr>
            <a:r>
              <a:rPr lang="en-US" sz="2400" b="0" strike="noStrike" spc="-1">
                <a:solidFill>
                  <a:srgbClr val="9A5315"/>
                </a:solidFill>
                <a:latin typeface="SVN-Segoe Print"/>
              </a:rPr>
              <a:t>8. </a:t>
            </a:r>
            <a:r>
              <a:rPr lang="en-US" sz="2400" b="0" u="sng" strike="noStrike" spc="-1">
                <a:solidFill>
                  <a:srgbClr val="6DC025"/>
                </a:solidFill>
                <a:uFillTx/>
                <a:latin typeface="SVN-Segoe Print"/>
                <a:hlinkClick r:id="rId5" action="ppaction://hlinksldjump"/>
              </a:rPr>
              <a:t>Tương tác giữa các Components với Input &amp; Output</a:t>
            </a:r>
            <a:endParaRPr lang="en-US" sz="2400" b="0" strike="noStrike" spc="-1">
              <a:solidFill>
                <a:srgbClr val="9A5315"/>
              </a:solidFill>
              <a:latin typeface="Arial"/>
            </a:endParaRPr>
          </a:p>
          <a:p>
            <a:pPr>
              <a:lnSpc>
                <a:spcPct val="100000"/>
              </a:lnSpc>
              <a:spcBef>
                <a:spcPts val="1800"/>
              </a:spcBef>
              <a:buNone/>
              <a:tabLst>
                <a:tab pos="0" algn="l"/>
              </a:tabLst>
            </a:pPr>
            <a:r>
              <a:rPr lang="en-US" sz="2400" b="0" strike="noStrike" spc="-1">
                <a:solidFill>
                  <a:srgbClr val="9A5315"/>
                </a:solidFill>
                <a:latin typeface="SVN-Segoe Print"/>
              </a:rPr>
              <a:t>9. </a:t>
            </a:r>
            <a:r>
              <a:rPr lang="en-US" sz="2400" b="0" u="sng" strike="noStrike" spc="-1">
                <a:solidFill>
                  <a:srgbClr val="6DC025"/>
                </a:solidFill>
                <a:uFillTx/>
                <a:latin typeface="SVN-Segoe Print"/>
                <a:hlinkClick r:id="rId6" action="ppaction://hlinksldjump"/>
              </a:rPr>
              <a:t>Template Refeference variable</a:t>
            </a:r>
            <a:endParaRPr lang="en-US" sz="2400" b="0" strike="noStrike" spc="-1">
              <a:solidFill>
                <a:srgbClr val="9A5315"/>
              </a:solidFill>
              <a:latin typeface="Arial"/>
            </a:endParaRPr>
          </a:p>
          <a:p>
            <a:pPr>
              <a:lnSpc>
                <a:spcPct val="100000"/>
              </a:lnSpc>
              <a:spcBef>
                <a:spcPts val="1800"/>
              </a:spcBef>
              <a:buNone/>
              <a:tabLst>
                <a:tab pos="0" algn="l"/>
              </a:tabLst>
            </a:pPr>
            <a:r>
              <a:rPr lang="en-US" sz="2400" b="0" strike="noStrike" spc="-1">
                <a:solidFill>
                  <a:srgbClr val="9A5315"/>
                </a:solidFill>
                <a:latin typeface="SVN-Segoe Print"/>
              </a:rPr>
              <a:t>10. </a:t>
            </a:r>
            <a:r>
              <a:rPr lang="en-US" sz="2400" b="0" u="sng" strike="noStrike" spc="-1">
                <a:solidFill>
                  <a:srgbClr val="6DC025"/>
                </a:solidFill>
                <a:uFillTx/>
                <a:latin typeface="SVN-Segoe Print"/>
                <a:hlinkClick r:id="rId7" action="ppaction://hlinksldjump"/>
              </a:rPr>
              <a:t>ViewChild &amp; ViewChilden</a:t>
            </a:r>
            <a:endParaRPr lang="en-US" sz="2400" b="0" strike="noStrike" spc="-1">
              <a:solidFill>
                <a:srgbClr val="9A5315"/>
              </a:solidFill>
              <a:latin typeface="Arial"/>
            </a:endParaRPr>
          </a:p>
          <a:p>
            <a:pPr>
              <a:lnSpc>
                <a:spcPct val="100000"/>
              </a:lnSpc>
              <a:spcBef>
                <a:spcPts val="1800"/>
              </a:spcBef>
              <a:buNone/>
              <a:tabLst>
                <a:tab pos="0" algn="l"/>
              </a:tabLst>
            </a:pPr>
            <a:r>
              <a:rPr lang="en-US" sz="2400" b="0" strike="noStrike" spc="-1">
                <a:solidFill>
                  <a:srgbClr val="9A5315"/>
                </a:solidFill>
                <a:latin typeface="SVN-Segoe Print"/>
              </a:rPr>
              <a:t>11. </a:t>
            </a:r>
            <a:r>
              <a:rPr lang="en-US" sz="2400" b="0" u="sng" strike="noStrike" spc="-1">
                <a:solidFill>
                  <a:srgbClr val="6DC025"/>
                </a:solidFill>
                <a:uFillTx/>
                <a:latin typeface="SVN-Segoe Print"/>
                <a:hlinkClick r:id="rId8" action="ppaction://hlinksldjump"/>
              </a:rPr>
              <a:t>Content projection: ng-content</a:t>
            </a: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B5ABF562-8865-4BF7-A437-8955B4C422FF}" type="slidenum">
              <a:rPr/>
              <a:t>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17. Interceptor</a:t>
            </a:r>
            <a:endParaRPr lang="en-US" sz="3600" b="0" strike="noStrike" spc="-1">
              <a:solidFill>
                <a:srgbClr val="9A5315"/>
              </a:solidFill>
              <a:latin typeface="Arial"/>
            </a:endParaRPr>
          </a:p>
        </p:txBody>
      </p:sp>
      <p:sp>
        <p:nvSpPr>
          <p:cNvPr id="428"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Việc cứ mỗi một hàm HttpClient ta phải catchError một lần rất phiền, làm code thừa rất nhiều, vậy nên </a:t>
            </a:r>
            <a:r>
              <a:rPr lang="en-US" sz="2400" b="0" u="sng" strike="noStrike" spc="-1">
                <a:solidFill>
                  <a:srgbClr val="6DC025"/>
                </a:solidFill>
                <a:uFillTx/>
                <a:latin typeface="Arial"/>
                <a:hlinkClick r:id="rId2"/>
              </a:rPr>
              <a:t>HttpInterceptor</a:t>
            </a:r>
            <a:r>
              <a:rPr lang="en-US" sz="2400" b="0" strike="noStrike" spc="-1">
                <a:solidFill>
                  <a:srgbClr val="9A5315"/>
                </a:solidFill>
                <a:latin typeface="Arial"/>
              </a:rPr>
              <a:t> ra đời để giải quyết vấn đề này.</a:t>
            </a:r>
          </a:p>
          <a:p>
            <a:pPr marL="347345" indent="-347345">
              <a:lnSpc>
                <a:spcPct val="100000"/>
              </a:lnSpc>
              <a:spcBef>
                <a:spcPts val="1800"/>
              </a:spcBef>
              <a:buClr>
                <a:srgbClr val="1A73CB"/>
              </a:buClr>
              <a:buFont typeface="Arial"/>
              <a:buChar char="•"/>
            </a:pPr>
            <a:r>
              <a:rPr lang="en-US" sz="2400" b="0" strike="noStrike" spc="-1">
                <a:solidFill>
                  <a:srgbClr val="1A73CB"/>
                </a:solidFill>
                <a:latin typeface="Arial"/>
              </a:rPr>
              <a:t>HttpInterceptor</a:t>
            </a:r>
            <a:r>
              <a:rPr lang="en-US" sz="2400" b="0" strike="noStrike" spc="-1">
                <a:solidFill>
                  <a:srgbClr val="9A5315"/>
                </a:solidFill>
                <a:latin typeface="Arial"/>
              </a:rPr>
              <a:t> sẽ xử lý mọi request trước khi request gửi đi hoặc response nhận về.</a:t>
            </a:r>
          </a:p>
          <a:p>
            <a:pPr marL="347345" indent="-347345">
              <a:lnSpc>
                <a:spcPct val="100000"/>
              </a:lnSpc>
              <a:spcBef>
                <a:spcPts val="1800"/>
              </a:spcBef>
              <a:buClr>
                <a:srgbClr val="1A73CB"/>
              </a:buClr>
              <a:buFont typeface="Arial"/>
              <a:buChar char="•"/>
            </a:pPr>
            <a:r>
              <a:rPr lang="en-US" sz="2400" b="0" strike="noStrike" spc="-1">
                <a:solidFill>
                  <a:srgbClr val="1A73CB"/>
                </a:solidFill>
                <a:latin typeface="Arial"/>
              </a:rPr>
              <a:t>HttpInterceptor </a:t>
            </a:r>
            <a:r>
              <a:rPr lang="en-US" sz="2400" b="0" strike="noStrike" spc="-1">
                <a:solidFill>
                  <a:srgbClr val="9A5315"/>
                </a:solidFill>
                <a:latin typeface="Arial"/>
              </a:rPr>
              <a:t>là một Interface nên không thể “new” được, để sử dụng, ta cần tạo mới một class kế thừa (implements) interface này, sau đó viết lại hàm </a:t>
            </a:r>
            <a:r>
              <a:rPr lang="en-US" sz="2400" b="0" strike="noStrike" spc="-1">
                <a:solidFill>
                  <a:srgbClr val="1A73CB"/>
                </a:solidFill>
                <a:latin typeface="Arial"/>
              </a:rPr>
              <a:t>intercept</a:t>
            </a:r>
            <a:r>
              <a:rPr lang="en-US" sz="2400" b="0" strike="noStrike" spc="-1">
                <a:solidFill>
                  <a:srgbClr val="9A5315"/>
                </a:solidFill>
                <a:latin typeface="Arial"/>
              </a:rPr>
              <a:t> để thực hiện xử lý request theo ý muốn.</a:t>
            </a:r>
          </a:p>
          <a:p>
            <a:pPr>
              <a:lnSpc>
                <a:spcPct val="100000"/>
              </a:lnSpc>
              <a:spcBef>
                <a:spcPts val="1800"/>
              </a:spcBef>
              <a:buNone/>
            </a:pPr>
            <a:endParaRPr lang="en-US" sz="2400" b="0" strike="noStrike" spc="-1">
              <a:solidFill>
                <a:srgbClr val="9A5315"/>
              </a:solidFill>
              <a:latin typeface="Arial"/>
            </a:endParaRPr>
          </a:p>
          <a:p>
            <a:pPr>
              <a:lnSpc>
                <a:spcPct val="100000"/>
              </a:lnSpc>
              <a:spcBef>
                <a:spcPts val="1800"/>
              </a:spcBef>
              <a:buNone/>
            </a:pPr>
            <a:endParaRPr lang="en-US" sz="2400" b="0" strike="noStrike" spc="-1">
              <a:solidFill>
                <a:srgbClr val="9A5315"/>
              </a:solidFill>
              <a:latin typeface="Arial"/>
            </a:endParaRPr>
          </a:p>
        </p:txBody>
      </p:sp>
      <p:sp>
        <p:nvSpPr>
          <p:cNvPr id="4" name="PlaceHolder 3"/>
          <p:cNvSpPr>
            <a:spLocks noGrp="1"/>
          </p:cNvSpPr>
          <p:nvPr>
            <p:ph type="sldNum" idx="1"/>
          </p:nvPr>
        </p:nvSpPr>
        <p:spPr/>
        <p:txBody>
          <a:bodyPr/>
          <a:lstStyle/>
          <a:p>
            <a:fld id="{7ED3008A-5046-4519-A4DD-73D177D24576}" type="slidenum">
              <a:rPr/>
              <a:t>90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17. Interceptor</a:t>
            </a:r>
            <a:endParaRPr lang="en-US" sz="3600" b="0" strike="noStrike" spc="-1">
              <a:solidFill>
                <a:srgbClr val="9A5315"/>
              </a:solidFill>
              <a:latin typeface="Arial"/>
            </a:endParaRPr>
          </a:p>
        </p:txBody>
      </p:sp>
      <p:sp>
        <p:nvSpPr>
          <p:cNvPr id="430"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Ngoài handle error, Interceptor còn có thể thêm custom header vào request trước khi gửi đi.</a:t>
            </a:r>
            <a:br>
              <a:rPr sz="2400"/>
            </a:br>
            <a:r>
              <a:rPr lang="en-US" sz="2400" b="0" strike="noStrike" spc="-1">
                <a:solidFill>
                  <a:srgbClr val="9A5315"/>
                </a:solidFill>
                <a:latin typeface="Arial"/>
              </a:rPr>
              <a:t>VD: Tự động thêm AuthToken vào header.</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Interceptor chỉ handle các request được gửi bằng HttpClient.</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Xem thêm </a:t>
            </a:r>
            <a:r>
              <a:rPr lang="en-US" sz="2400" b="0" u="sng" strike="noStrike" spc="-1">
                <a:solidFill>
                  <a:srgbClr val="6DC025"/>
                </a:solidFill>
                <a:uFillTx/>
                <a:latin typeface="Arial"/>
                <a:hlinkClick r:id="rId2"/>
              </a:rPr>
              <a:t>tại đây</a:t>
            </a:r>
            <a:r>
              <a:rPr lang="en-US" sz="2400" b="0" strike="noStrike" spc="-1">
                <a:solidFill>
                  <a:srgbClr val="9A5315"/>
                </a:solidFill>
                <a:latin typeface="Arial"/>
              </a:rPr>
              <a:t>.</a:t>
            </a:r>
          </a:p>
        </p:txBody>
      </p:sp>
      <p:sp>
        <p:nvSpPr>
          <p:cNvPr id="4" name="PlaceHolder 3"/>
          <p:cNvSpPr>
            <a:spLocks noGrp="1"/>
          </p:cNvSpPr>
          <p:nvPr>
            <p:ph type="sldNum" idx="1"/>
          </p:nvPr>
        </p:nvSpPr>
        <p:spPr/>
        <p:txBody>
          <a:bodyPr/>
          <a:lstStyle/>
          <a:p>
            <a:fld id="{D8F72FE6-DE99-4689-9761-A2ADDB6BBA3C}" type="slidenum">
              <a:rPr/>
              <a:t>91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17. Interceptor</a:t>
            </a:r>
            <a:endParaRPr lang="en-US" sz="3600" b="0" strike="noStrike" spc="-1">
              <a:solidFill>
                <a:srgbClr val="9A5315"/>
              </a:solidFill>
              <a:latin typeface="Arial"/>
            </a:endParaRPr>
          </a:p>
        </p:txBody>
      </p:sp>
      <p:sp>
        <p:nvSpPr>
          <p:cNvPr id="432"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 về một Interceptor:</a:t>
            </a:r>
          </a:p>
        </p:txBody>
      </p:sp>
      <p:pic>
        <p:nvPicPr>
          <p:cNvPr id="433" name="Picture 3"/>
          <p:cNvPicPr/>
          <p:nvPr/>
        </p:nvPicPr>
        <p:blipFill>
          <a:blip r:embed="rId2"/>
          <a:stretch>
            <a:fillRect/>
          </a:stretch>
        </p:blipFill>
        <p:spPr>
          <a:xfrm>
            <a:off x="4728960" y="1523880"/>
            <a:ext cx="4974840" cy="5134680"/>
          </a:xfrm>
          <a:prstGeom prst="rect">
            <a:avLst/>
          </a:prstGeom>
          <a:ln w="0">
            <a:noFill/>
          </a:ln>
        </p:spPr>
      </p:pic>
      <p:sp>
        <p:nvSpPr>
          <p:cNvPr id="4" name="PlaceHolder 3"/>
          <p:cNvSpPr>
            <a:spLocks noGrp="1"/>
          </p:cNvSpPr>
          <p:nvPr>
            <p:ph type="sldNum" idx="1"/>
          </p:nvPr>
        </p:nvSpPr>
        <p:spPr/>
        <p:txBody>
          <a:bodyPr/>
          <a:lstStyle/>
          <a:p>
            <a:fld id="{9A14B849-AA27-46E0-928B-541A90E12760}" type="slidenum">
              <a:rPr/>
              <a:t>92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18. Reactive Forms [1]: FormBuilder; FormGroup</a:t>
            </a:r>
            <a:endParaRPr lang="en-US" sz="3600" b="0" strike="noStrike" spc="-1">
              <a:solidFill>
                <a:srgbClr val="9A5315"/>
              </a:solidFill>
              <a:latin typeface="Arial"/>
            </a:endParaRPr>
          </a:p>
        </p:txBody>
      </p:sp>
      <p:sp>
        <p:nvSpPr>
          <p:cNvPr id="435"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Form là phần không thể thiếu của bất kỳ trang web nào.</a:t>
            </a:r>
            <a:br>
              <a:rPr sz="2400"/>
            </a:br>
            <a:r>
              <a:rPr lang="en-US" sz="2400" b="0" strike="noStrike" spc="-1">
                <a:solidFill>
                  <a:srgbClr val="9A5315"/>
                </a:solidFill>
                <a:latin typeface="Arial"/>
              </a:rPr>
              <a:t>Angular có 2 loại Form là </a:t>
            </a:r>
            <a:r>
              <a:rPr lang="en-US" sz="2400" b="0" strike="noStrike" spc="-1">
                <a:solidFill>
                  <a:srgbClr val="1A73CB"/>
                </a:solidFill>
                <a:latin typeface="Arial"/>
              </a:rPr>
              <a:t>Template-Driven Forms </a:t>
            </a:r>
            <a:r>
              <a:rPr lang="en-US" sz="2400" b="0" strike="noStrike" spc="-1">
                <a:solidFill>
                  <a:srgbClr val="9A5315"/>
                </a:solidFill>
                <a:latin typeface="Arial"/>
              </a:rPr>
              <a:t>và </a:t>
            </a:r>
            <a:r>
              <a:rPr lang="en-US" sz="2400" b="0" strike="noStrike" spc="-1">
                <a:solidFill>
                  <a:srgbClr val="1A73CB"/>
                </a:solidFill>
                <a:latin typeface="Arial"/>
              </a:rPr>
              <a:t>Model Driven Forms</a:t>
            </a:r>
            <a:r>
              <a:rPr lang="en-US" sz="2400" b="0" strike="noStrike" spc="-1">
                <a:solidFill>
                  <a:srgbClr val="9A5315"/>
                </a:solidFill>
                <a:latin typeface="Arial"/>
              </a:rPr>
              <a:t>.</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Bạn có thể xem thêm về </a:t>
            </a:r>
            <a:r>
              <a:rPr lang="en-US" sz="2400" b="0" strike="noStrike" spc="-1">
                <a:solidFill>
                  <a:srgbClr val="1A73CB"/>
                </a:solidFill>
                <a:latin typeface="Arial"/>
              </a:rPr>
              <a:t>Template-Driven Forms </a:t>
            </a:r>
            <a:r>
              <a:rPr lang="en-US" sz="2400" b="0" strike="noStrike" spc="-1">
                <a:solidFill>
                  <a:srgbClr val="9A5315"/>
                </a:solidFill>
                <a:latin typeface="Arial"/>
              </a:rPr>
              <a:t>thường được dùng trong AngularJS cũ </a:t>
            </a:r>
            <a:r>
              <a:rPr lang="en-US" sz="2400" b="0" u="sng" strike="noStrike" spc="-1">
                <a:solidFill>
                  <a:srgbClr val="6DC025"/>
                </a:solidFill>
                <a:uFillTx/>
                <a:latin typeface="Arial"/>
                <a:hlinkClick r:id="rId2"/>
              </a:rPr>
              <a:t>tại đây</a:t>
            </a:r>
            <a:r>
              <a:rPr lang="en-US" sz="2400" b="0" strike="noStrike" spc="-1">
                <a:solidFill>
                  <a:srgbClr val="9A5315"/>
                </a:solidFill>
                <a:latin typeface="Arial"/>
              </a:rPr>
              <a:t>. Các form đơn giản vẫn có thể sử dụng.</a:t>
            </a:r>
          </a:p>
          <a:p>
            <a:pPr marL="347345" indent="-347345">
              <a:lnSpc>
                <a:spcPct val="100000"/>
              </a:lnSpc>
              <a:spcBef>
                <a:spcPts val="1800"/>
              </a:spcBef>
              <a:buClr>
                <a:srgbClr val="9A5315"/>
              </a:buClr>
              <a:buFont typeface="Arial"/>
              <a:buChar char="•"/>
            </a:pPr>
            <a:r>
              <a:rPr lang="en-US" sz="2400" spc="-1">
                <a:solidFill>
                  <a:srgbClr val="9A5315"/>
                </a:solidFill>
                <a:latin typeface="Arial"/>
              </a:rPr>
              <a:t>N</a:t>
            </a:r>
            <a:r>
              <a:rPr lang="en-US" sz="2400" b="0" strike="noStrike" spc="-1">
                <a:solidFill>
                  <a:srgbClr val="9A5315"/>
                </a:solidFill>
                <a:latin typeface="Arial"/>
              </a:rPr>
              <a:t>ên dùng </a:t>
            </a:r>
            <a:r>
              <a:rPr lang="en-US" sz="2400" b="0" strike="noStrike" spc="-1">
                <a:solidFill>
                  <a:srgbClr val="1A73CB"/>
                </a:solidFill>
                <a:latin typeface="Arial"/>
              </a:rPr>
              <a:t>Model Driven Forms</a:t>
            </a:r>
            <a:r>
              <a:rPr lang="en-US" sz="2400" spc="-1">
                <a:solidFill>
                  <a:srgbClr val="9A5315"/>
                </a:solidFill>
                <a:latin typeface="Arial"/>
              </a:rPr>
              <a:t> v</a:t>
            </a:r>
            <a:r>
              <a:rPr lang="en-US" sz="2400" b="0" strike="noStrike" spc="-1">
                <a:solidFill>
                  <a:srgbClr val="9A5315"/>
                </a:solidFill>
                <a:latin typeface="Arial"/>
              </a:rPr>
              <a:t>ì tính tiện dụng, cấu trúc chặt chẽ, xử lý đồng bộ.</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Phần này tập trung vào Model Driven Form hay còn gọi là Reactive Forms.</a:t>
            </a:r>
          </a:p>
        </p:txBody>
      </p:sp>
      <p:sp>
        <p:nvSpPr>
          <p:cNvPr id="4" name="PlaceHolder 3"/>
          <p:cNvSpPr>
            <a:spLocks noGrp="1"/>
          </p:cNvSpPr>
          <p:nvPr>
            <p:ph type="sldNum" idx="1"/>
          </p:nvPr>
        </p:nvSpPr>
        <p:spPr/>
        <p:txBody>
          <a:bodyPr/>
          <a:lstStyle/>
          <a:p>
            <a:fld id="{95287622-8854-4552-94C4-FC5E6A414226}" type="slidenum">
              <a:rPr/>
              <a:t>93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18. Reactive Forms [1]: FormBuilder; FormGroup</a:t>
            </a:r>
            <a:endParaRPr lang="en-US" sz="3600" b="0" strike="noStrike" spc="-1">
              <a:solidFill>
                <a:srgbClr val="9A5315"/>
              </a:solidFill>
              <a:latin typeface="Arial"/>
            </a:endParaRPr>
          </a:p>
        </p:txBody>
      </p:sp>
      <p:sp>
        <p:nvSpPr>
          <p:cNvPr id="437"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FormControl: có thể hiểu đơn giản là các thành phần (input) của form. Theo dõi value và trạng thái valid mà người dùng nhập vào control.</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FormGroup: là đối tượng chứa các FormControl, theo dõi value và trạng thái valid của các FormControl để quy về value và trạng thái valid chung của cả form</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 tạo FormGroup với FormControl:</a:t>
            </a:r>
          </a:p>
        </p:txBody>
      </p:sp>
      <p:pic>
        <p:nvPicPr>
          <p:cNvPr id="438" name="Picture 3"/>
          <p:cNvPicPr/>
          <p:nvPr/>
        </p:nvPicPr>
        <p:blipFill>
          <a:blip r:embed="rId2"/>
          <a:stretch>
            <a:fillRect/>
          </a:stretch>
        </p:blipFill>
        <p:spPr>
          <a:xfrm>
            <a:off x="4545360" y="4533480"/>
            <a:ext cx="2900160" cy="1757160"/>
          </a:xfrm>
          <a:prstGeom prst="rect">
            <a:avLst/>
          </a:prstGeom>
          <a:ln w="0">
            <a:noFill/>
          </a:ln>
        </p:spPr>
      </p:pic>
      <p:sp>
        <p:nvSpPr>
          <p:cNvPr id="4" name="PlaceHolder 3"/>
          <p:cNvSpPr>
            <a:spLocks noGrp="1"/>
          </p:cNvSpPr>
          <p:nvPr>
            <p:ph type="sldNum" idx="1"/>
          </p:nvPr>
        </p:nvSpPr>
        <p:spPr/>
        <p:txBody>
          <a:bodyPr/>
          <a:lstStyle/>
          <a:p>
            <a:fld id="{9D9B40A0-8A0D-4FD7-855D-C0BFB738F5BD}" type="slidenum">
              <a:rPr/>
              <a:t>94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18. Reactive Forms [1]: FormBuilder; FormGroup</a:t>
            </a:r>
            <a:endParaRPr lang="en-US" sz="3600" b="0" strike="noStrike" spc="-1">
              <a:solidFill>
                <a:srgbClr val="9A5315"/>
              </a:solidFill>
              <a:latin typeface="Arial"/>
            </a:endParaRPr>
          </a:p>
        </p:txBody>
      </p:sp>
      <p:sp>
        <p:nvSpPr>
          <p:cNvPr id="440"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Cách tạo tạo FormGroup với FormControl khá là dài, để giải quyết vấn đề này, ta sử dụng FormBuilder</a:t>
            </a: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 tạo FormGroup với FormBuilder:</a:t>
            </a:r>
          </a:p>
        </p:txBody>
      </p:sp>
      <p:pic>
        <p:nvPicPr>
          <p:cNvPr id="441" name="Picture 6"/>
          <p:cNvPicPr/>
          <p:nvPr/>
        </p:nvPicPr>
        <p:blipFill>
          <a:blip r:embed="rId2"/>
          <a:stretch>
            <a:fillRect/>
          </a:stretch>
        </p:blipFill>
        <p:spPr>
          <a:xfrm>
            <a:off x="3921480" y="3371760"/>
            <a:ext cx="4172040" cy="2409840"/>
          </a:xfrm>
          <a:prstGeom prst="rect">
            <a:avLst/>
          </a:prstGeom>
          <a:ln w="0">
            <a:noFill/>
          </a:ln>
        </p:spPr>
      </p:pic>
      <p:sp>
        <p:nvSpPr>
          <p:cNvPr id="4" name="PlaceHolder 3"/>
          <p:cNvSpPr>
            <a:spLocks noGrp="1"/>
          </p:cNvSpPr>
          <p:nvPr>
            <p:ph type="sldNum" idx="1"/>
          </p:nvPr>
        </p:nvSpPr>
        <p:spPr/>
        <p:txBody>
          <a:bodyPr/>
          <a:lstStyle/>
          <a:p>
            <a:fld id="{4421292A-3684-4EE5-97C0-D41BD3D2523C}" type="slidenum">
              <a:rPr/>
              <a:t>95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18. Reactive Forms [1]: FormBuilder; FormGroup</a:t>
            </a:r>
            <a:endParaRPr lang="en-US" sz="3600" b="0" strike="noStrike" spc="-1">
              <a:solidFill>
                <a:srgbClr val="9A5315"/>
              </a:solidFill>
              <a:latin typeface="Arial"/>
            </a:endParaRPr>
          </a:p>
        </p:txBody>
      </p:sp>
      <p:sp>
        <p:nvSpPr>
          <p:cNvPr id="443"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Binding với HTML: sử dụng [formGroup] và formControlName</a:t>
            </a:r>
          </a:p>
        </p:txBody>
      </p:sp>
      <p:pic>
        <p:nvPicPr>
          <p:cNvPr id="444" name="Picture 3"/>
          <p:cNvPicPr/>
          <p:nvPr/>
        </p:nvPicPr>
        <p:blipFill>
          <a:blip r:embed="rId2"/>
          <a:stretch>
            <a:fillRect/>
          </a:stretch>
        </p:blipFill>
        <p:spPr>
          <a:xfrm>
            <a:off x="1258200" y="2276640"/>
            <a:ext cx="3899880" cy="2599560"/>
          </a:xfrm>
          <a:prstGeom prst="rect">
            <a:avLst/>
          </a:prstGeom>
          <a:ln w="0">
            <a:noFill/>
          </a:ln>
        </p:spPr>
      </p:pic>
      <p:pic>
        <p:nvPicPr>
          <p:cNvPr id="445" name="Picture 8"/>
          <p:cNvPicPr/>
          <p:nvPr/>
        </p:nvPicPr>
        <p:blipFill>
          <a:blip r:embed="rId3"/>
          <a:stretch>
            <a:fillRect/>
          </a:stretch>
        </p:blipFill>
        <p:spPr>
          <a:xfrm>
            <a:off x="5295240" y="2276640"/>
            <a:ext cx="2765520" cy="3085920"/>
          </a:xfrm>
          <a:prstGeom prst="rect">
            <a:avLst/>
          </a:prstGeom>
          <a:ln w="0">
            <a:noFill/>
          </a:ln>
        </p:spPr>
      </p:pic>
      <p:pic>
        <p:nvPicPr>
          <p:cNvPr id="446" name="Picture 12" descr="Graphical user interface, text, application&#10;&#10;Description automatically generated"/>
          <p:cNvPicPr/>
          <p:nvPr/>
        </p:nvPicPr>
        <p:blipFill>
          <a:blip r:embed="rId4"/>
          <a:stretch>
            <a:fillRect/>
          </a:stretch>
        </p:blipFill>
        <p:spPr>
          <a:xfrm>
            <a:off x="8197920" y="2276640"/>
            <a:ext cx="3160800" cy="2129400"/>
          </a:xfrm>
          <a:prstGeom prst="rect">
            <a:avLst/>
          </a:prstGeom>
          <a:ln w="0">
            <a:noFill/>
          </a:ln>
        </p:spPr>
      </p:pic>
      <p:sp>
        <p:nvSpPr>
          <p:cNvPr id="4" name="PlaceHolder 3"/>
          <p:cNvSpPr>
            <a:spLocks noGrp="1"/>
          </p:cNvSpPr>
          <p:nvPr>
            <p:ph type="sldNum" idx="1"/>
          </p:nvPr>
        </p:nvSpPr>
        <p:spPr/>
        <p:txBody>
          <a:bodyPr/>
          <a:lstStyle/>
          <a:p>
            <a:fld id="{95912B68-B211-4F47-B0CC-8D70F3D00685}" type="slidenum">
              <a:rPr/>
              <a:t>96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18. Reactive Forms [1]: FormBuilder; FormGroup</a:t>
            </a:r>
            <a:endParaRPr lang="en-US" sz="3600" b="0" strike="noStrike" spc="-1">
              <a:solidFill>
                <a:srgbClr val="9A5315"/>
              </a:solidFill>
              <a:latin typeface="Arial"/>
            </a:endParaRPr>
          </a:p>
        </p:txBody>
      </p:sp>
      <p:sp>
        <p:nvSpPr>
          <p:cNvPr id="448" name="PlaceHolder 2"/>
          <p:cNvSpPr>
            <a:spLocks noGrp="1"/>
          </p:cNvSpPr>
          <p:nvPr>
            <p:ph/>
          </p:nvPr>
        </p:nvSpPr>
        <p:spPr>
          <a:xfrm>
            <a:off x="1065240" y="1752480"/>
            <a:ext cx="10058040" cy="4538160"/>
          </a:xfrm>
          <a:prstGeom prst="rect">
            <a:avLst/>
          </a:prstGeom>
          <a:noFill/>
          <a:ln w="0">
            <a:noFill/>
          </a:ln>
        </p:spPr>
        <p:txBody>
          <a:bodyPr anchor="t">
            <a:normAutofit lnSpcReduction="10000"/>
          </a:bodyPr>
          <a:lstStyle/>
          <a:p>
            <a:pPr marL="347345" indent="-347345">
              <a:lnSpc>
                <a:spcPct val="100000"/>
              </a:lnSpc>
              <a:spcBef>
                <a:spcPts val="1800"/>
              </a:spcBef>
              <a:buClr>
                <a:srgbClr val="9A5315"/>
              </a:buClr>
              <a:buFont typeface="Arial"/>
              <a:buChar char="•"/>
            </a:pPr>
            <a:r>
              <a:rPr lang="vi-VN" altLang="en-US" sz="2400" b="0" strike="noStrike" spc="-1">
                <a:solidFill>
                  <a:srgbClr val="9A5315"/>
                </a:solidFill>
                <a:latin typeface="Arial"/>
              </a:rPr>
              <a:t>Get value ở để sử dụng (có thể dùng tại template HTML lẫn class TS)</a:t>
            </a:r>
          </a:p>
          <a:p>
            <a:pPr marL="804545" lvl="1" indent="-347345">
              <a:lnSpc>
                <a:spcPct val="100000"/>
              </a:lnSpc>
              <a:spcBef>
                <a:spcPts val="1800"/>
              </a:spcBef>
              <a:buClr>
                <a:srgbClr val="9A5315"/>
              </a:buClr>
              <a:buFont typeface="Wingdings" panose="05000000000000000000" charset="0"/>
              <a:buChar char=""/>
            </a:pPr>
            <a:r>
              <a:rPr lang="en-US" sz="2000" b="0" strike="noStrike">
                <a:solidFill>
                  <a:srgbClr val="9A5315"/>
                </a:solidFill>
                <a:latin typeface="Arial"/>
                <a:sym typeface="+mn-ea"/>
              </a:rPr>
              <a:t>setValue: form.get(‘&lt;fieldName&gt;’)</a:t>
            </a:r>
            <a:r>
              <a:rPr lang="vi-VN" altLang="en-US" sz="2000" b="0" strike="noStrike">
                <a:solidFill>
                  <a:srgbClr val="9A5315"/>
                </a:solidFill>
                <a:latin typeface="Arial"/>
                <a:sym typeface="+mn-ea"/>
              </a:rPr>
              <a:t>.value</a:t>
            </a:r>
            <a:endParaRPr lang="en-US" sz="2400" b="0" strike="noStrike" spc="-1">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Cập nhật value có sẵn cho form (ví dụ trường hợp edit)</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patchValue: form.patchValue({ value object })</a:t>
            </a:r>
            <a:br>
              <a:rPr sz="2000"/>
            </a:br>
            <a:r>
              <a:rPr lang="en-US" sz="2000" b="0" strike="noStrike" spc="-1">
                <a:solidFill>
                  <a:srgbClr val="9A5315"/>
                </a:solidFill>
                <a:latin typeface="Arial"/>
              </a:rPr>
              <a:t>Cập nhật giá trị với key tương ứng của object, không tìm thấy key thì bỏ qua</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setValue: form.get(‘&lt;fieldName&gt;’).setValue(&lt;value&gt;)</a:t>
            </a:r>
            <a:br>
              <a:rPr sz="2000"/>
            </a:br>
            <a:r>
              <a:rPr lang="en-US" sz="2000" b="0" strike="noStrike" spc="-1">
                <a:solidFill>
                  <a:srgbClr val="9A5315"/>
                </a:solidFill>
                <a:latin typeface="Arial"/>
              </a:rPr>
              <a:t>Get ra FormControl tương ứng và gán giá trị</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Reset: form.reset()</a:t>
            </a:r>
            <a:br>
              <a:rPr sz="2000"/>
            </a:br>
            <a:r>
              <a:rPr lang="en-US" sz="2000" spc="-1">
                <a:solidFill>
                  <a:srgbClr val="9A5315"/>
                </a:solidFill>
                <a:latin typeface="Arial"/>
              </a:rPr>
              <a:t>Reset</a:t>
            </a:r>
            <a:r>
              <a:rPr lang="en-US" sz="2000" b="0" strike="noStrike" spc="-1">
                <a:solidFill>
                  <a:srgbClr val="9A5315"/>
                </a:solidFill>
                <a:latin typeface="Arial"/>
              </a:rPr>
              <a:t> value và valid status của FormControl</a:t>
            </a:r>
          </a:p>
          <a:p>
            <a:pPr marL="740410" lvl="1" indent="-283210">
              <a:lnSpc>
                <a:spcPct val="100000"/>
              </a:lnSpc>
              <a:spcBef>
                <a:spcPts val="1200"/>
              </a:spcBef>
              <a:buClr>
                <a:srgbClr val="9A5315"/>
              </a:buClr>
              <a:buFont typeface="Wingdings" panose="05000000000000000000" pitchFamily="2" charset="2"/>
              <a:buChar char=""/>
            </a:pPr>
            <a:r>
              <a:rPr lang="en-US" sz="2000" b="0" strike="noStrike" spc="-1">
                <a:solidFill>
                  <a:srgbClr val="9A5315"/>
                </a:solidFill>
                <a:latin typeface="Arial"/>
              </a:rPr>
              <a:t>Update value &amp; Validity: sử dụng updateValueAndValidity() cho FormGroup hoặc FormControl riêng lẻ để “refresh” value và valid status khi cần thiết.</a:t>
            </a:r>
          </a:p>
        </p:txBody>
      </p:sp>
      <p:sp>
        <p:nvSpPr>
          <p:cNvPr id="4" name="PlaceHolder 3"/>
          <p:cNvSpPr>
            <a:spLocks noGrp="1"/>
          </p:cNvSpPr>
          <p:nvPr>
            <p:ph type="sldNum" idx="1"/>
          </p:nvPr>
        </p:nvSpPr>
        <p:spPr/>
        <p:txBody>
          <a:bodyPr/>
          <a:lstStyle/>
          <a:p>
            <a:fld id="{DE8C5BBC-4FD8-42E9-A4A6-70196BF64001}" type="slidenum">
              <a:rPr/>
              <a:t>97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18. Reactive Forms [1]: FormBuilder; FormGroup</a:t>
            </a:r>
            <a:endParaRPr lang="en-US" sz="3600" b="0" strike="noStrike" spc="-1">
              <a:solidFill>
                <a:srgbClr val="9A5315"/>
              </a:solidFill>
              <a:latin typeface="Arial"/>
            </a:endParaRPr>
          </a:p>
        </p:txBody>
      </p:sp>
      <p:sp>
        <p:nvSpPr>
          <p:cNvPr id="450"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VD:</a:t>
            </a:r>
          </a:p>
        </p:txBody>
      </p:sp>
      <p:pic>
        <p:nvPicPr>
          <p:cNvPr id="451" name="Picture 3"/>
          <p:cNvPicPr/>
          <p:nvPr/>
        </p:nvPicPr>
        <p:blipFill>
          <a:blip r:embed="rId2"/>
          <a:stretch>
            <a:fillRect/>
          </a:stretch>
        </p:blipFill>
        <p:spPr>
          <a:xfrm>
            <a:off x="2211480" y="1752480"/>
            <a:ext cx="3446640" cy="2361240"/>
          </a:xfrm>
          <a:prstGeom prst="rect">
            <a:avLst/>
          </a:prstGeom>
          <a:ln w="0">
            <a:noFill/>
          </a:ln>
        </p:spPr>
      </p:pic>
      <p:pic>
        <p:nvPicPr>
          <p:cNvPr id="452" name="Picture 7"/>
          <p:cNvPicPr/>
          <p:nvPr/>
        </p:nvPicPr>
        <p:blipFill>
          <a:blip r:embed="rId3"/>
          <a:stretch>
            <a:fillRect/>
          </a:stretch>
        </p:blipFill>
        <p:spPr>
          <a:xfrm>
            <a:off x="6095725" y="1752480"/>
            <a:ext cx="5042160" cy="1704600"/>
          </a:xfrm>
          <a:prstGeom prst="rect">
            <a:avLst/>
          </a:prstGeom>
          <a:ln w="0">
            <a:noFill/>
          </a:ln>
        </p:spPr>
      </p:pic>
      <p:pic>
        <p:nvPicPr>
          <p:cNvPr id="453" name="Picture 9" descr="Text&#10;&#10;Description automatically generated"/>
          <p:cNvPicPr/>
          <p:nvPr/>
        </p:nvPicPr>
        <p:blipFill>
          <a:blip r:embed="rId4"/>
          <a:stretch>
            <a:fillRect/>
          </a:stretch>
        </p:blipFill>
        <p:spPr>
          <a:xfrm>
            <a:off x="3605040" y="4342680"/>
            <a:ext cx="4952160" cy="1662840"/>
          </a:xfrm>
          <a:prstGeom prst="rect">
            <a:avLst/>
          </a:prstGeom>
          <a:ln w="0">
            <a:noFill/>
          </a:ln>
        </p:spPr>
      </p:pic>
      <p:sp>
        <p:nvSpPr>
          <p:cNvPr id="4" name="PlaceHolder 3"/>
          <p:cNvSpPr>
            <a:spLocks noGrp="1"/>
          </p:cNvSpPr>
          <p:nvPr>
            <p:ph type="sldNum" idx="1"/>
          </p:nvPr>
        </p:nvSpPr>
        <p:spPr/>
        <p:txBody>
          <a:bodyPr/>
          <a:lstStyle/>
          <a:p>
            <a:fld id="{0D20B7EA-75F4-467C-B77F-20E6013D2B52}" type="slidenum">
              <a:rPr/>
              <a:t>98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PlaceHolder 1"/>
          <p:cNvSpPr>
            <a:spLocks noGrp="1"/>
          </p:cNvSpPr>
          <p:nvPr>
            <p:ph type="title"/>
          </p:nvPr>
        </p:nvSpPr>
        <p:spPr>
          <a:xfrm>
            <a:off x="1065240" y="304920"/>
            <a:ext cx="10058040" cy="1218960"/>
          </a:xfrm>
          <a:prstGeom prst="rect">
            <a:avLst/>
          </a:prstGeom>
          <a:noFill/>
          <a:ln w="0">
            <a:noFill/>
          </a:ln>
        </p:spPr>
        <p:txBody>
          <a:bodyPr anchor="b">
            <a:noAutofit/>
          </a:bodyPr>
          <a:lstStyle/>
          <a:p>
            <a:pPr>
              <a:lnSpc>
                <a:spcPct val="90000"/>
              </a:lnSpc>
              <a:buNone/>
            </a:pPr>
            <a:r>
              <a:rPr lang="en-US" sz="3600" b="0" strike="noStrike" spc="-1">
                <a:solidFill>
                  <a:srgbClr val="4D2A0B"/>
                </a:solidFill>
                <a:latin typeface="Arial"/>
              </a:rPr>
              <a:t>19. Reactive Forms [2]: FormArray</a:t>
            </a:r>
            <a:endParaRPr lang="en-US" sz="3600" b="0" strike="noStrike" spc="-1">
              <a:solidFill>
                <a:srgbClr val="9A5315"/>
              </a:solidFill>
              <a:latin typeface="Arial"/>
            </a:endParaRPr>
          </a:p>
        </p:txBody>
      </p:sp>
      <p:sp>
        <p:nvSpPr>
          <p:cNvPr id="455" name="PlaceHolder 2"/>
          <p:cNvSpPr>
            <a:spLocks noGrp="1"/>
          </p:cNvSpPr>
          <p:nvPr>
            <p:ph/>
          </p:nvPr>
        </p:nvSpPr>
        <p:spPr>
          <a:xfrm>
            <a:off x="1065240" y="1752480"/>
            <a:ext cx="10058040" cy="4538160"/>
          </a:xfrm>
          <a:prstGeom prst="rect">
            <a:avLst/>
          </a:prstGeom>
          <a:noFill/>
          <a:ln w="0">
            <a:noFill/>
          </a:ln>
        </p:spPr>
        <p:txBody>
          <a:bodyPr anchor="t">
            <a:normAutofit/>
          </a:bodyPr>
          <a:lstStyle/>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Trường hợp Form nằm trong Form, hay nói cách khác: FormControl là một FormGroup thì phải làm sao?</a:t>
            </a:r>
            <a:br>
              <a:rPr sz="2400"/>
            </a:br>
            <a:r>
              <a:rPr lang="en-US" sz="2400" b="0" strike="noStrike" spc="-1">
                <a:solidFill>
                  <a:srgbClr val="9A5315"/>
                </a:solidFill>
                <a:latin typeface="Arial"/>
              </a:rPr>
              <a:t>VD: một Form lớn có 1 control cần thêm bớt các thông tin user (số lượng user chưa biết trước)</a:t>
            </a:r>
            <a:br>
              <a:rPr sz="2400"/>
            </a:br>
            <a:r>
              <a:rPr lang="en-US" sz="2400" b="0" strike="noStrike" spc="-1">
                <a:solidFill>
                  <a:srgbClr val="9A5315"/>
                </a:solidFill>
                <a:latin typeface="Arial"/>
              </a:rPr>
              <a:t>=&gt; </a:t>
            </a:r>
            <a:r>
              <a:rPr lang="en-US" sz="2400" b="0" u="sng" strike="noStrike" spc="-1">
                <a:solidFill>
                  <a:srgbClr val="6DC025"/>
                </a:solidFill>
                <a:uFillTx/>
                <a:latin typeface="Arial"/>
                <a:hlinkClick r:id="rId2"/>
              </a:rPr>
              <a:t>FormArray</a:t>
            </a:r>
            <a:endParaRPr lang="en-US" sz="2400" b="0" strike="noStrike" spc="-1">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Syntax: </a:t>
            </a:r>
            <a:r>
              <a:rPr lang="en-US" sz="2400" b="0" strike="noStrike" spc="-1">
                <a:solidFill>
                  <a:srgbClr val="1A73CB"/>
                </a:solidFill>
                <a:latin typeface="Arial"/>
              </a:rPr>
              <a:t>new FormArrray([]) </a:t>
            </a:r>
            <a:r>
              <a:rPr lang="en-US" sz="2400" b="0" strike="noStrike" spc="-1">
                <a:solidFill>
                  <a:srgbClr val="9A5315"/>
                </a:solidFill>
                <a:latin typeface="Arial"/>
              </a:rPr>
              <a:t>hoặc </a:t>
            </a:r>
            <a:r>
              <a:rPr lang="en-US" sz="2400" b="0" strike="noStrike" spc="-1">
                <a:solidFill>
                  <a:srgbClr val="1A73CB"/>
                </a:solidFill>
                <a:latin typeface="Arial"/>
              </a:rPr>
              <a:t>formBuilder.array([])</a:t>
            </a:r>
            <a:endParaRPr lang="en-US" sz="2400" b="0" strike="noStrike" spc="-1">
              <a:solidFill>
                <a:srgbClr val="9A5315"/>
              </a:solidFill>
              <a:latin typeface="Arial"/>
            </a:endParaRPr>
          </a:p>
          <a:p>
            <a:pPr marL="347345" indent="-347345">
              <a:lnSpc>
                <a:spcPct val="100000"/>
              </a:lnSpc>
              <a:spcBef>
                <a:spcPts val="1800"/>
              </a:spcBef>
              <a:buClr>
                <a:srgbClr val="9A5315"/>
              </a:buClr>
              <a:buFont typeface="Arial"/>
              <a:buChar char="•"/>
            </a:pPr>
            <a:r>
              <a:rPr lang="en-US" sz="2400" b="0" strike="noStrike" spc="-1">
                <a:solidFill>
                  <a:srgbClr val="9A5315"/>
                </a:solidFill>
                <a:latin typeface="Arial"/>
              </a:rPr>
              <a:t>Có thể dùng mảng các FormGroup thay cho FormArray không?</a:t>
            </a:r>
            <a:br>
              <a:rPr sz="2400"/>
            </a:br>
            <a:r>
              <a:rPr lang="en-US" sz="2400" b="0" strike="noStrike" spc="-1">
                <a:solidFill>
                  <a:srgbClr val="9A5315"/>
                </a:solidFill>
                <a:latin typeface="Arial"/>
              </a:rPr>
              <a:t>Có thể nhưng không nên vì khi đó ta phải tự kiểm tra valid status của các FormGroup con thủ công, trong khi FormArray đã hỗ trợ điều này tự động.</a:t>
            </a:r>
          </a:p>
        </p:txBody>
      </p:sp>
      <p:sp>
        <p:nvSpPr>
          <p:cNvPr id="4" name="PlaceHolder 3"/>
          <p:cNvSpPr>
            <a:spLocks noGrp="1"/>
          </p:cNvSpPr>
          <p:nvPr>
            <p:ph type="sldNum" idx="1"/>
          </p:nvPr>
        </p:nvSpPr>
        <p:spPr/>
        <p:txBody>
          <a:bodyPr/>
          <a:lstStyle/>
          <a:p>
            <a:fld id="{CB6964EC-3AD3-4A74-B91B-C35585D08A52}" type="slidenum">
              <a:rPr/>
              <a:t>99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Rainbow presentation</Template>
  <TotalTime>22735</TotalTime>
  <Words>16372</Words>
  <Application>Microsoft Macintosh PowerPoint</Application>
  <PresentationFormat>Widescreen</PresentationFormat>
  <Paragraphs>1094</Paragraphs>
  <Slides>213</Slides>
  <Notes>3</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213</vt:i4>
      </vt:variant>
    </vt:vector>
  </HeadingPairs>
  <TitlesOfParts>
    <vt:vector size="226" baseType="lpstr">
      <vt:lpstr>Arial</vt:lpstr>
      <vt:lpstr>Consolas</vt:lpstr>
      <vt:lpstr>Courier New</vt:lpstr>
      <vt:lpstr>Roboto Mono</vt:lpstr>
      <vt:lpstr>SVN-Segoe Print</vt:lpstr>
      <vt:lpstr>Symbol</vt:lpstr>
      <vt:lpstr>Times New Roman</vt:lpstr>
      <vt:lpstr>UTM Essendine Caps</vt:lpstr>
      <vt:lpstr>Wingdings</vt:lpstr>
      <vt:lpstr>Office Theme</vt:lpstr>
      <vt:lpstr>Office Theme</vt:lpstr>
      <vt:lpstr>Office Theme</vt:lpstr>
      <vt:lpstr>Office Theme</vt:lpstr>
      <vt:lpstr>Angular</vt:lpstr>
      <vt:lpstr>Mục Lục</vt:lpstr>
      <vt:lpstr>1. Kiến thức</vt:lpstr>
      <vt:lpstr>1. Kiến thức</vt:lpstr>
      <vt:lpstr>1. Kiến thức</vt:lpstr>
      <vt:lpstr>1. Kiến thức</vt:lpstr>
      <vt:lpstr>2. Kỹ năng</vt:lpstr>
      <vt:lpstr>3. Angular Framework</vt:lpstr>
      <vt:lpstr>3. Angular Framework</vt:lpstr>
      <vt:lpstr>3. Angular Framework</vt:lpstr>
      <vt:lpstr>3. Angular Framework</vt:lpstr>
      <vt:lpstr>3. Angular Framework</vt:lpstr>
      <vt:lpstr>3. Angular Framework</vt:lpstr>
      <vt:lpstr>i. TypeScript</vt:lpstr>
      <vt:lpstr>i.1. TypeScript là gì?</vt:lpstr>
      <vt:lpstr>i.2. Static types</vt:lpstr>
      <vt:lpstr>i.3. Kiểu dữ liệu TypeScript</vt:lpstr>
      <vt:lpstr>i.3. Kiểu dữ liệu TypeScript</vt:lpstr>
      <vt:lpstr>i.3. Kiểu dữ liệu TypeScript</vt:lpstr>
      <vt:lpstr>i.3. Kiểu dữ liệu TypeScript</vt:lpstr>
      <vt:lpstr>i.3. Kiểu dữ liệu TypeScript</vt:lpstr>
      <vt:lpstr>i.3. Kiểu dữ liệu TypeScript</vt:lpstr>
      <vt:lpstr>i.3. Kiểu dữ liệu TypeScript</vt:lpstr>
      <vt:lpstr>i.3. Kiểu dữ liệu TypeScript</vt:lpstr>
      <vt:lpstr>i.3. Kiểu dữ liệu TypeScript</vt:lpstr>
      <vt:lpstr>i.3. Kiểu dữ liệu TypeScript</vt:lpstr>
      <vt:lpstr>i.3. Kiểu dữ liệu TypeScript</vt:lpstr>
      <vt:lpstr>i.3. Kiểu dữ liệu TypeScript</vt:lpstr>
      <vt:lpstr>i.3. Kiểu dữ liệu TypeScript</vt:lpstr>
      <vt:lpstr>i.3. Kiểu dữ liệu TypeScript</vt:lpstr>
      <vt:lpstr>i.3. Kiểu dữ liệu TypeScript</vt:lpstr>
      <vt:lpstr>i.4. Tại sao nên dùng TypeScript</vt:lpstr>
      <vt:lpstr>ii. Cài đặt &amp; Môi trường cho Angular</vt:lpstr>
      <vt:lpstr>ii. Cài đặt &amp; Môi trường cho Angular</vt:lpstr>
      <vt:lpstr>iii. Tổ chức thư mục</vt:lpstr>
      <vt:lpstr>iii. Tổ chức thư mục</vt:lpstr>
      <vt:lpstr>Angular Framework</vt:lpstr>
      <vt:lpstr>1. Component</vt:lpstr>
      <vt:lpstr>1. Component</vt:lpstr>
      <vt:lpstr>1. Component</vt:lpstr>
      <vt:lpstr>1. Component</vt:lpstr>
      <vt:lpstr>2. String Interpolation</vt:lpstr>
      <vt:lpstr>2. String Interpolation</vt:lpstr>
      <vt:lpstr>3. Life cycle Hooks</vt:lpstr>
      <vt:lpstr>3. Life cycle Hooks</vt:lpstr>
      <vt:lpstr>3. Life cycle Hooks</vt:lpstr>
      <vt:lpstr>4. Binding</vt:lpstr>
      <vt:lpstr>4. Binding</vt:lpstr>
      <vt:lpstr>4. Binding</vt:lpstr>
      <vt:lpstr>4. Binding</vt:lpstr>
      <vt:lpstr>4. Binding</vt:lpstr>
      <vt:lpstr>4. Binding</vt:lpstr>
      <vt:lpstr>5. Built-in Directives</vt:lpstr>
      <vt:lpstr>5. Built-in Directives</vt:lpstr>
      <vt:lpstr>5. Built-in Directives</vt:lpstr>
      <vt:lpstr>5. Built-in Directives</vt:lpstr>
      <vt:lpstr>5. Built-in Directives</vt:lpstr>
      <vt:lpstr>5. Built-in Directives</vt:lpstr>
      <vt:lpstr>5. Built-in Directives</vt:lpstr>
      <vt:lpstr>5. Built-in Directives</vt:lpstr>
      <vt:lpstr>6. Custom Directives</vt:lpstr>
      <vt:lpstr>7. Input &amp; Output</vt:lpstr>
      <vt:lpstr>7. Input &amp; Output</vt:lpstr>
      <vt:lpstr>7. Input &amp; Output</vt:lpstr>
      <vt:lpstr>7. Input &amp; Output</vt:lpstr>
      <vt:lpstr>8. Tương tác giữa các Comp với Input &amp; Output</vt:lpstr>
      <vt:lpstr>8. Tương tác giữa các Comp với Input &amp; Output</vt:lpstr>
      <vt:lpstr>8. Tương tác giữa các Comp với Input &amp; Output</vt:lpstr>
      <vt:lpstr>9. Template Refeference variable</vt:lpstr>
      <vt:lpstr>9. Template Refeference variable</vt:lpstr>
      <vt:lpstr>10. ViewChild &amp; ViewChildren </vt:lpstr>
      <vt:lpstr>10. ViewChild &amp; ViewChildren </vt:lpstr>
      <vt:lpstr>11. Content projection: ng-content</vt:lpstr>
      <vt:lpstr>11. Content projection: ng-content</vt:lpstr>
      <vt:lpstr>11. Content projection: ng-content</vt:lpstr>
      <vt:lpstr>12. Built-in Pipes</vt:lpstr>
      <vt:lpstr>12. Built-in Pipes</vt:lpstr>
      <vt:lpstr>13. Custom Pipes</vt:lpstr>
      <vt:lpstr>13. Custom Pipes</vt:lpstr>
      <vt:lpstr>14. RxJS [1]: Observable, pipe</vt:lpstr>
      <vt:lpstr>14. RxJS [1]: Observable, pipe</vt:lpstr>
      <vt:lpstr>15. HttpClient &amp; HTTP Request Method </vt:lpstr>
      <vt:lpstr>15. HttpClient &amp; HTTP Request Method </vt:lpstr>
      <vt:lpstr>15. HttpClient &amp; HTTP Request Method </vt:lpstr>
      <vt:lpstr>15. HttpClient &amp; HTTP Request Method </vt:lpstr>
      <vt:lpstr>15. HttpClient &amp; HTTP Request Method </vt:lpstr>
      <vt:lpstr>15. HttpClient &amp; HTTP Request Method </vt:lpstr>
      <vt:lpstr>15. HttpClient &amp; HTTP Request Method </vt:lpstr>
      <vt:lpstr>16. Handle HttpClient request error</vt:lpstr>
      <vt:lpstr>17. Interceptor</vt:lpstr>
      <vt:lpstr>17. Interceptor</vt:lpstr>
      <vt:lpstr>17. Interceptor</vt:lpstr>
      <vt:lpstr>18. Reactive Forms [1]: FormBuilder; FormGroup</vt:lpstr>
      <vt:lpstr>18. Reactive Forms [1]: FormBuilder; FormGroup</vt:lpstr>
      <vt:lpstr>18. Reactive Forms [1]: FormBuilder; FormGroup</vt:lpstr>
      <vt:lpstr>18. Reactive Forms [1]: FormBuilder; FormGroup</vt:lpstr>
      <vt:lpstr>18. Reactive Forms [1]: FormBuilder; FormGroup</vt:lpstr>
      <vt:lpstr>18. Reactive Forms [1]: FormBuilder; FormGroup</vt:lpstr>
      <vt:lpstr>19. Reactive Forms [2]: FormArray</vt:lpstr>
      <vt:lpstr>19. Reactive Forms [2]: FormArray</vt:lpstr>
      <vt:lpstr>19. Reactive Forms [2]: FormArray</vt:lpstr>
      <vt:lpstr>20. Form Validators: Built-in validators &amp; Custom validators</vt:lpstr>
      <vt:lpstr>20. Form Validators: Built-in validators &amp; Custom validators</vt:lpstr>
      <vt:lpstr>20. Form Validators: Built-in validators &amp; Custom validators</vt:lpstr>
      <vt:lpstr>20. Form Validators: Built-in validators &amp; Custom validators</vt:lpstr>
      <vt:lpstr>20. Form Validators: Built-in validators &amp; Custom validators</vt:lpstr>
      <vt:lpstr>20. Form Validators: Built-in validators &amp; Custom validators</vt:lpstr>
      <vt:lpstr>20. Form Validators: Built-in validators &amp; Custom validators</vt:lpstr>
      <vt:lpstr>20. Form Validators: Built-in validators &amp; Custom validators</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22. Component Module &amp; Lazy Loading</vt:lpstr>
      <vt:lpstr>22. Component Module &amp; Lazy Loading</vt:lpstr>
      <vt:lpstr>22. Component Module &amp; Lazy Loading</vt:lpstr>
      <vt:lpstr>22. Component Module &amp; Lazy Loading</vt:lpstr>
      <vt:lpstr>22. Component Module &amp; Lazy Loading</vt:lpstr>
      <vt:lpstr>22. Component Module &amp; Lazy Loading</vt:lpstr>
      <vt:lpstr>22. Component Module &amp; Lazy Loading</vt:lpstr>
      <vt:lpstr>22. Component Module &amp; Lazy Loading</vt:lpstr>
      <vt:lpstr>23. DomSanitizer</vt:lpstr>
      <vt:lpstr>23. DomSanitizer</vt:lpstr>
      <vt:lpstr>23. DomSanitizer</vt:lpstr>
      <vt:lpstr>23. DomSanitizer</vt:lpstr>
      <vt:lpstr>23. DomSanitizer</vt:lpstr>
      <vt:lpstr>24. RxJS [2]: Subject, BehaviorSubject, ReplaySubject, AsyncSubject</vt:lpstr>
      <vt:lpstr>24. RxJS [2]: Subject, BehaviorSubject, ReplaySubject, AsyncSubject</vt:lpstr>
      <vt:lpstr>25. Tương tác giữa các Components với BehaviorSubject</vt:lpstr>
      <vt:lpstr>25. Tương tác giữa các Components với BehaviorSubject</vt:lpstr>
      <vt:lpstr>25. Tương tác giữa các Components với BehaviorSubject</vt:lpstr>
      <vt:lpstr>26. Host Event Listener</vt:lpstr>
      <vt:lpstr>26. Host Event Listener</vt:lpstr>
      <vt:lpstr>27. RxJS [3]: Operators</vt:lpstr>
      <vt:lpstr>27. RxJS [3]: Operators</vt:lpstr>
      <vt:lpstr>27. RxJS [3]: Operators</vt:lpstr>
      <vt:lpstr>27. RxJS [3]: Operators</vt:lpstr>
      <vt:lpstr>27. RxJS [3]: Operators</vt:lpstr>
      <vt:lpstr>27. RxJS [3]: Operators</vt:lpstr>
      <vt:lpstr>27. RxJS [3]: Operators</vt:lpstr>
      <vt:lpstr>27. RxJS [3]: Operators</vt:lpstr>
      <vt:lpstr>27. RxJS [3]: Operators</vt:lpstr>
      <vt:lpstr>27. RxJS [3]: Operators</vt:lpstr>
      <vt:lpstr>27. RxJS [3]: Operators</vt:lpstr>
      <vt:lpstr>27. RxJS [3]: Operators</vt:lpstr>
      <vt:lpstr>27. RxJS [3]: Operators</vt:lpstr>
      <vt:lpstr>27. RxJS [3]: Operators</vt:lpstr>
      <vt:lpstr>27. RxJS [3]: Operators</vt:lpstr>
      <vt:lpstr>27. RxJS [3]: Operators</vt:lpstr>
      <vt:lpstr>27. RxJS [3]: Operators</vt:lpstr>
      <vt:lpstr>28. Import JavaScript file in TypeScript file</vt:lpstr>
      <vt:lpstr>28. Import JavaScript file in TypeScript file</vt:lpstr>
      <vt:lpstr>29. Third-party UI components: Ant Zorro</vt:lpstr>
      <vt:lpstr>30. Guard</vt:lpstr>
      <vt:lpstr>30. Guard</vt:lpstr>
      <vt:lpstr>30. Guard</vt:lpstr>
      <vt:lpstr>31. Standalone Components/Directives/Pipes</vt:lpstr>
      <vt:lpstr>31. Standalone Components/Directives/Pipes</vt:lpstr>
      <vt:lpstr>32. Typed FormGroup</vt:lpstr>
      <vt:lpstr>32. Typed FormGroup</vt:lpstr>
      <vt:lpstr>32. Typed FormGroup</vt:lpstr>
      <vt:lpstr>33. Typed FormArray</vt:lpstr>
      <vt:lpstr>34. Unit Test</vt:lpstr>
      <vt:lpstr>34. Unit Test</vt:lpstr>
      <vt:lpstr>34. Unit Test</vt:lpstr>
      <vt:lpstr>34. Unit Test</vt:lpstr>
      <vt:lpstr>34. Unit Test</vt:lpstr>
      <vt:lpstr>34. Unit Test</vt:lpstr>
      <vt:lpstr>34. Unit Test</vt:lpstr>
      <vt:lpstr>34. Unit Test</vt:lpstr>
      <vt:lpstr>34. Unit Test</vt:lpstr>
      <vt:lpstr>34. Unit Test</vt:lpstr>
      <vt:lpstr>34. Unit Test</vt:lpstr>
      <vt:lpstr>34. Unit Test</vt:lpstr>
      <vt:lpstr>34. Unit Test</vt:lpstr>
      <vt:lpstr>34. Unit Test</vt:lpstr>
      <vt:lpstr>34. Unit Test</vt:lpstr>
      <vt:lpstr>34. Unit Test</vt:lpstr>
      <vt:lpstr>34. Unit Test</vt:lpstr>
      <vt:lpstr>34. Unit Test</vt:lpstr>
      <vt:lpstr>34. Unit Test</vt:lpstr>
      <vt:lpstr>34. Unit Test</vt:lpstr>
      <vt:lpstr>34. Unit Test</vt:lpstr>
      <vt:lpstr>34. Unit Test</vt:lpstr>
      <vt:lpstr>34. Unit Test</vt:lpstr>
      <vt:lpstr>34. Unit Test</vt:lpstr>
      <vt:lpstr>35. Viết tài liệu kỹ thuật (Documentation)</vt:lpstr>
      <vt:lpstr>35. Viết tài liệu kỹ thuật (Documentation)</vt:lpstr>
      <vt:lpstr>35. Viết tài liệu kỹ thuật (Documentation)</vt:lpstr>
      <vt:lpstr>-</vt:lpstr>
      <vt:lpstr>4. Code style khuyên dùng</vt:lpstr>
      <vt:lpstr>4. Code style khuyên dùng</vt:lpstr>
      <vt:lpstr>5. Một số bài luyện tập JS/TS</vt:lpstr>
      <vt:lpstr>5. Một số bài luyện tập JS/TS</vt:lpstr>
      <vt:lpstr>5. Một số bài luyện tập JS/TS</vt:lpstr>
      <vt:lpstr>5. Một số bài luyện tập JS/TS</vt:lpstr>
      <vt:lpstr>5. Một số bài luyện tập JS/TS</vt:lpstr>
      <vt:lpstr>6. Phụ lục</vt:lpstr>
      <vt:lpstr>6. Phụ lục</vt:lpstr>
      <vt:lpstr>6. Phụ lục</vt:lpstr>
      <vt:lpstr>Tạm hết rồi đấy! Chúc bạn thành công!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dc:title>
  <dc:creator/>
  <cp:lastModifiedBy>Kang Hidro</cp:lastModifiedBy>
  <cp:revision>313</cp:revision>
  <dcterms:created xsi:type="dcterms:W3CDTF">2022-07-28T06:50:21Z</dcterms:created>
  <dcterms:modified xsi:type="dcterms:W3CDTF">2023-09-26T03:30:49Z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Widescreen</vt:lpwstr>
  </property>
  <property fmtid="{D5CDD505-2E9C-101B-9397-08002B2CF9AE}" pid="4" name="Slides">
    <vt:i4>155</vt:i4>
  </property>
  <property fmtid="{D5CDD505-2E9C-101B-9397-08002B2CF9AE}" pid="5" name="ICV">
    <vt:lpwstr/>
  </property>
  <property fmtid="{D5CDD505-2E9C-101B-9397-08002B2CF9AE}" pid="6" name="KSOProductBuildVer">
    <vt:lpwstr>1033-11.1.0.11664</vt:lpwstr>
  </property>
</Properties>
</file>